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62" r:id="rId6"/>
    <p:sldId id="268" r:id="rId7"/>
    <p:sldId id="269" r:id="rId8"/>
    <p:sldId id="272" r:id="rId9"/>
    <p:sldId id="273" r:id="rId10"/>
    <p:sldId id="267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7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72FEF-15A9-4373-A1E7-36C2583E6F87}" type="datetimeFigureOut">
              <a:rPr lang="cs-CZ" smtClean="0"/>
              <a:t>15.09.2021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0D794-FD23-4C78-8F16-89D7B225FC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18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C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3C4D855B-905D-4329-B287-AA3BA18069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7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0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1">
            <a:extLst>
              <a:ext uri="{FF2B5EF4-FFF2-40B4-BE49-F238E27FC236}">
                <a16:creationId xmlns:a16="http://schemas.microsoft.com/office/drawing/2014/main" id="{BC67D7F8-CD73-43C9-92E0-44A58A27F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1097"/>
            <a:ext cx="9144000" cy="1038866"/>
          </a:xfrm>
        </p:spPr>
        <p:txBody>
          <a:bodyPr lIns="0" rIns="0">
            <a:normAutofit/>
          </a:bodyPr>
          <a:lstStyle/>
          <a:p>
            <a:pPr algn="l"/>
            <a:r>
              <a:rPr lang="cs-CZ"/>
              <a:t>Kliknutím lze upravit styl.</a:t>
            </a:r>
            <a:endParaRPr lang="cs-CZ" dirty="0">
              <a:latin typeface="Montserrat Black" panose="00000A00000000000000" pitchFamily="50" charset="-18"/>
            </a:endParaRPr>
          </a:p>
        </p:txBody>
      </p:sp>
      <p:sp>
        <p:nvSpPr>
          <p:cNvPr id="20" name="Rovnoramenný trojúhelník 19">
            <a:extLst>
              <a:ext uri="{FF2B5EF4-FFF2-40B4-BE49-F238E27FC236}">
                <a16:creationId xmlns:a16="http://schemas.microsoft.com/office/drawing/2014/main" id="{2F3942BB-5651-4B70-98F2-B9B0A1D3EB8A}"/>
              </a:ext>
            </a:extLst>
          </p:cNvPr>
          <p:cNvSpPr/>
          <p:nvPr userDrawn="1"/>
        </p:nvSpPr>
        <p:spPr>
          <a:xfrm rot="10800000">
            <a:off x="1516122" y="2152808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1" name="Rovnoramenný trojúhelník 20">
            <a:extLst>
              <a:ext uri="{FF2B5EF4-FFF2-40B4-BE49-F238E27FC236}">
                <a16:creationId xmlns:a16="http://schemas.microsoft.com/office/drawing/2014/main" id="{8B195FE0-55C1-444F-AE7C-4ABE5DEF5683}"/>
              </a:ext>
            </a:extLst>
          </p:cNvPr>
          <p:cNvSpPr/>
          <p:nvPr userDrawn="1"/>
        </p:nvSpPr>
        <p:spPr>
          <a:xfrm rot="10800000">
            <a:off x="1525647" y="2257200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E6E388D6-B2D0-4E33-8541-561A140D8966}"/>
              </a:ext>
            </a:extLst>
          </p:cNvPr>
          <p:cNvCxnSpPr>
            <a:cxnSpLocks/>
          </p:cNvCxnSpPr>
          <p:nvPr userDrawn="1"/>
        </p:nvCxnSpPr>
        <p:spPr>
          <a:xfrm>
            <a:off x="1606121" y="561975"/>
            <a:ext cx="7877" cy="1464317"/>
          </a:xfrm>
          <a:prstGeom prst="line">
            <a:avLst/>
          </a:prstGeom>
          <a:ln w="12700" cmpd="sng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ovnoramenný trojúhelník 22">
            <a:extLst>
              <a:ext uri="{FF2B5EF4-FFF2-40B4-BE49-F238E27FC236}">
                <a16:creationId xmlns:a16="http://schemas.microsoft.com/office/drawing/2014/main" id="{5128B832-F4DD-478F-A28A-6178A2FC4E73}"/>
              </a:ext>
            </a:extLst>
          </p:cNvPr>
          <p:cNvSpPr/>
          <p:nvPr userDrawn="1"/>
        </p:nvSpPr>
        <p:spPr>
          <a:xfrm rot="10800000">
            <a:off x="1523998" y="236670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pic>
        <p:nvPicPr>
          <p:cNvPr id="24" name="CM City lt gray W 3 cm rgb EMF">
            <a:extLst>
              <a:ext uri="{FF2B5EF4-FFF2-40B4-BE49-F238E27FC236}">
                <a16:creationId xmlns:a16="http://schemas.microsoft.com/office/drawing/2014/main" id="{EF67885C-588B-45A8-AC96-1325878684B8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121" y="5802842"/>
            <a:ext cx="1286933" cy="778933"/>
          </a:xfrm>
          <a:prstGeom prst="rect">
            <a:avLst/>
          </a:prstGeom>
        </p:spPr>
      </p:pic>
      <p:sp>
        <p:nvSpPr>
          <p:cNvPr id="25" name="Rovnoramenný trojúhelník 24">
            <a:extLst>
              <a:ext uri="{FF2B5EF4-FFF2-40B4-BE49-F238E27FC236}">
                <a16:creationId xmlns:a16="http://schemas.microsoft.com/office/drawing/2014/main" id="{DD50D5B8-FE2A-4AC2-B50D-58FA4FAB55FE}"/>
              </a:ext>
            </a:extLst>
          </p:cNvPr>
          <p:cNvSpPr/>
          <p:nvPr userDrawn="1"/>
        </p:nvSpPr>
        <p:spPr>
          <a:xfrm rot="5400000">
            <a:off x="1243571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6" name="Rovnoramenný trojúhelník 25">
            <a:extLst>
              <a:ext uri="{FF2B5EF4-FFF2-40B4-BE49-F238E27FC236}">
                <a16:creationId xmlns:a16="http://schemas.microsoft.com/office/drawing/2014/main" id="{F5C80DEA-FB28-4BBA-ABF0-914EBBBE95FB}"/>
              </a:ext>
            </a:extLst>
          </p:cNvPr>
          <p:cNvSpPr/>
          <p:nvPr userDrawn="1"/>
        </p:nvSpPr>
        <p:spPr>
          <a:xfrm rot="5400000">
            <a:off x="11012702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BC4419B4-4256-44BB-A988-153AE5AA306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2940604" y="6581775"/>
            <a:ext cx="796552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ástupný text 2">
            <a:extLst>
              <a:ext uri="{FF2B5EF4-FFF2-40B4-BE49-F238E27FC236}">
                <a16:creationId xmlns:a16="http://schemas.microsoft.com/office/drawing/2014/main" id="{AF9A15DA-D57B-4851-8455-4D86622BA84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516121" y="3597917"/>
            <a:ext cx="9151879" cy="17167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cs-CZ" sz="4400" kern="1200" dirty="0">
                <a:solidFill>
                  <a:schemeClr val="accent1"/>
                </a:solidFill>
                <a:latin typeface="Montserrat" panose="00000500000000000000" pitchFamily="50" charset="-18"/>
                <a:ea typeface="Montserrat" panose="00000500000000000000" pitchFamily="50" charset="-18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353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92D5C-CDA0-4E42-B780-72595A5E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121" y="365124"/>
            <a:ext cx="9837679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4DA65C-131D-485C-97EA-BD9FD9AA6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120" y="1825625"/>
            <a:ext cx="9837680" cy="4351338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C82127"/>
              </a:buClr>
              <a:buFont typeface="Montserrat" panose="00000500000000000000" pitchFamily="2" charset="-18"/>
              <a:buChar char="▶"/>
              <a:defRPr lang="cs-CZ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2925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2pPr>
            <a:lvl3pPr marL="809625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3pPr>
            <a:lvl4pPr marL="1076325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4pPr>
            <a:lvl5pPr marL="1343025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8" name="Rovnoramenný trojúhelník 7">
            <a:extLst>
              <a:ext uri="{FF2B5EF4-FFF2-40B4-BE49-F238E27FC236}">
                <a16:creationId xmlns:a16="http://schemas.microsoft.com/office/drawing/2014/main" id="{71DE952B-9A0B-4C1A-9B62-BD9EC257A658}"/>
              </a:ext>
            </a:extLst>
          </p:cNvPr>
          <p:cNvSpPr/>
          <p:nvPr userDrawn="1"/>
        </p:nvSpPr>
        <p:spPr>
          <a:xfrm rot="5400000">
            <a:off x="1243571" y="982906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pic>
        <p:nvPicPr>
          <p:cNvPr id="9" name="CM City lt gray W 3 cm rgb EMF">
            <a:extLst>
              <a:ext uri="{FF2B5EF4-FFF2-40B4-BE49-F238E27FC236}">
                <a16:creationId xmlns:a16="http://schemas.microsoft.com/office/drawing/2014/main" id="{501E5D4E-EB16-43A2-AAE5-E0096CFD78E2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121" y="5802842"/>
            <a:ext cx="1286933" cy="778933"/>
          </a:xfrm>
          <a:prstGeom prst="rect">
            <a:avLst/>
          </a:prstGeom>
        </p:spPr>
      </p:pic>
      <p:sp>
        <p:nvSpPr>
          <p:cNvPr id="10" name="Rovnoramenný trojúhelník 9">
            <a:extLst>
              <a:ext uri="{FF2B5EF4-FFF2-40B4-BE49-F238E27FC236}">
                <a16:creationId xmlns:a16="http://schemas.microsoft.com/office/drawing/2014/main" id="{0BB473E3-D786-4D62-918C-B785B635D92D}"/>
              </a:ext>
            </a:extLst>
          </p:cNvPr>
          <p:cNvSpPr/>
          <p:nvPr userDrawn="1"/>
        </p:nvSpPr>
        <p:spPr>
          <a:xfrm rot="5400000">
            <a:off x="1243571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1" name="Rovnoramenný trojúhelník 10">
            <a:extLst>
              <a:ext uri="{FF2B5EF4-FFF2-40B4-BE49-F238E27FC236}">
                <a16:creationId xmlns:a16="http://schemas.microsoft.com/office/drawing/2014/main" id="{1926CB1D-3A9B-45DE-BA57-D52898FBCB67}"/>
              </a:ext>
            </a:extLst>
          </p:cNvPr>
          <p:cNvSpPr/>
          <p:nvPr userDrawn="1"/>
        </p:nvSpPr>
        <p:spPr>
          <a:xfrm rot="5400000">
            <a:off x="11012702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3494EA2-071E-4BE2-A896-B79AEE8A1610}"/>
              </a:ext>
            </a:extLst>
          </p:cNvPr>
          <p:cNvCxnSpPr>
            <a:cxnSpLocks/>
          </p:cNvCxnSpPr>
          <p:nvPr userDrawn="1"/>
        </p:nvCxnSpPr>
        <p:spPr>
          <a:xfrm flipH="1">
            <a:off x="2940605" y="6581774"/>
            <a:ext cx="7670474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ástupný symbol pro číslo snímku 3">
            <a:extLst>
              <a:ext uri="{FF2B5EF4-FFF2-40B4-BE49-F238E27FC236}">
                <a16:creationId xmlns:a16="http://schemas.microsoft.com/office/drawing/2014/main" id="{A593FD02-36D3-4690-AD8D-7117B355DE34}"/>
              </a:ext>
            </a:extLst>
          </p:cNvPr>
          <p:cNvSpPr txBox="1">
            <a:spLocks/>
          </p:cNvSpPr>
          <p:nvPr userDrawn="1"/>
        </p:nvSpPr>
        <p:spPr>
          <a:xfrm>
            <a:off x="10675879" y="6399212"/>
            <a:ext cx="22755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132211-0EAD-4D59-8FCA-BCADFB7D944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776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92D5C-CDA0-4E42-B780-72595A5E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121" y="365124"/>
            <a:ext cx="9837679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4DA65C-131D-485C-97EA-BD9FD9AA6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120" y="1825625"/>
            <a:ext cx="9837680" cy="4351338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C82127"/>
              </a:buClr>
              <a:buFont typeface="Montserrat" panose="00000500000000000000" pitchFamily="2" charset="-18"/>
              <a:buNone/>
              <a:defRPr lang="cs-CZ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1463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2pPr>
            <a:lvl3pPr marL="541338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3pPr>
            <a:lvl4pPr marL="804863" indent="-266700">
              <a:buClr>
                <a:srgbClr val="C82127"/>
              </a:buClr>
              <a:buFont typeface="Montserrat" panose="00000500000000000000" pitchFamily="2" charset="-18"/>
              <a:buChar char="▶"/>
              <a:tabLst/>
              <a:defRPr/>
            </a:lvl4pPr>
            <a:lvl5pPr marL="1074738" indent="-26670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8" name="Rovnoramenný trojúhelník 7">
            <a:extLst>
              <a:ext uri="{FF2B5EF4-FFF2-40B4-BE49-F238E27FC236}">
                <a16:creationId xmlns:a16="http://schemas.microsoft.com/office/drawing/2014/main" id="{71DE952B-9A0B-4C1A-9B62-BD9EC257A658}"/>
              </a:ext>
            </a:extLst>
          </p:cNvPr>
          <p:cNvSpPr/>
          <p:nvPr userDrawn="1"/>
        </p:nvSpPr>
        <p:spPr>
          <a:xfrm rot="5400000">
            <a:off x="1243571" y="982906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pic>
        <p:nvPicPr>
          <p:cNvPr id="9" name="CM City lt gray W 3 cm rgb EMF">
            <a:extLst>
              <a:ext uri="{FF2B5EF4-FFF2-40B4-BE49-F238E27FC236}">
                <a16:creationId xmlns:a16="http://schemas.microsoft.com/office/drawing/2014/main" id="{501E5D4E-EB16-43A2-AAE5-E0096CFD78E2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121" y="5802842"/>
            <a:ext cx="1286933" cy="778933"/>
          </a:xfrm>
          <a:prstGeom prst="rect">
            <a:avLst/>
          </a:prstGeom>
        </p:spPr>
      </p:pic>
      <p:sp>
        <p:nvSpPr>
          <p:cNvPr id="10" name="Rovnoramenný trojúhelník 9">
            <a:extLst>
              <a:ext uri="{FF2B5EF4-FFF2-40B4-BE49-F238E27FC236}">
                <a16:creationId xmlns:a16="http://schemas.microsoft.com/office/drawing/2014/main" id="{0BB473E3-D786-4D62-918C-B785B635D92D}"/>
              </a:ext>
            </a:extLst>
          </p:cNvPr>
          <p:cNvSpPr/>
          <p:nvPr userDrawn="1"/>
        </p:nvSpPr>
        <p:spPr>
          <a:xfrm rot="5400000">
            <a:off x="1243571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1" name="Rovnoramenný trojúhelník 10">
            <a:extLst>
              <a:ext uri="{FF2B5EF4-FFF2-40B4-BE49-F238E27FC236}">
                <a16:creationId xmlns:a16="http://schemas.microsoft.com/office/drawing/2014/main" id="{1926CB1D-3A9B-45DE-BA57-D52898FBCB67}"/>
              </a:ext>
            </a:extLst>
          </p:cNvPr>
          <p:cNvSpPr/>
          <p:nvPr userDrawn="1"/>
        </p:nvSpPr>
        <p:spPr>
          <a:xfrm rot="5400000">
            <a:off x="11012702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3494EA2-071E-4BE2-A896-B79AEE8A1610}"/>
              </a:ext>
            </a:extLst>
          </p:cNvPr>
          <p:cNvCxnSpPr>
            <a:cxnSpLocks/>
          </p:cNvCxnSpPr>
          <p:nvPr userDrawn="1"/>
        </p:nvCxnSpPr>
        <p:spPr>
          <a:xfrm flipH="1">
            <a:off x="2940605" y="6581774"/>
            <a:ext cx="7670474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ástupný symbol pro číslo snímku 3">
            <a:extLst>
              <a:ext uri="{FF2B5EF4-FFF2-40B4-BE49-F238E27FC236}">
                <a16:creationId xmlns:a16="http://schemas.microsoft.com/office/drawing/2014/main" id="{A593FD02-36D3-4690-AD8D-7117B355DE34}"/>
              </a:ext>
            </a:extLst>
          </p:cNvPr>
          <p:cNvSpPr txBox="1">
            <a:spLocks/>
          </p:cNvSpPr>
          <p:nvPr userDrawn="1"/>
        </p:nvSpPr>
        <p:spPr>
          <a:xfrm>
            <a:off x="10675879" y="6399212"/>
            <a:ext cx="22755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132211-0EAD-4D59-8FCA-BCADFB7D944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358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1E7C88-AB25-4990-BEBB-613BF4CA8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119" y="365123"/>
            <a:ext cx="9631583" cy="1325564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452D3B-89E6-4E09-B741-B6DB5B650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6118" y="1825625"/>
            <a:ext cx="4813200" cy="43513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C82127"/>
              </a:buClr>
              <a:buFont typeface="Montserrat" panose="00000500000000000000" pitchFamily="2" charset="-18"/>
              <a:buNone/>
              <a:defRPr/>
            </a:lvl1pPr>
            <a:lvl2pPr marL="263525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2pPr>
            <a:lvl3pPr marL="536575" indent="-27305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3pPr>
            <a:lvl4pPr marL="811213" indent="-274638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4pPr>
            <a:lvl5pPr marL="1074738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4DC199-1337-415B-97D4-4CFFF1AD4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9318" y="1825625"/>
            <a:ext cx="4818384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263525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2pPr>
            <a:lvl3pPr marL="536575" indent="-27305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3pPr>
            <a:lvl4pPr marL="811213" indent="-274638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4pPr>
            <a:lvl5pPr marL="1074738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8" name="Zástupný symbol pro číslo snímku 3">
            <a:extLst>
              <a:ext uri="{FF2B5EF4-FFF2-40B4-BE49-F238E27FC236}">
                <a16:creationId xmlns:a16="http://schemas.microsoft.com/office/drawing/2014/main" id="{A27A9160-A05F-490B-9908-924372A35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3764" y="6399211"/>
            <a:ext cx="379665" cy="365125"/>
          </a:xfrm>
        </p:spPr>
        <p:txBody>
          <a:bodyPr lIns="0" rIns="0"/>
          <a:lstStyle/>
          <a:p>
            <a:fld id="{80132211-0EAD-4D59-8FCA-BCADFB7D944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9" name="CM City lt gray W 3 cm rgb EMF">
            <a:extLst>
              <a:ext uri="{FF2B5EF4-FFF2-40B4-BE49-F238E27FC236}">
                <a16:creationId xmlns:a16="http://schemas.microsoft.com/office/drawing/2014/main" id="{7F00063B-7938-4993-A032-D5B09F797B19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121" y="5802842"/>
            <a:ext cx="1286933" cy="778933"/>
          </a:xfrm>
          <a:prstGeom prst="rect">
            <a:avLst/>
          </a:prstGeom>
        </p:spPr>
      </p:pic>
      <p:sp>
        <p:nvSpPr>
          <p:cNvPr id="10" name="Rovnoramenný trojúhelník 9">
            <a:extLst>
              <a:ext uri="{FF2B5EF4-FFF2-40B4-BE49-F238E27FC236}">
                <a16:creationId xmlns:a16="http://schemas.microsoft.com/office/drawing/2014/main" id="{83CEE42E-CC9A-49C1-A197-CBD60809C474}"/>
              </a:ext>
            </a:extLst>
          </p:cNvPr>
          <p:cNvSpPr/>
          <p:nvPr userDrawn="1"/>
        </p:nvSpPr>
        <p:spPr>
          <a:xfrm rot="5400000">
            <a:off x="1243571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1" name="Rovnoramenný trojúhelník 10">
            <a:extLst>
              <a:ext uri="{FF2B5EF4-FFF2-40B4-BE49-F238E27FC236}">
                <a16:creationId xmlns:a16="http://schemas.microsoft.com/office/drawing/2014/main" id="{9B3A5097-EF82-4CA8-9D06-450A554EC218}"/>
              </a:ext>
            </a:extLst>
          </p:cNvPr>
          <p:cNvSpPr/>
          <p:nvPr userDrawn="1"/>
        </p:nvSpPr>
        <p:spPr>
          <a:xfrm rot="5400000">
            <a:off x="11012702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5495EFD-DBA6-4E23-88DF-E9A7216E028D}"/>
              </a:ext>
            </a:extLst>
          </p:cNvPr>
          <p:cNvCxnSpPr>
            <a:cxnSpLocks/>
          </p:cNvCxnSpPr>
          <p:nvPr userDrawn="1"/>
        </p:nvCxnSpPr>
        <p:spPr>
          <a:xfrm flipH="1">
            <a:off x="2940605" y="6581774"/>
            <a:ext cx="7670474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vnoramenný trojúhelník 12">
            <a:extLst>
              <a:ext uri="{FF2B5EF4-FFF2-40B4-BE49-F238E27FC236}">
                <a16:creationId xmlns:a16="http://schemas.microsoft.com/office/drawing/2014/main" id="{3574D57F-0A7A-4245-8EC5-06D358E67BED}"/>
              </a:ext>
            </a:extLst>
          </p:cNvPr>
          <p:cNvSpPr/>
          <p:nvPr userDrawn="1"/>
        </p:nvSpPr>
        <p:spPr>
          <a:xfrm rot="5400000">
            <a:off x="1243571" y="982906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11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F3624C-99D0-4E6E-A3B9-19245C674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118" y="365125"/>
            <a:ext cx="9839270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A25FF2E-49E5-4D14-9B19-33FA3B53E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1302" y="1681163"/>
            <a:ext cx="481319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D345597-7879-4607-9DD9-09C1F6B48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1303" y="2505075"/>
            <a:ext cx="4813194" cy="3684588"/>
          </a:xfrm>
          <a:prstGeom prst="rect">
            <a:avLst/>
          </a:prstGeom>
        </p:spPr>
        <p:txBody>
          <a:bodyPr/>
          <a:lstStyle>
            <a:lvl1pPr marL="263525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1pPr>
            <a:lvl2pPr marL="536575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2pPr>
            <a:lvl3pPr marL="811213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3pPr>
            <a:lvl4pPr marL="1074738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4pPr>
            <a:lvl5pPr marL="1347788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01F77C2-3A8E-4D1E-A72E-E4E9CF7FA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498" y="1681163"/>
            <a:ext cx="5020889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sp>
        <p:nvSpPr>
          <p:cNvPr id="15" name="Zástupný symbol pro číslo snímku 3">
            <a:extLst>
              <a:ext uri="{FF2B5EF4-FFF2-40B4-BE49-F238E27FC236}">
                <a16:creationId xmlns:a16="http://schemas.microsoft.com/office/drawing/2014/main" id="{ED25CD91-A2FA-414C-8536-3C465CF0936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523764" y="6399211"/>
            <a:ext cx="379665" cy="365125"/>
          </a:xfrm>
        </p:spPr>
        <p:txBody>
          <a:bodyPr lIns="0" rIns="0"/>
          <a:lstStyle/>
          <a:p>
            <a:fld id="{80132211-0EAD-4D59-8FCA-BCADFB7D944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6" name="CM City lt gray W 3 cm rgb EMF">
            <a:extLst>
              <a:ext uri="{FF2B5EF4-FFF2-40B4-BE49-F238E27FC236}">
                <a16:creationId xmlns:a16="http://schemas.microsoft.com/office/drawing/2014/main" id="{7DE62CCB-C8D1-42AE-91FF-0D92C9952FC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121" y="5802842"/>
            <a:ext cx="1286933" cy="778933"/>
          </a:xfrm>
          <a:prstGeom prst="rect">
            <a:avLst/>
          </a:prstGeom>
        </p:spPr>
      </p:pic>
      <p:sp>
        <p:nvSpPr>
          <p:cNvPr id="17" name="Rovnoramenný trojúhelník 16">
            <a:extLst>
              <a:ext uri="{FF2B5EF4-FFF2-40B4-BE49-F238E27FC236}">
                <a16:creationId xmlns:a16="http://schemas.microsoft.com/office/drawing/2014/main" id="{D98EA6B4-43CD-49C6-B210-6535B56A380E}"/>
              </a:ext>
            </a:extLst>
          </p:cNvPr>
          <p:cNvSpPr/>
          <p:nvPr userDrawn="1"/>
        </p:nvSpPr>
        <p:spPr>
          <a:xfrm rot="5400000">
            <a:off x="1243571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8" name="Rovnoramenný trojúhelník 17">
            <a:extLst>
              <a:ext uri="{FF2B5EF4-FFF2-40B4-BE49-F238E27FC236}">
                <a16:creationId xmlns:a16="http://schemas.microsoft.com/office/drawing/2014/main" id="{0FC603A6-C4C9-4708-AA6E-5C012B0642C7}"/>
              </a:ext>
            </a:extLst>
          </p:cNvPr>
          <p:cNvSpPr/>
          <p:nvPr userDrawn="1"/>
        </p:nvSpPr>
        <p:spPr>
          <a:xfrm rot="5400000">
            <a:off x="11012702" y="6536775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A302A0AE-FA5E-47D8-89E0-8F8F43EEF9D9}"/>
              </a:ext>
            </a:extLst>
          </p:cNvPr>
          <p:cNvCxnSpPr>
            <a:cxnSpLocks/>
          </p:cNvCxnSpPr>
          <p:nvPr userDrawn="1"/>
        </p:nvCxnSpPr>
        <p:spPr>
          <a:xfrm flipH="1">
            <a:off x="2940605" y="6581774"/>
            <a:ext cx="7670474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vnoramenný trojúhelník 19">
            <a:extLst>
              <a:ext uri="{FF2B5EF4-FFF2-40B4-BE49-F238E27FC236}">
                <a16:creationId xmlns:a16="http://schemas.microsoft.com/office/drawing/2014/main" id="{E46494F4-CC2F-4C2A-A500-635A58A9720A}"/>
              </a:ext>
            </a:extLst>
          </p:cNvPr>
          <p:cNvSpPr/>
          <p:nvPr userDrawn="1"/>
        </p:nvSpPr>
        <p:spPr>
          <a:xfrm rot="5400000">
            <a:off x="1243571" y="982906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2" name="Zástupný obsah 3">
            <a:extLst>
              <a:ext uri="{FF2B5EF4-FFF2-40B4-BE49-F238E27FC236}">
                <a16:creationId xmlns:a16="http://schemas.microsoft.com/office/drawing/2014/main" id="{87C241DD-8BFD-4ACF-97CF-E1847B981A6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34497" y="2505075"/>
            <a:ext cx="5020888" cy="3684588"/>
          </a:xfrm>
          <a:prstGeom prst="rect">
            <a:avLst/>
          </a:prstGeom>
        </p:spPr>
        <p:txBody>
          <a:bodyPr/>
          <a:lstStyle>
            <a:lvl1pPr marL="263525" indent="-263525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1pPr>
            <a:lvl2pPr marL="536575" indent="-258763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2pPr>
            <a:lvl3pPr marL="811213" indent="-274638">
              <a:buClr>
                <a:srgbClr val="C82127"/>
              </a:buClr>
              <a:buFont typeface="Montserrat" panose="00000500000000000000" pitchFamily="2" charset="-18"/>
              <a:buChar char="▶"/>
              <a:tabLst/>
              <a:defRPr/>
            </a:lvl3pPr>
            <a:lvl4pPr marL="1074738" indent="-263525">
              <a:buClr>
                <a:srgbClr val="C82127"/>
              </a:buClr>
              <a:buFont typeface="Montserrat" panose="00000500000000000000" pitchFamily="2" charset="-18"/>
              <a:buChar char="▶"/>
              <a:tabLst/>
              <a:defRPr/>
            </a:lvl4pPr>
            <a:lvl5pPr marL="1347788" indent="-273050">
              <a:buClr>
                <a:srgbClr val="C82127"/>
              </a:buClr>
              <a:buFont typeface="Montserrat" panose="00000500000000000000" pitchFamily="2" charset="-18"/>
              <a:buChar char="▶"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92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ovéPole 23">
            <a:extLst>
              <a:ext uri="{FF2B5EF4-FFF2-40B4-BE49-F238E27FC236}">
                <a16:creationId xmlns:a16="http://schemas.microsoft.com/office/drawing/2014/main" id="{0A44D2C9-43D4-4229-8070-80A051923103}"/>
              </a:ext>
            </a:extLst>
          </p:cNvPr>
          <p:cNvSpPr txBox="1"/>
          <p:nvPr userDrawn="1"/>
        </p:nvSpPr>
        <p:spPr>
          <a:xfrm>
            <a:off x="2748114" y="2266378"/>
            <a:ext cx="6695767" cy="9125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14000"/>
              </a:lnSpc>
            </a:pPr>
            <a:r>
              <a:rPr lang="cs-CZ" sz="1600" dirty="0">
                <a:solidFill>
                  <a:schemeClr val="bg1"/>
                </a:solidFill>
              </a:rPr>
              <a:t>info@cmanagement.cz</a:t>
            </a:r>
          </a:p>
          <a:p>
            <a:pPr algn="ctr">
              <a:lnSpc>
                <a:spcPct val="114000"/>
              </a:lnSpc>
            </a:pPr>
            <a:r>
              <a:rPr lang="cs-CZ" sz="1600" dirty="0">
                <a:solidFill>
                  <a:schemeClr val="bg1"/>
                </a:solidFill>
              </a:rPr>
              <a:t>Pujmanové 1753/10a 140 00 Praha 4</a:t>
            </a:r>
          </a:p>
          <a:p>
            <a:pPr algn="ctr">
              <a:lnSpc>
                <a:spcPct val="114000"/>
              </a:lnSpc>
            </a:pPr>
            <a:r>
              <a:rPr lang="cs-CZ" sz="1600" dirty="0">
                <a:solidFill>
                  <a:schemeClr val="bg1"/>
                </a:solidFill>
              </a:rPr>
              <a:t>contractmanagement.cz</a:t>
            </a:r>
          </a:p>
        </p:txBody>
      </p:sp>
      <p:pic>
        <p:nvPicPr>
          <p:cNvPr id="6" name="Logo CM red rgb EMF (cc)">
            <a:extLst>
              <a:ext uri="{FF2B5EF4-FFF2-40B4-BE49-F238E27FC236}">
                <a16:creationId xmlns:a16="http://schemas.microsoft.com/office/drawing/2014/main" id="{8E0C8024-C5E7-4C1C-AC3C-9F0F59DB1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98" y="1328400"/>
            <a:ext cx="2160000" cy="751132"/>
          </a:xfrm>
          <a:prstGeom prst="rect">
            <a:avLst/>
          </a:prstGeom>
        </p:spPr>
      </p:pic>
      <p:pic>
        <p:nvPicPr>
          <p:cNvPr id="8" name="Icon Web red EMF (cc)">
            <a:extLst>
              <a:ext uri="{FF2B5EF4-FFF2-40B4-BE49-F238E27FC236}">
                <a16:creationId xmlns:a16="http://schemas.microsoft.com/office/drawing/2014/main" id="{17AD62B1-98E2-4A8D-B43B-40E2BED913CB}"/>
              </a:ext>
            </a:extLst>
          </p:cNvPr>
          <p:cNvPicPr/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87" b="4687"/>
          <a:stretch/>
        </p:blipFill>
        <p:spPr bwMode="auto">
          <a:xfrm>
            <a:off x="4535343" y="2922961"/>
            <a:ext cx="206991" cy="2069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con Address red EMF (cc)">
            <a:extLst>
              <a:ext uri="{FF2B5EF4-FFF2-40B4-BE49-F238E27FC236}">
                <a16:creationId xmlns:a16="http://schemas.microsoft.com/office/drawing/2014/main" id="{741F77DA-E5BA-451B-AB5D-48D1A80ADE82}"/>
              </a:ext>
            </a:extLst>
          </p:cNvPr>
          <p:cNvPicPr/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24372" b="16545"/>
          <a:stretch/>
        </p:blipFill>
        <p:spPr bwMode="auto">
          <a:xfrm>
            <a:off x="3923379" y="2632039"/>
            <a:ext cx="245499" cy="1812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CM City red claim rgb EMF">
            <a:extLst>
              <a:ext uri="{FF2B5EF4-FFF2-40B4-BE49-F238E27FC236}">
                <a16:creationId xmlns:a16="http://schemas.microsoft.com/office/drawing/2014/main" id="{E9C0C62E-9D64-455B-86F3-98C28B61EFF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99" y="4996033"/>
            <a:ext cx="2160000" cy="1496842"/>
          </a:xfrm>
          <a:prstGeom prst="rect">
            <a:avLst/>
          </a:prstGeom>
        </p:spPr>
      </p:pic>
      <p:sp>
        <p:nvSpPr>
          <p:cNvPr id="11" name="Rovnoramenný trojúhelník 10">
            <a:extLst>
              <a:ext uri="{FF2B5EF4-FFF2-40B4-BE49-F238E27FC236}">
                <a16:creationId xmlns:a16="http://schemas.microsoft.com/office/drawing/2014/main" id="{8C1D2C2F-D2C0-4934-9370-4091D434AC9E}"/>
              </a:ext>
            </a:extLst>
          </p:cNvPr>
          <p:cNvSpPr/>
          <p:nvPr userDrawn="1"/>
        </p:nvSpPr>
        <p:spPr>
          <a:xfrm>
            <a:off x="6005999" y="3440344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2" name="Rovnoramenný trojúhelník 11">
            <a:extLst>
              <a:ext uri="{FF2B5EF4-FFF2-40B4-BE49-F238E27FC236}">
                <a16:creationId xmlns:a16="http://schemas.microsoft.com/office/drawing/2014/main" id="{0A09DC88-B806-46E1-B91C-0DF08308AC21}"/>
              </a:ext>
            </a:extLst>
          </p:cNvPr>
          <p:cNvSpPr/>
          <p:nvPr userDrawn="1"/>
        </p:nvSpPr>
        <p:spPr>
          <a:xfrm>
            <a:off x="6005999" y="3556899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3" name="Rovnoramenný trojúhelník 12">
            <a:extLst>
              <a:ext uri="{FF2B5EF4-FFF2-40B4-BE49-F238E27FC236}">
                <a16:creationId xmlns:a16="http://schemas.microsoft.com/office/drawing/2014/main" id="{F54DF2E2-5911-4DC3-B9E3-B0A03C33BCE2}"/>
              </a:ext>
            </a:extLst>
          </p:cNvPr>
          <p:cNvSpPr/>
          <p:nvPr userDrawn="1"/>
        </p:nvSpPr>
        <p:spPr>
          <a:xfrm>
            <a:off x="6005999" y="3679306"/>
            <a:ext cx="180000" cy="90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14" name="Přímá spojnice 13">
            <a:extLst>
              <a:ext uri="{FF2B5EF4-FFF2-40B4-BE49-F238E27FC236}">
                <a16:creationId xmlns:a16="http://schemas.microsoft.com/office/drawing/2014/main" id="{18131C94-ACFA-4E3E-80E4-E343F0A5C2EA}"/>
              </a:ext>
            </a:extLst>
          </p:cNvPr>
          <p:cNvCxnSpPr>
            <a:cxnSpLocks/>
            <a:stCxn id="10" idx="0"/>
          </p:cNvCxnSpPr>
          <p:nvPr userDrawn="1"/>
        </p:nvCxnSpPr>
        <p:spPr>
          <a:xfrm flipV="1">
            <a:off x="6095999" y="3891713"/>
            <a:ext cx="0" cy="110432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456E140A-6EE3-4935-B6E6-70CCD7843439}"/>
              </a:ext>
            </a:extLst>
          </p:cNvPr>
          <p:cNvSpPr txBox="1"/>
          <p:nvPr userDrawn="1"/>
        </p:nvSpPr>
        <p:spPr>
          <a:xfrm>
            <a:off x="4397609" y="2251037"/>
            <a:ext cx="68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C82127"/>
                </a:solidFill>
              </a:rPr>
              <a:t>@</a:t>
            </a:r>
          </a:p>
        </p:txBody>
      </p:sp>
    </p:spTree>
    <p:extLst>
      <p:ext uri="{BB962C8B-B14F-4D97-AF65-F5344CB8AC3E}">
        <p14:creationId xmlns:p14="http://schemas.microsoft.com/office/powerpoint/2010/main" val="393405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B5D58E0-DAEA-43B0-BB3F-99E1A9260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24E926-0544-4B70-853C-0DEADC433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EB5AA9-00D9-42BC-9343-9963D4BE2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B38DF-D724-49FF-B49E-470032B13522}" type="datetimeFigureOut">
              <a:rPr lang="cs-CZ" smtClean="0"/>
              <a:t>15.09.2021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ADBE1A-511B-4D81-A42C-3BFB526FE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245665-F7E3-4271-BD4F-59B1B2DEE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2211-0EAD-4D59-8FCA-BCADFB7D944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34209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74" r:id="rId4"/>
    <p:sldLayoutId id="2147483664" r:id="rId5"/>
    <p:sldLayoutId id="2147483665" r:id="rId6"/>
    <p:sldLayoutId id="214748367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895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CAFA1C-5A2D-4C83-88B8-BB206543D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4657"/>
            <a:ext cx="9144000" cy="1063325"/>
          </a:xfrm>
        </p:spPr>
        <p:txBody>
          <a:bodyPr>
            <a:normAutofit fontScale="90000"/>
          </a:bodyPr>
          <a:lstStyle/>
          <a:p>
            <a:br>
              <a:rPr lang="cs-CZ" sz="3100" dirty="0"/>
            </a:br>
            <a:r>
              <a:rPr lang="cs-CZ" sz="4000" dirty="0"/>
              <a:t>Nové možnosti řízení staveb, dodavatelských vztahů a inženýrské činnosti na české železnici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CEC60E-C232-4BF8-9C0E-34EB74E9A2C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516121" y="4893275"/>
            <a:ext cx="9151879" cy="939113"/>
          </a:xfrm>
        </p:spPr>
        <p:txBody>
          <a:bodyPr>
            <a:normAutofit/>
          </a:bodyPr>
          <a:lstStyle/>
          <a:p>
            <a:r>
              <a:rPr lang="cs-CZ" sz="2400" dirty="0"/>
              <a:t>Václav Větrovský</a:t>
            </a:r>
          </a:p>
          <a:p>
            <a:r>
              <a:rPr lang="cs-CZ" sz="2400" dirty="0"/>
              <a:t>Předseda představenstva společnosti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509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87BE49-B25B-400F-B320-9ED6C2A2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23D7BB-7B17-439A-8BFA-5138DE0BC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Portfolio stávajících služeb společnosti CM, a.s.</a:t>
            </a:r>
          </a:p>
          <a:p>
            <a:pPr>
              <a:buFontTx/>
              <a:buChar char="-"/>
            </a:pPr>
            <a:r>
              <a:rPr lang="cs-CZ" dirty="0"/>
              <a:t>Moderní trendy v přípravě a realizaci stavebních projektů</a:t>
            </a:r>
          </a:p>
          <a:p>
            <a:pPr>
              <a:buFontTx/>
              <a:buChar char="-"/>
            </a:pPr>
            <a:r>
              <a:rPr lang="cs-CZ" dirty="0"/>
              <a:t>Plán digitalizace ČR v návaznosti na BIM 2023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0022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40341F-EEC6-42F6-93B0-2D7970155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Portfolio stávajících služeb společnosti CM, a.s.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097BC8-7781-4669-9E46-2CCE3C82C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dirty="0"/>
              <a:t>Příprava staveb:</a:t>
            </a:r>
          </a:p>
          <a:p>
            <a:pPr lvl="3">
              <a:buFontTx/>
              <a:buChar char="-"/>
            </a:pPr>
            <a:r>
              <a:rPr lang="cs-CZ" sz="2000" dirty="0" err="1"/>
              <a:t>Inženýring</a:t>
            </a:r>
            <a:r>
              <a:rPr lang="cs-CZ" sz="2000" dirty="0"/>
              <a:t>,</a:t>
            </a:r>
          </a:p>
          <a:p>
            <a:pPr lvl="3">
              <a:buFontTx/>
              <a:buChar char="-"/>
            </a:pPr>
            <a:r>
              <a:rPr lang="cs-CZ" sz="2000" dirty="0"/>
              <a:t>Stanovení IN v každém stupni přípravy, </a:t>
            </a:r>
          </a:p>
          <a:p>
            <a:pPr lvl="3">
              <a:buFontTx/>
              <a:buChar char="-"/>
            </a:pPr>
            <a:r>
              <a:rPr lang="cs-CZ" sz="2000" dirty="0"/>
              <a:t>Supervize PD vč. výkazů výměr.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Realizace staveb:</a:t>
            </a:r>
          </a:p>
          <a:p>
            <a:pPr lvl="3">
              <a:buFontTx/>
              <a:buChar char="-"/>
            </a:pPr>
            <a:r>
              <a:rPr lang="cs-CZ" sz="2000" dirty="0"/>
              <a:t>Kompletní zajištění služeb Správce stavby,</a:t>
            </a:r>
          </a:p>
          <a:p>
            <a:pPr lvl="3">
              <a:buFontTx/>
              <a:buChar char="-"/>
            </a:pPr>
            <a:r>
              <a:rPr lang="cs-CZ" sz="2000" dirty="0" err="1"/>
              <a:t>Claimová</a:t>
            </a:r>
            <a:r>
              <a:rPr lang="cs-CZ" sz="2000" dirty="0"/>
              <a:t> agenda,</a:t>
            </a:r>
          </a:p>
          <a:p>
            <a:pPr lvl="3">
              <a:buFontTx/>
              <a:buChar char="-"/>
            </a:pPr>
            <a:r>
              <a:rPr lang="cs-CZ" sz="2000" dirty="0"/>
              <a:t>Změnová agenda, </a:t>
            </a:r>
          </a:p>
          <a:p>
            <a:pPr lvl="3">
              <a:buFontTx/>
              <a:buChar char="-"/>
            </a:pPr>
            <a:r>
              <a:rPr lang="cs-CZ" sz="2000" dirty="0"/>
              <a:t>TDS vč. BOZP.</a:t>
            </a:r>
          </a:p>
          <a:p>
            <a:pPr lvl="3">
              <a:buFontTx/>
              <a:buChar char="-"/>
            </a:pPr>
            <a:endParaRPr lang="cs-CZ" sz="2000" dirty="0"/>
          </a:p>
          <a:p>
            <a:pPr marL="266700" lvl="3">
              <a:spcBef>
                <a:spcPts val="1000"/>
              </a:spcBef>
              <a:buFontTx/>
              <a:buChar char="-"/>
            </a:pPr>
            <a:r>
              <a:rPr lang="cs-CZ" sz="2800" dirty="0"/>
              <a:t>Metodická činnost </a:t>
            </a:r>
            <a:r>
              <a:rPr lang="cs-CZ" sz="2000" dirty="0"/>
              <a:t>(metodika kvantifikace finančních nároků, časového řízení stavby, metodika měření)</a:t>
            </a:r>
          </a:p>
          <a:p>
            <a:pPr lvl="3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47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40341F-EEC6-42F6-93B0-2D7970155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Moderní trendy v přípravě a realizaci stavebních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097BC8-7781-4669-9E46-2CCE3C82C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Nutnost digitalizace jak přípravy, tak realizace stavby:</a:t>
            </a:r>
          </a:p>
          <a:p>
            <a:pPr marL="0" indent="0">
              <a:buNone/>
            </a:pPr>
            <a:endParaRPr lang="cs-CZ" dirty="0"/>
          </a:p>
          <a:p>
            <a:pPr lvl="1">
              <a:buFont typeface="Wingdings" pitchFamily="2" charset="2"/>
              <a:buChar char="ü"/>
            </a:pPr>
            <a:r>
              <a:rPr lang="cs-CZ" dirty="0"/>
              <a:t>Standardizace a digitalizace procesů (projednání, schvalování, úkolování) </a:t>
            </a:r>
            <a:r>
              <a:rPr lang="cs-CZ" dirty="0">
                <a:sym typeface="Wingdings" pitchFamily="2" charset="2"/>
              </a:rPr>
              <a:t> </a:t>
            </a:r>
            <a:r>
              <a:rPr lang="cs-CZ" dirty="0" err="1"/>
              <a:t>Workflow</a:t>
            </a:r>
            <a:r>
              <a:rPr lang="cs-CZ" dirty="0"/>
              <a:t>,</a:t>
            </a:r>
          </a:p>
          <a:p>
            <a:pPr lvl="1">
              <a:buFont typeface="Wingdings" pitchFamily="2" charset="2"/>
              <a:buChar char="ü"/>
            </a:pPr>
            <a:r>
              <a:rPr lang="cs-CZ" dirty="0"/>
              <a:t>Standardizace pravidel pro evidenci dokumentů a jejich digitalizace </a:t>
            </a:r>
            <a:r>
              <a:rPr lang="cs-CZ" dirty="0">
                <a:sym typeface="Wingdings" pitchFamily="2" charset="2"/>
              </a:rPr>
              <a:t> </a:t>
            </a:r>
            <a:r>
              <a:rPr lang="cs-CZ" dirty="0"/>
              <a:t>CDE (společné datové prostředí),</a:t>
            </a:r>
          </a:p>
          <a:p>
            <a:pPr lvl="1">
              <a:buFont typeface="Wingdings" pitchFamily="2" charset="2"/>
              <a:buChar char="ü"/>
            </a:pPr>
            <a:r>
              <a:rPr lang="cs-CZ" dirty="0"/>
              <a:t>Digitalizace projektové dokumentace v podrobnosti a s náležitostmi dle platných standardů </a:t>
            </a:r>
            <a:r>
              <a:rPr lang="cs-CZ" dirty="0">
                <a:sym typeface="Wingdings" pitchFamily="2" charset="2"/>
              </a:rPr>
              <a:t></a:t>
            </a:r>
            <a:r>
              <a:rPr lang="cs-CZ" dirty="0"/>
              <a:t> DSS, 3D model,</a:t>
            </a:r>
          </a:p>
          <a:p>
            <a:pPr lvl="1">
              <a:buFont typeface="Wingdings" pitchFamily="2" charset="2"/>
              <a:buChar char="ü"/>
            </a:pPr>
            <a:r>
              <a:rPr lang="cs-CZ" dirty="0"/>
              <a:t>Evidence harmonogramu a rozpočtu digitálně ve standardizovaném formátu.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961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40341F-EEC6-42F6-93B0-2D7970155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Plán digitalizace ČR v návaznosti na BIM 2023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FEA22844-4047-BC48-89B4-FA6A13E6F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689" y="1342360"/>
            <a:ext cx="6862484" cy="4848338"/>
          </a:xfr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FA114754-308F-E348-8FEA-E1AD92A3C418}"/>
              </a:ext>
            </a:extLst>
          </p:cNvPr>
          <p:cNvSpPr txBox="1"/>
          <p:nvPr/>
        </p:nvSpPr>
        <p:spPr>
          <a:xfrm>
            <a:off x="8301681" y="3225113"/>
            <a:ext cx="32024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</a:p>
          <a:p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Plán pro </a:t>
            </a:r>
            <a:r>
              <a:rPr lang="cs-CZ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rošíření</a:t>
            </a:r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využití digitálních metod a zavedení informačního modelování staveb </a:t>
            </a:r>
          </a:p>
          <a:p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cs-CZ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Building</a:t>
            </a:r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Information</a:t>
            </a:r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Modelling – BIM) pro dopravní infrastrukturu, SFDI, 2021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321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0757964"/>
      </p:ext>
    </p:extLst>
  </p:cSld>
  <p:clrMapOvr>
    <a:masterClrMapping/>
  </p:clrMapOvr>
</p:sld>
</file>

<file path=ppt/theme/theme1.xml><?xml version="1.0" encoding="utf-8"?>
<a:theme xmlns:a="http://schemas.openxmlformats.org/drawingml/2006/main" name="CM Motiv">
  <a:themeElements>
    <a:clrScheme name="Vlastní 1">
      <a:dk1>
        <a:sysClr val="windowText" lastClr="000000"/>
      </a:dk1>
      <a:lt1>
        <a:srgbClr val="000000"/>
      </a:lt1>
      <a:dk2>
        <a:srgbClr val="FFFFFF"/>
      </a:dk2>
      <a:lt2>
        <a:srgbClr val="000000"/>
      </a:lt2>
      <a:accent1>
        <a:srgbClr val="C82127"/>
      </a:accent1>
      <a:accent2>
        <a:srgbClr val="565656"/>
      </a:accent2>
      <a:accent3>
        <a:srgbClr val="C8C9C7"/>
      </a:accent3>
      <a:accent4>
        <a:srgbClr val="101820"/>
      </a:accent4>
      <a:accent5>
        <a:srgbClr val="8F0111"/>
      </a:accent5>
      <a:accent6>
        <a:srgbClr val="3B6978"/>
      </a:accent6>
      <a:hlink>
        <a:srgbClr val="C82127"/>
      </a:hlink>
      <a:folHlink>
        <a:srgbClr val="C82127"/>
      </a:folHlink>
    </a:clrScheme>
    <a:fontScheme name="CM Prezentace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CM RED">
      <a:srgbClr val="C82127"/>
    </a:custClr>
    <a:custClr name="CM DARK GRAY">
      <a:srgbClr val="565656"/>
    </a:custClr>
    <a:custClr name="CM LIGHT GRAY">
      <a:srgbClr val="C8C9C7"/>
    </a:custClr>
    <a:custClr name="CM BLACK">
      <a:srgbClr val="101820"/>
    </a:custClr>
    <a:custClr name="CM DARK RED">
      <a:srgbClr val="8F0411"/>
    </a:custClr>
    <a:custClr name="CM SC 1">
      <a:srgbClr val="3B6978"/>
    </a:custClr>
    <a:custClr name="CM SC 2">
      <a:srgbClr val="8A3232"/>
    </a:custClr>
    <a:custClr name="CM SC 3">
      <a:srgbClr val="FFFF00"/>
    </a:custClr>
    <a:custClr name="CM SC 4">
      <a:srgbClr val="BFFF00"/>
    </a:custClr>
    <a:custClr name="CM SC 5">
      <a:srgbClr val="4D4D45"/>
    </a:custClr>
  </a:custClrLst>
  <a:extLst>
    <a:ext uri="{05A4C25C-085E-4340-85A3-A5531E510DB2}">
      <thm15:themeFamily xmlns:thm15="http://schemas.microsoft.com/office/thememl/2012/main" name="CM Prezentace.potx" id="{D589CB4B-9BEC-49BB-814F-2057E81112AB}" vid="{9A085835-082F-42E2-8B51-8BF429D39675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3" ma:contentTypeDescription="Vytvoří nový dokument" ma:contentTypeScope="" ma:versionID="dfd0df4a5d7b52bf0b9062e761f915dd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7b73b5a1b7e2e7426f5e254764459eb0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BE7DAA-186F-47BE-A380-7DF6506028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85DAFB2-B660-4445-ADBC-375FC520CD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A7E494-0B31-4DAC-89C3-B28AC3B75741}"/>
</file>

<file path=docProps/app.xml><?xml version="1.0" encoding="utf-8"?>
<Properties xmlns="http://schemas.openxmlformats.org/officeDocument/2006/extended-properties" xmlns:vt="http://schemas.openxmlformats.org/officeDocument/2006/docPropsVTypes">
  <Template>CM Motiv</Template>
  <TotalTime>43</TotalTime>
  <Words>223</Words>
  <Application>Microsoft Macintosh PowerPoint</Application>
  <PresentationFormat>Širokoúhlá obrazovka</PresentationFormat>
  <Paragraphs>32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Calibri</vt:lpstr>
      <vt:lpstr>Montserrat</vt:lpstr>
      <vt:lpstr>Montserrat Black</vt:lpstr>
      <vt:lpstr>Times New Roman</vt:lpstr>
      <vt:lpstr>Wingdings</vt:lpstr>
      <vt:lpstr>CM Motiv</vt:lpstr>
      <vt:lpstr>Prezentace aplikace PowerPoint</vt:lpstr>
      <vt:lpstr> Nové možnosti řízení staveb, dodavatelských vztahů a inženýrské činnosti na české železnici </vt:lpstr>
      <vt:lpstr>Obsah</vt:lpstr>
      <vt:lpstr>Portfolio stávajících služeb společnosti CM, a.s.</vt:lpstr>
      <vt:lpstr>Moderní trendy v přípravě a realizaci stavebních projektů</vt:lpstr>
      <vt:lpstr>Plán digitalizace ČR v návaznosti na BIM 2023</vt:lpstr>
      <vt:lpstr>Prezentace aplikace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Václav Větrovský</dc:creator>
  <cp:lastModifiedBy>Václav Větrovský</cp:lastModifiedBy>
  <cp:revision>4</cp:revision>
  <dcterms:created xsi:type="dcterms:W3CDTF">2021-09-15T20:44:41Z</dcterms:created>
  <dcterms:modified xsi:type="dcterms:W3CDTF">2021-09-15T21:27:47Z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0x0101007264FE49EA983347BC7C3FA7254FCFE8</vt:lpwstr>
  </property>
</Properties>
</file>