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9"/>
  </p:notesMasterIdLst>
  <p:sldIdLst>
    <p:sldId id="256" r:id="rId2"/>
    <p:sldId id="258" r:id="rId3"/>
    <p:sldId id="269" r:id="rId4"/>
    <p:sldId id="266" r:id="rId5"/>
    <p:sldId id="267" r:id="rId6"/>
    <p:sldId id="270" r:id="rId7"/>
    <p:sldId id="268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99" autoAdjust="0"/>
  </p:normalViewPr>
  <p:slideViewPr>
    <p:cSldViewPr snapToGrid="0" showGuides="1">
      <p:cViewPr varScale="1">
        <p:scale>
          <a:sx n="81" d="100"/>
          <a:sy n="81" d="100"/>
        </p:scale>
        <p:origin x="72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EA3AC-8F9C-4F94-8942-E04DB11DF5F6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2EC1-907F-4A76-94B9-B7B1A85042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58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E38D-8C47-4405-87C6-D14CD5CF680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33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9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40000" y="2353749"/>
            <a:ext cx="11308123" cy="1421928"/>
          </a:xfrm>
        </p:spPr>
        <p:txBody>
          <a:bodyPr anchor="b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Název</a:t>
            </a:r>
            <a:br>
              <a:rPr lang="cs-CZ" dirty="0" smtClean="0"/>
            </a:br>
            <a:r>
              <a:rPr lang="cs-CZ" dirty="0" smtClean="0"/>
              <a:t>prezentace (</a:t>
            </a:r>
            <a:r>
              <a:rPr lang="cs-CZ" dirty="0" err="1" smtClean="0"/>
              <a:t>Arial</a:t>
            </a:r>
            <a:r>
              <a:rPr lang="cs-CZ" dirty="0" smtClean="0"/>
              <a:t>, 44b)</a:t>
            </a:r>
            <a:endParaRPr lang="cs-CZ" dirty="0"/>
          </a:p>
        </p:txBody>
      </p:sp>
      <p:pic>
        <p:nvPicPr>
          <p:cNvPr id="9" name="Obrázek 8" descr="AŽD logo bílá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540000"/>
            <a:ext cx="1430840" cy="95294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7452000" y="540000"/>
            <a:ext cx="4326087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AŽD Praha</a:t>
            </a:r>
            <a:r>
              <a:rPr lang="cs-CZ" sz="44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s.r.o.</a:t>
            </a:r>
            <a:endParaRPr lang="cs-CZ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5" hasCustomPrompt="1"/>
          </p:nvPr>
        </p:nvSpPr>
        <p:spPr>
          <a:xfrm>
            <a:off x="1052052" y="6202148"/>
            <a:ext cx="10097729" cy="3416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Název akce / místo konání, datum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</a:p>
        </p:txBody>
      </p:sp>
      <p:sp>
        <p:nvSpPr>
          <p:cNvPr id="14" name="Zástupný symbol pro text 2"/>
          <p:cNvSpPr>
            <a:spLocks noGrp="1"/>
          </p:cNvSpPr>
          <p:nvPr>
            <p:ph type="body" idx="14" hasCustomPrompt="1"/>
          </p:nvPr>
        </p:nvSpPr>
        <p:spPr>
          <a:xfrm>
            <a:off x="540000" y="4428000"/>
            <a:ext cx="11308123" cy="3416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Pracovní funkce / úsek / obchodní zastoupení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</a:p>
        </p:txBody>
      </p:sp>
      <p:sp>
        <p:nvSpPr>
          <p:cNvPr id="1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40000" y="3861773"/>
            <a:ext cx="11308123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Jméno autora / místo pro případného spoluautora (</a:t>
            </a:r>
            <a:r>
              <a:rPr lang="cs-CZ" dirty="0" err="1" smtClean="0"/>
              <a:t>Arial</a:t>
            </a:r>
            <a:r>
              <a:rPr lang="cs-CZ" dirty="0" smtClean="0"/>
              <a:t>, 28b)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70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9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40000" y="3018547"/>
            <a:ext cx="11308123" cy="757130"/>
          </a:xfrm>
        </p:spPr>
        <p:txBody>
          <a:bodyPr anchor="b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DĚKUJI ZA POZORNOST (48b)</a:t>
            </a:r>
            <a:endParaRPr lang="cs-CZ" dirty="0"/>
          </a:p>
        </p:txBody>
      </p:sp>
      <p:sp>
        <p:nvSpPr>
          <p:cNvPr id="14" name="Zástupný symbol pro text 2"/>
          <p:cNvSpPr>
            <a:spLocks noGrp="1"/>
          </p:cNvSpPr>
          <p:nvPr>
            <p:ph type="body" idx="14" hasCustomPrompt="1"/>
          </p:nvPr>
        </p:nvSpPr>
        <p:spPr>
          <a:xfrm>
            <a:off x="540000" y="4428000"/>
            <a:ext cx="11308123" cy="3416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E-mail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</a:p>
        </p:txBody>
      </p:sp>
      <p:sp>
        <p:nvSpPr>
          <p:cNvPr id="1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40000" y="3861773"/>
            <a:ext cx="11308123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Jméno autora / místo pro případného spoluautora (</a:t>
            </a:r>
            <a:r>
              <a:rPr lang="cs-CZ" dirty="0" err="1" smtClean="0"/>
              <a:t>Arial</a:t>
            </a:r>
            <a:r>
              <a:rPr lang="cs-CZ" dirty="0" smtClean="0"/>
              <a:t>, 28b)</a:t>
            </a:r>
            <a:endParaRPr lang="cs-CZ" dirty="0"/>
          </a:p>
        </p:txBody>
      </p:sp>
      <p:pic>
        <p:nvPicPr>
          <p:cNvPr id="12" name="Obrázek 11" descr="AŽD logo bílá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117" y="6213083"/>
            <a:ext cx="744794" cy="496033"/>
          </a:xfrm>
          <a:prstGeom prst="rect">
            <a:avLst/>
          </a:prstGeom>
        </p:spPr>
      </p:pic>
      <p:sp>
        <p:nvSpPr>
          <p:cNvPr id="13" name="Zástupný symbol pro text 2"/>
          <p:cNvSpPr>
            <a:spLocks noGrp="1"/>
          </p:cNvSpPr>
          <p:nvPr>
            <p:ph type="body" idx="13" hasCustomPrompt="1"/>
          </p:nvPr>
        </p:nvSpPr>
        <p:spPr>
          <a:xfrm>
            <a:off x="2502310" y="6031620"/>
            <a:ext cx="71873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800" b="0" i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smtClean="0"/>
              <a:t>© AŽD Praha s.r.o., 2021 Všechna práva vyhrazena.</a:t>
            </a:r>
          </a:p>
        </p:txBody>
      </p:sp>
      <p:sp>
        <p:nvSpPr>
          <p:cNvPr id="16" name="TextovéPole 15"/>
          <p:cNvSpPr txBox="1"/>
          <p:nvPr userDrawn="1"/>
        </p:nvSpPr>
        <p:spPr>
          <a:xfrm>
            <a:off x="10466053" y="6274331"/>
            <a:ext cx="146500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www.azd.cz</a:t>
            </a: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2502310" y="6379471"/>
            <a:ext cx="718738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algn="ctr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Žirovnická 3145/2, Záběhlice, 106 00 Praha 10</a:t>
            </a:r>
          </a:p>
        </p:txBody>
      </p:sp>
    </p:spTree>
    <p:extLst>
      <p:ext uri="{BB962C8B-B14F-4D97-AF65-F5344CB8AC3E}">
        <p14:creationId xmlns:p14="http://schemas.microsoft.com/office/powerpoint/2010/main" val="6258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23392" y="6309320"/>
            <a:ext cx="6144683" cy="365125"/>
          </a:xfrm>
          <a:prstGeom prst="rect">
            <a:avLst/>
          </a:prstGeom>
        </p:spPr>
        <p:txBody>
          <a:bodyPr/>
          <a:lstStyle>
            <a:lvl1pPr algn="l">
              <a:defRPr sz="1333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819819" y="630932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fld id="{49FABECB-5FB0-49DA-959D-17FAC067511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527381" y="260211"/>
            <a:ext cx="10369152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91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ořádkový nadpi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80308" cy="59093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 smtClean="0"/>
              <a:t>Nadpis kapitoly (</a:t>
            </a:r>
            <a:r>
              <a:rPr lang="cs-CZ" dirty="0" err="1" smtClean="0"/>
              <a:t>Arial</a:t>
            </a:r>
            <a:r>
              <a:rPr lang="cs-CZ" dirty="0" smtClean="0"/>
              <a:t>, tučně 36b)</a:t>
            </a:r>
            <a:endParaRPr lang="cs-CZ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0" hasCustomPrompt="1"/>
          </p:nvPr>
        </p:nvSpPr>
        <p:spPr>
          <a:xfrm>
            <a:off x="1779638" y="6227767"/>
            <a:ext cx="8632723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Název prezentace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9999" y="1094155"/>
            <a:ext cx="11480309" cy="47673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 smtClean="0"/>
              <a:t>První úroveň (</a:t>
            </a:r>
            <a:r>
              <a:rPr lang="cs-CZ" dirty="0" err="1" smtClean="0"/>
              <a:t>Arial</a:t>
            </a:r>
            <a:r>
              <a:rPr lang="cs-CZ" dirty="0" smtClean="0"/>
              <a:t>, 28b)</a:t>
            </a:r>
          </a:p>
          <a:p>
            <a:pPr lvl="1"/>
            <a:r>
              <a:rPr lang="cs-CZ" dirty="0" smtClean="0"/>
              <a:t>Druhá úroveň (</a:t>
            </a:r>
            <a:r>
              <a:rPr lang="cs-CZ" dirty="0" err="1" smtClean="0"/>
              <a:t>Arial</a:t>
            </a:r>
            <a:r>
              <a:rPr lang="cs-CZ" dirty="0" smtClean="0"/>
              <a:t>, 24b)</a:t>
            </a:r>
          </a:p>
          <a:p>
            <a:pPr lvl="2"/>
            <a:r>
              <a:rPr lang="cs-CZ" dirty="0" smtClean="0"/>
              <a:t>Třetí úroveň (</a:t>
            </a:r>
            <a:r>
              <a:rPr lang="cs-CZ" dirty="0" err="1" smtClean="0"/>
              <a:t>Arial</a:t>
            </a:r>
            <a:r>
              <a:rPr lang="cs-CZ" dirty="0" smtClean="0"/>
              <a:t>, 20b)</a:t>
            </a:r>
          </a:p>
          <a:p>
            <a:pPr lvl="3"/>
            <a:r>
              <a:rPr lang="cs-CZ" dirty="0" smtClean="0"/>
              <a:t>Čtvrtá úroveň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</a:p>
        </p:txBody>
      </p:sp>
    </p:spTree>
    <p:extLst>
      <p:ext uri="{BB962C8B-B14F-4D97-AF65-F5344CB8AC3E}">
        <p14:creationId xmlns:p14="http://schemas.microsoft.com/office/powerpoint/2010/main" val="4778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ouřádkový nadpi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80308" cy="108952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 smtClean="0"/>
              <a:t>Nadpis kapitoly (</a:t>
            </a:r>
            <a:r>
              <a:rPr lang="cs-CZ" dirty="0" err="1" smtClean="0"/>
              <a:t>Arial</a:t>
            </a:r>
            <a:r>
              <a:rPr lang="cs-CZ" dirty="0" smtClean="0"/>
              <a:t>, tučně 36b)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9999" y="1617785"/>
            <a:ext cx="11480309" cy="42437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 smtClean="0"/>
              <a:t>První úroveň (</a:t>
            </a:r>
            <a:r>
              <a:rPr lang="cs-CZ" dirty="0" err="1" smtClean="0"/>
              <a:t>Arial</a:t>
            </a:r>
            <a:r>
              <a:rPr lang="cs-CZ" dirty="0" smtClean="0"/>
              <a:t>, 28b)</a:t>
            </a:r>
          </a:p>
          <a:p>
            <a:pPr lvl="1"/>
            <a:r>
              <a:rPr lang="cs-CZ" dirty="0" smtClean="0"/>
              <a:t>Druhá úroveň (</a:t>
            </a:r>
            <a:r>
              <a:rPr lang="cs-CZ" dirty="0" err="1" smtClean="0"/>
              <a:t>Arial</a:t>
            </a:r>
            <a:r>
              <a:rPr lang="cs-CZ" dirty="0" smtClean="0"/>
              <a:t>, 24b)</a:t>
            </a:r>
          </a:p>
          <a:p>
            <a:pPr lvl="2"/>
            <a:r>
              <a:rPr lang="cs-CZ" dirty="0" smtClean="0"/>
              <a:t>Třetí úroveň (</a:t>
            </a:r>
            <a:r>
              <a:rPr lang="cs-CZ" dirty="0" err="1" smtClean="0"/>
              <a:t>Arial</a:t>
            </a:r>
            <a:r>
              <a:rPr lang="cs-CZ" dirty="0" smtClean="0"/>
              <a:t>, 20b)</a:t>
            </a:r>
          </a:p>
          <a:p>
            <a:pPr lvl="3"/>
            <a:r>
              <a:rPr lang="cs-CZ" dirty="0" smtClean="0"/>
              <a:t>Čtvrtá úroveň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 hasCustomPrompt="1"/>
          </p:nvPr>
        </p:nvSpPr>
        <p:spPr>
          <a:xfrm>
            <a:off x="1779638" y="6227767"/>
            <a:ext cx="8632723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Název prezentace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68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Jednořádkový nadpis+text+(obrázek, graf, tabulka, …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81600" cy="59093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 smtClean="0"/>
              <a:t>Nadpis kapitoly (</a:t>
            </a:r>
            <a:r>
              <a:rPr lang="cs-CZ" dirty="0" err="1" smtClean="0"/>
              <a:t>Arial</a:t>
            </a:r>
            <a:r>
              <a:rPr lang="cs-CZ" dirty="0" smtClean="0"/>
              <a:t>, tučně 36b)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360000" y="1094155"/>
            <a:ext cx="5681292" cy="47673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 smtClean="0"/>
              <a:t>První úroveň (</a:t>
            </a:r>
            <a:r>
              <a:rPr lang="cs-CZ" dirty="0" err="1" smtClean="0"/>
              <a:t>Arial</a:t>
            </a:r>
            <a:r>
              <a:rPr lang="cs-CZ" dirty="0" smtClean="0"/>
              <a:t>, 28b)</a:t>
            </a:r>
          </a:p>
          <a:p>
            <a:pPr lvl="1"/>
            <a:r>
              <a:rPr lang="cs-CZ" dirty="0" smtClean="0"/>
              <a:t>Druhá úroveň (</a:t>
            </a:r>
            <a:r>
              <a:rPr lang="cs-CZ" dirty="0" err="1" smtClean="0"/>
              <a:t>Arial</a:t>
            </a:r>
            <a:r>
              <a:rPr lang="cs-CZ" dirty="0" smtClean="0"/>
              <a:t>, 24b)</a:t>
            </a:r>
          </a:p>
          <a:p>
            <a:pPr lvl="2"/>
            <a:r>
              <a:rPr lang="cs-CZ" dirty="0" smtClean="0"/>
              <a:t>Třetí úroveň (</a:t>
            </a:r>
            <a:r>
              <a:rPr lang="cs-CZ" dirty="0" err="1" smtClean="0"/>
              <a:t>Arial</a:t>
            </a:r>
            <a:r>
              <a:rPr lang="cs-CZ" dirty="0" smtClean="0"/>
              <a:t>, 20b)</a:t>
            </a:r>
          </a:p>
          <a:p>
            <a:pPr lvl="3"/>
            <a:r>
              <a:rPr lang="cs-CZ" dirty="0" smtClean="0"/>
              <a:t>Čtvrtá úroveň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66338" y="1094155"/>
            <a:ext cx="5675262" cy="47673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 smtClean="0"/>
              <a:t>Na toto místo lze vložit text, tabulka, graf, obrázek či video.</a:t>
            </a:r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0" hasCustomPrompt="1"/>
          </p:nvPr>
        </p:nvSpPr>
        <p:spPr>
          <a:xfrm>
            <a:off x="1779638" y="6227767"/>
            <a:ext cx="8632723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Název prezentace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86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Dvouřádkový nadpis+text+(obrázek, graf, tabulka, …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81600" cy="108952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 smtClean="0"/>
              <a:t>Nadpis kapitoly (</a:t>
            </a:r>
            <a:r>
              <a:rPr lang="cs-CZ" dirty="0" err="1" smtClean="0"/>
              <a:t>Arial</a:t>
            </a:r>
            <a:r>
              <a:rPr lang="cs-CZ" dirty="0" smtClean="0"/>
              <a:t>, tučně 36b)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360000" y="1617785"/>
            <a:ext cx="5681292" cy="42437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 smtClean="0"/>
              <a:t>První úroveň (</a:t>
            </a:r>
            <a:r>
              <a:rPr lang="cs-CZ" dirty="0" err="1" smtClean="0"/>
              <a:t>Arial</a:t>
            </a:r>
            <a:r>
              <a:rPr lang="cs-CZ" dirty="0" smtClean="0"/>
              <a:t>, 28b)</a:t>
            </a:r>
          </a:p>
          <a:p>
            <a:pPr lvl="1"/>
            <a:r>
              <a:rPr lang="cs-CZ" dirty="0" smtClean="0"/>
              <a:t>Druhá úroveň (</a:t>
            </a:r>
            <a:r>
              <a:rPr lang="cs-CZ" dirty="0" err="1" smtClean="0"/>
              <a:t>Arial</a:t>
            </a:r>
            <a:r>
              <a:rPr lang="cs-CZ" dirty="0" smtClean="0"/>
              <a:t>, 24b)</a:t>
            </a:r>
          </a:p>
          <a:p>
            <a:pPr lvl="2"/>
            <a:r>
              <a:rPr lang="cs-CZ" dirty="0" smtClean="0"/>
              <a:t>Třetí úroveň (</a:t>
            </a:r>
            <a:r>
              <a:rPr lang="cs-CZ" dirty="0" err="1" smtClean="0"/>
              <a:t>Arial</a:t>
            </a:r>
            <a:r>
              <a:rPr lang="cs-CZ" dirty="0" smtClean="0"/>
              <a:t>, 20b)</a:t>
            </a:r>
          </a:p>
          <a:p>
            <a:pPr lvl="3"/>
            <a:r>
              <a:rPr lang="cs-CZ" dirty="0" smtClean="0"/>
              <a:t>Čtvrtá úroveň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66338" y="1617785"/>
            <a:ext cx="5675262" cy="424375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 smtClean="0"/>
              <a:t>Na toto místo lze vložit text, tabulka, graf, obrázek či video.</a:t>
            </a:r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0" hasCustomPrompt="1"/>
          </p:nvPr>
        </p:nvSpPr>
        <p:spPr>
          <a:xfrm>
            <a:off x="1779638" y="6227767"/>
            <a:ext cx="8632723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Název prezentace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33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pro obrázek (fotografii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025662"/>
          </a:xfrm>
        </p:spPr>
        <p:txBody>
          <a:bodyPr tIns="46800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můžete přidat obrázek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6027610"/>
            <a:ext cx="12192000" cy="835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AŽD logo bílá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2117" y="6213083"/>
            <a:ext cx="744794" cy="4960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4" t="61681" r="31249" b="7582"/>
          <a:stretch/>
        </p:blipFill>
        <p:spPr>
          <a:xfrm rot="10800000" flipH="1">
            <a:off x="4778476" y="6039406"/>
            <a:ext cx="7413523" cy="8280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1366089" y="6209396"/>
            <a:ext cx="49161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fld id="{1466F2E9-546B-488B-855C-F92DC30C591D}" type="slidenum">
              <a:rPr lang="cs-CZ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/>
          <p:cNvSpPr>
            <a:spLocks noGrp="1"/>
          </p:cNvSpPr>
          <p:nvPr>
            <p:ph type="subTitle" idx="10" hasCustomPrompt="1"/>
          </p:nvPr>
        </p:nvSpPr>
        <p:spPr>
          <a:xfrm>
            <a:off x="1384479" y="6227767"/>
            <a:ext cx="9762186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Název prezentace/Název obrázku/Název následující části (</a:t>
            </a:r>
            <a:r>
              <a:rPr lang="cs-CZ" dirty="0" err="1" smtClean="0"/>
              <a:t>Arial</a:t>
            </a:r>
            <a:r>
              <a:rPr lang="cs-CZ" dirty="0" smtClean="0"/>
              <a:t>, 18b) Pouze jedna z variant!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16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/fotografie, graf, tabulka bez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 tIns="468000"/>
          <a:lstStyle>
            <a:lvl1pPr marL="0" indent="0" algn="ctr">
              <a:buNone/>
              <a:defRPr baseline="0"/>
            </a:lvl1pPr>
          </a:lstStyle>
          <a:p>
            <a:r>
              <a:rPr lang="cs-CZ" dirty="0" smtClean="0"/>
              <a:t>Kliknutím na ikonky můžete přidat libovolnou interakci (obrázek / fotografie, graf, tabulka)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26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Jednořádkový nadpis+text nebo obrázek, video, graf, 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80308" cy="59093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 smtClean="0"/>
              <a:t>Nadpis kapitoly (</a:t>
            </a:r>
            <a:r>
              <a:rPr lang="cs-CZ" dirty="0" err="1" smtClean="0"/>
              <a:t>Arial</a:t>
            </a:r>
            <a:r>
              <a:rPr lang="cs-CZ" dirty="0" smtClean="0"/>
              <a:t>, tučně 36b)</a:t>
            </a:r>
            <a:endParaRPr lang="cs-CZ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0" hasCustomPrompt="1"/>
          </p:nvPr>
        </p:nvSpPr>
        <p:spPr>
          <a:xfrm>
            <a:off x="1779638" y="6227767"/>
            <a:ext cx="8632723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Název prezentace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9999" y="1094155"/>
            <a:ext cx="11480309" cy="476738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 smtClean="0"/>
              <a:t>Místo pro souvislý text (bez odrážkový text ve velikosti 20-28b), velký graf, tabulku, obrázek nebo video. </a:t>
            </a:r>
          </a:p>
        </p:txBody>
      </p:sp>
    </p:spTree>
    <p:extLst>
      <p:ext uri="{BB962C8B-B14F-4D97-AF65-F5344CB8AC3E}">
        <p14:creationId xmlns:p14="http://schemas.microsoft.com/office/powerpoint/2010/main" val="357442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vouřádkový nadpis+text nebo obrázek, video, graf, 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80308" cy="108952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 smtClean="0"/>
              <a:t>Nadpis kapitoly (</a:t>
            </a:r>
            <a:r>
              <a:rPr lang="cs-CZ" dirty="0" err="1" smtClean="0"/>
              <a:t>Arial</a:t>
            </a:r>
            <a:r>
              <a:rPr lang="cs-CZ" dirty="0" smtClean="0"/>
              <a:t>, tučně 36b)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9999" y="1617785"/>
            <a:ext cx="11480309" cy="42437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 smtClean="0"/>
              <a:t>Místo pro souvislý text (bez odrážkový text ve velikosti 20-28b), velký graf, tabulku, obrázek nebo video. </a:t>
            </a:r>
          </a:p>
          <a:p>
            <a:pPr lvl="0"/>
            <a:endParaRPr lang="cs-CZ" dirty="0" smtClean="0"/>
          </a:p>
        </p:txBody>
      </p:sp>
      <p:sp>
        <p:nvSpPr>
          <p:cNvPr id="7" name="Podnadpis 2"/>
          <p:cNvSpPr>
            <a:spLocks noGrp="1"/>
          </p:cNvSpPr>
          <p:nvPr>
            <p:ph type="subTitle" idx="10" hasCustomPrompt="1"/>
          </p:nvPr>
        </p:nvSpPr>
        <p:spPr>
          <a:xfrm>
            <a:off x="1779638" y="6227767"/>
            <a:ext cx="8632723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Název prezentace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09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503754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dirty="0" smtClean="0"/>
              <a:t>Nadpis kapitoly (</a:t>
            </a:r>
            <a:r>
              <a:rPr lang="cs-CZ" dirty="0" err="1" smtClean="0"/>
              <a:t>Arial</a:t>
            </a:r>
            <a:r>
              <a:rPr lang="cs-CZ" dirty="0" smtClean="0"/>
              <a:t>, tučně 36b)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0000" y="1619519"/>
            <a:ext cx="11503754" cy="425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První úroveň (</a:t>
            </a:r>
            <a:r>
              <a:rPr lang="cs-CZ" dirty="0" err="1" smtClean="0"/>
              <a:t>Arial</a:t>
            </a:r>
            <a:r>
              <a:rPr lang="cs-CZ" dirty="0" smtClean="0"/>
              <a:t>, 28b)</a:t>
            </a:r>
          </a:p>
          <a:p>
            <a:pPr lvl="1"/>
            <a:r>
              <a:rPr lang="cs-CZ" dirty="0" smtClean="0"/>
              <a:t>Druhá úroveň (</a:t>
            </a:r>
            <a:r>
              <a:rPr lang="cs-CZ" dirty="0" err="1" smtClean="0"/>
              <a:t>Arial</a:t>
            </a:r>
            <a:r>
              <a:rPr lang="cs-CZ" dirty="0" smtClean="0"/>
              <a:t>, 24b)</a:t>
            </a:r>
          </a:p>
          <a:p>
            <a:pPr lvl="2"/>
            <a:r>
              <a:rPr lang="cs-CZ" dirty="0" smtClean="0"/>
              <a:t>Třetí úroveň (</a:t>
            </a:r>
            <a:r>
              <a:rPr lang="cs-CZ" dirty="0" err="1" smtClean="0"/>
              <a:t>Arial</a:t>
            </a:r>
            <a:r>
              <a:rPr lang="cs-CZ" dirty="0" smtClean="0"/>
              <a:t>, 20b)</a:t>
            </a:r>
          </a:p>
          <a:p>
            <a:pPr lvl="3"/>
            <a:r>
              <a:rPr lang="cs-CZ" dirty="0" smtClean="0"/>
              <a:t>Čtvrtá úroveň (</a:t>
            </a:r>
            <a:r>
              <a:rPr lang="cs-CZ" dirty="0" err="1" smtClean="0"/>
              <a:t>Arial</a:t>
            </a:r>
            <a:r>
              <a:rPr lang="cs-CZ" dirty="0" smtClean="0"/>
              <a:t>, 18b)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027610"/>
            <a:ext cx="12192000" cy="835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AŽD logo bílá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62117" y="6213083"/>
            <a:ext cx="744794" cy="4960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4" t="61681" r="31249" b="7582"/>
          <a:stretch/>
        </p:blipFill>
        <p:spPr>
          <a:xfrm rot="10800000" flipH="1">
            <a:off x="4778476" y="6039406"/>
            <a:ext cx="7413523" cy="8280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1366089" y="6209396"/>
            <a:ext cx="49161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fld id="{1466F2E9-546B-488B-855C-F92DC30C591D}" type="slidenum">
              <a:rPr lang="cs-CZ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/>
          <p:cNvSpPr txBox="1">
            <a:spLocks/>
          </p:cNvSpPr>
          <p:nvPr userDrawn="1"/>
        </p:nvSpPr>
        <p:spPr>
          <a:xfrm>
            <a:off x="1779638" y="6227767"/>
            <a:ext cx="8632723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Systém zabezpečení pro vysokorychlostní tratě a nové technologie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60" r:id="rId2"/>
    <p:sldLayoutId id="2147483755" r:id="rId3"/>
    <p:sldLayoutId id="2147483756" r:id="rId4"/>
    <p:sldLayoutId id="2147483747" r:id="rId5"/>
    <p:sldLayoutId id="2147483749" r:id="rId6"/>
    <p:sldLayoutId id="2147483750" r:id="rId7"/>
    <p:sldLayoutId id="2147483757" r:id="rId8"/>
    <p:sldLayoutId id="2147483758" r:id="rId9"/>
    <p:sldLayoutId id="2147483759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18" Type="http://schemas.openxmlformats.org/officeDocument/2006/relationships/image" Target="../media/image31.png"/><Relationship Id="rId3" Type="http://schemas.openxmlformats.org/officeDocument/2006/relationships/image" Target="../media/image16.emf"/><Relationship Id="rId21" Type="http://schemas.openxmlformats.org/officeDocument/2006/relationships/image" Target="../media/image34.pn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emf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5" Type="http://schemas.openxmlformats.org/officeDocument/2006/relationships/image" Target="../media/image28.emf"/><Relationship Id="rId23" Type="http://schemas.openxmlformats.org/officeDocument/2006/relationships/image" Target="../media/image36.png"/><Relationship Id="rId10" Type="http://schemas.openxmlformats.org/officeDocument/2006/relationships/image" Target="../media/image23.emf"/><Relationship Id="rId19" Type="http://schemas.openxmlformats.org/officeDocument/2006/relationships/image" Target="../media/image32.png"/><Relationship Id="rId4" Type="http://schemas.openxmlformats.org/officeDocument/2006/relationships/image" Target="../media/image17.emf"/><Relationship Id="rId9" Type="http://schemas.openxmlformats.org/officeDocument/2006/relationships/image" Target="../media/image22.emf"/><Relationship Id="rId14" Type="http://schemas.openxmlformats.org/officeDocument/2006/relationships/image" Target="../media/image27.emf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Systém zabezpečení pro vysokorychlostní tratě a nové </a:t>
            </a:r>
            <a:r>
              <a:rPr lang="cs-CZ" dirty="0"/>
              <a:t>technologie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5"/>
          </p:nvPr>
        </p:nvSpPr>
        <p:spPr>
          <a:xfrm>
            <a:off x="540000" y="6202148"/>
            <a:ext cx="11308123" cy="341632"/>
          </a:xfrm>
        </p:spPr>
        <p:txBody>
          <a:bodyPr/>
          <a:lstStyle/>
          <a:p>
            <a:r>
              <a:rPr lang="cs-CZ" dirty="0"/>
              <a:t>ŽELEZNIČNÍ KONFERENCE PARDUBICE 2021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4"/>
          </p:nvPr>
        </p:nvSpPr>
        <p:spPr>
          <a:xfrm>
            <a:off x="540000" y="4428000"/>
            <a:ext cx="11308123" cy="341632"/>
          </a:xfrm>
        </p:spPr>
        <p:txBody>
          <a:bodyPr/>
          <a:lstStyle/>
          <a:p>
            <a:r>
              <a:rPr lang="cs-CZ" dirty="0"/>
              <a:t>AŽD Praha, ředitel pro evropské záležitosti, předseda řídicího výboru ERTMS při </a:t>
            </a:r>
            <a:r>
              <a:rPr lang="cs-CZ" dirty="0" smtClean="0"/>
              <a:t>UNIFE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Vladimír KAMPÍK, MBA, MIRSE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7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138989" y="360000"/>
            <a:ext cx="10701320" cy="590931"/>
          </a:xfrm>
        </p:spPr>
        <p:txBody>
          <a:bodyPr/>
          <a:lstStyle/>
          <a:p>
            <a:r>
              <a:rPr lang="cs-CZ" dirty="0" smtClean="0"/>
              <a:t>Systém ERTMS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215292" y="1135415"/>
            <a:ext cx="8391297" cy="491060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Je úžasný univerzální a robustní systém přenosu povolení k jízdě na hnací vozidlo.</a:t>
            </a:r>
          </a:p>
          <a:p>
            <a:r>
              <a:rPr lang="cs-CZ" dirty="0" smtClean="0"/>
              <a:t>Umožňuje efektivní řízení dopravy (TIMS, L3 Hybrid)</a:t>
            </a:r>
          </a:p>
          <a:p>
            <a:r>
              <a:rPr lang="cs-CZ" dirty="0" smtClean="0"/>
              <a:t>přináší digitalizaci do řízení dopravy</a:t>
            </a:r>
            <a:r>
              <a:rPr lang="en-GB" dirty="0" smtClean="0"/>
              <a:t> </a:t>
            </a:r>
            <a:r>
              <a:rPr lang="cs-CZ" dirty="0" smtClean="0"/>
              <a:t>(</a:t>
            </a:r>
            <a:r>
              <a:rPr lang="en-GB" dirty="0" smtClean="0"/>
              <a:t>L</a:t>
            </a:r>
            <a:r>
              <a:rPr lang="cs-CZ" dirty="0" err="1" smtClean="0"/>
              <a:t>evel</a:t>
            </a:r>
            <a:r>
              <a:rPr lang="cs-CZ" dirty="0" smtClean="0"/>
              <a:t> </a:t>
            </a:r>
            <a:r>
              <a:rPr lang="en-GB" dirty="0" smtClean="0"/>
              <a:t>2</a:t>
            </a:r>
            <a:r>
              <a:rPr lang="cs-CZ" dirty="0" smtClean="0"/>
              <a:t> +)</a:t>
            </a:r>
            <a:endParaRPr lang="en-GB" dirty="0" smtClean="0"/>
          </a:p>
          <a:p>
            <a:r>
              <a:rPr lang="cs-CZ" dirty="0"/>
              <a:t>s</a:t>
            </a:r>
            <a:r>
              <a:rPr lang="cs-CZ" dirty="0" smtClean="0"/>
              <a:t>e nadále rozvíjí:</a:t>
            </a:r>
          </a:p>
          <a:p>
            <a:pPr lvl="1"/>
            <a:r>
              <a:rPr lang="cs-CZ" dirty="0" err="1" smtClean="0"/>
              <a:t>Level</a:t>
            </a:r>
            <a:r>
              <a:rPr lang="cs-CZ" dirty="0" smtClean="0"/>
              <a:t> 1 zánik</a:t>
            </a:r>
          </a:p>
          <a:p>
            <a:pPr lvl="1"/>
            <a:r>
              <a:rPr lang="cs-CZ" dirty="0" err="1" smtClean="0"/>
              <a:t>Level</a:t>
            </a:r>
            <a:r>
              <a:rPr lang="cs-CZ" dirty="0" smtClean="0"/>
              <a:t> 2</a:t>
            </a:r>
            <a:r>
              <a:rPr lang="en-GB" dirty="0" smtClean="0"/>
              <a:t> +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3 </a:t>
            </a:r>
            <a:r>
              <a:rPr lang="en-GB" dirty="0" smtClean="0"/>
              <a:t>=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en-GB" dirty="0" smtClean="0"/>
              <a:t>R</a:t>
            </a:r>
            <a:endParaRPr lang="cs-CZ" dirty="0" smtClean="0"/>
          </a:p>
          <a:p>
            <a:pPr lvl="1"/>
            <a:r>
              <a:rPr lang="cs-CZ" dirty="0" smtClean="0"/>
              <a:t>ATO zavedeno, virtuální </a:t>
            </a:r>
            <a:r>
              <a:rPr lang="cs-CZ" dirty="0" err="1" smtClean="0"/>
              <a:t>balizy</a:t>
            </a:r>
            <a:r>
              <a:rPr lang="cs-CZ" dirty="0" smtClean="0"/>
              <a:t>, </a:t>
            </a:r>
          </a:p>
          <a:p>
            <a:r>
              <a:rPr lang="cs-CZ" dirty="0" smtClean="0"/>
              <a:t>je podmínkou </a:t>
            </a:r>
            <a:r>
              <a:rPr lang="cs-CZ" dirty="0"/>
              <a:t>pro autonomní provoz</a:t>
            </a:r>
          </a:p>
          <a:p>
            <a:r>
              <a:rPr lang="cs-CZ" dirty="0" smtClean="0"/>
              <a:t>se začíná aplikovat na nekoridorové tratě:</a:t>
            </a:r>
          </a:p>
          <a:p>
            <a:pPr lvl="1"/>
            <a:r>
              <a:rPr lang="cs-CZ" dirty="0" smtClean="0"/>
              <a:t>Virtuální </a:t>
            </a:r>
            <a:r>
              <a:rPr lang="cs-CZ" dirty="0" err="1" smtClean="0"/>
              <a:t>balizy</a:t>
            </a:r>
            <a:r>
              <a:rPr lang="cs-CZ" dirty="0" smtClean="0"/>
              <a:t>, omezení infrastruktury, 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Je nutné s implementací zacházet rozvážně!!!</a:t>
            </a:r>
            <a:endParaRPr lang="cs-CZ" u="sng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7295949" y="731520"/>
            <a:ext cx="5006738" cy="4360466"/>
            <a:chOff x="2578195" y="447596"/>
            <a:chExt cx="6605910" cy="5780171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95" y="447596"/>
              <a:ext cx="6605910" cy="5780171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7441">
              <a:off x="7222707" y="2367702"/>
              <a:ext cx="596347" cy="772987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" y="108949"/>
            <a:ext cx="705270" cy="9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380" y="0"/>
            <a:ext cx="11253941" cy="1349740"/>
          </a:xfrm>
        </p:spPr>
        <p:txBody>
          <a:bodyPr/>
          <a:lstStyle/>
          <a:p>
            <a:r>
              <a:rPr lang="cs-CZ" dirty="0" smtClean="0"/>
              <a:t>Názorný </a:t>
            </a:r>
            <a:r>
              <a:rPr lang="cs-CZ" u="sng" dirty="0" smtClean="0"/>
              <a:t>extrémní</a:t>
            </a:r>
            <a:r>
              <a:rPr lang="cs-CZ" dirty="0" smtClean="0"/>
              <a:t> příklad: </a:t>
            </a:r>
            <a:br>
              <a:rPr lang="cs-CZ" dirty="0" smtClean="0"/>
            </a:br>
            <a:r>
              <a:rPr lang="cs-CZ" dirty="0" smtClean="0"/>
              <a:t>Implementace ETCS na zařízení SZZ kategorie I</a:t>
            </a:r>
            <a:endParaRPr lang="cs-CZ" dirty="0"/>
          </a:p>
        </p:txBody>
      </p:sp>
      <p:pic>
        <p:nvPicPr>
          <p:cNvPr id="163" name="Obrázek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52" y="1260869"/>
            <a:ext cx="1731747" cy="2741562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2561299" y="1260869"/>
            <a:ext cx="2160488" cy="1879464"/>
            <a:chOff x="1357896" y="974583"/>
            <a:chExt cx="1620366" cy="1409598"/>
          </a:xfrm>
        </p:grpSpPr>
        <p:sp>
          <p:nvSpPr>
            <p:cNvPr id="337" name="AutoShape 535"/>
            <p:cNvSpPr>
              <a:spLocks noChangeArrowheads="1"/>
            </p:cNvSpPr>
            <p:nvPr/>
          </p:nvSpPr>
          <p:spPr bwMode="auto">
            <a:xfrm>
              <a:off x="1431656" y="974583"/>
              <a:ext cx="1546606" cy="840202"/>
            </a:xfrm>
            <a:prstGeom prst="cube">
              <a:avLst>
                <a:gd name="adj" fmla="val 10498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7" name="Skupina 166"/>
            <p:cNvGrpSpPr/>
            <p:nvPr/>
          </p:nvGrpSpPr>
          <p:grpSpPr>
            <a:xfrm>
              <a:off x="1555267" y="1123548"/>
              <a:ext cx="1065132" cy="643201"/>
              <a:chOff x="2254191" y="2421487"/>
              <a:chExt cx="1065132" cy="643201"/>
            </a:xfrm>
          </p:grpSpPr>
          <p:sp>
            <p:nvSpPr>
              <p:cNvPr id="168" name="TextovéPole 167"/>
              <p:cNvSpPr txBox="1"/>
              <p:nvPr/>
            </p:nvSpPr>
            <p:spPr>
              <a:xfrm>
                <a:off x="2555776" y="2780261"/>
                <a:ext cx="464668" cy="271667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cs-CZ" sz="667" b="1" spc="107" dirty="0">
                    <a:latin typeface="Arial Black" pitchFamily="34" charset="0"/>
                  </a:rPr>
                  <a:t>na kolej 3</a:t>
                </a:r>
              </a:p>
              <a:p>
                <a:pPr>
                  <a:spcBef>
                    <a:spcPct val="0"/>
                  </a:spcBef>
                </a:pPr>
                <a:r>
                  <a:rPr lang="cs-CZ" sz="667" b="1" spc="107" dirty="0">
                    <a:latin typeface="Arial Black" pitchFamily="34" charset="0"/>
                  </a:rPr>
                  <a:t>na kolej 1</a:t>
                </a:r>
              </a:p>
              <a:p>
                <a:pPr defTabSz="1219170">
                  <a:spcBef>
                    <a:spcPct val="0"/>
                  </a:spcBef>
                </a:pPr>
                <a:r>
                  <a:rPr lang="cs-CZ" sz="667" b="1" spc="107" dirty="0">
                    <a:latin typeface="Arial Black" pitchFamily="34" charset="0"/>
                    <a:ea typeface="+mj-ea"/>
                    <a:cs typeface="+mj-cs"/>
                  </a:rPr>
                  <a:t>na kolej 2</a:t>
                </a:r>
              </a:p>
              <a:p>
                <a:pPr>
                  <a:spcBef>
                    <a:spcPct val="0"/>
                  </a:spcBef>
                </a:pPr>
                <a:r>
                  <a:rPr lang="cs-CZ" sz="667" b="1" spc="107" dirty="0">
                    <a:latin typeface="Arial Black" pitchFamily="34" charset="0"/>
                  </a:rPr>
                  <a:t>na kolej 4</a:t>
                </a:r>
              </a:p>
              <a:p>
                <a:pPr defTabSz="1219170">
                  <a:spcBef>
                    <a:spcPct val="0"/>
                  </a:spcBef>
                </a:pPr>
                <a:endParaRPr lang="cs-CZ" sz="667" b="1" spc="107" dirty="0">
                  <a:latin typeface="Arial Black" pitchFamily="34" charset="0"/>
                  <a:ea typeface="+mj-ea"/>
                  <a:cs typeface="+mj-cs"/>
                </a:endParaRPr>
              </a:p>
            </p:txBody>
          </p:sp>
          <p:grpSp>
            <p:nvGrpSpPr>
              <p:cNvPr id="169" name="Skupina 168"/>
              <p:cNvGrpSpPr/>
              <p:nvPr/>
            </p:nvGrpSpPr>
            <p:grpSpPr>
              <a:xfrm>
                <a:off x="2296978" y="2747184"/>
                <a:ext cx="123175" cy="261862"/>
                <a:chOff x="2296978" y="2747184"/>
                <a:chExt cx="123175" cy="261862"/>
              </a:xfrm>
            </p:grpSpPr>
            <p:sp>
              <p:nvSpPr>
                <p:cNvPr id="318" name="Ovál 317"/>
                <p:cNvSpPr/>
                <p:nvPr/>
              </p:nvSpPr>
              <p:spPr>
                <a:xfrm>
                  <a:off x="2299819" y="2747185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320" name="Ovál 319"/>
                <p:cNvSpPr/>
                <p:nvPr/>
              </p:nvSpPr>
              <p:spPr>
                <a:xfrm>
                  <a:off x="2299819" y="2815827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324" name="Ovál 323"/>
                <p:cNvSpPr/>
                <p:nvPr/>
              </p:nvSpPr>
              <p:spPr>
                <a:xfrm>
                  <a:off x="2374434" y="2747184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325" name="Ovál 324"/>
                <p:cNvSpPr/>
                <p:nvPr/>
              </p:nvSpPr>
              <p:spPr>
                <a:xfrm>
                  <a:off x="2374434" y="2815827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327" name="Ovál 326"/>
                <p:cNvSpPr/>
                <p:nvPr/>
              </p:nvSpPr>
              <p:spPr>
                <a:xfrm>
                  <a:off x="2296978" y="2888332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328" name="Ovál 327"/>
                <p:cNvSpPr/>
                <p:nvPr/>
              </p:nvSpPr>
              <p:spPr>
                <a:xfrm>
                  <a:off x="2371593" y="2888332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329" name="Ovál 328"/>
                <p:cNvSpPr/>
                <p:nvPr/>
              </p:nvSpPr>
              <p:spPr>
                <a:xfrm>
                  <a:off x="2296978" y="2963327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330" name="Ovál 329"/>
                <p:cNvSpPr/>
                <p:nvPr/>
              </p:nvSpPr>
              <p:spPr>
                <a:xfrm>
                  <a:off x="2371593" y="2963327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</p:grpSp>
          <p:sp>
            <p:nvSpPr>
              <p:cNvPr id="170" name="Zaoblený obdélník 169"/>
              <p:cNvSpPr/>
              <p:nvPr/>
            </p:nvSpPr>
            <p:spPr>
              <a:xfrm>
                <a:off x="2254191" y="2421487"/>
                <a:ext cx="1065132" cy="643201"/>
              </a:xfrm>
              <a:prstGeom prst="round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 sz="2400"/>
              </a:p>
            </p:txBody>
          </p:sp>
          <p:cxnSp>
            <p:nvCxnSpPr>
              <p:cNvPr id="171" name="Přímá spojnice 170"/>
              <p:cNvCxnSpPr/>
              <p:nvPr/>
            </p:nvCxnSpPr>
            <p:spPr>
              <a:xfrm flipV="1">
                <a:off x="2289454" y="2691114"/>
                <a:ext cx="983561" cy="53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" name="Skupina 171"/>
              <p:cNvGrpSpPr/>
              <p:nvPr/>
            </p:nvGrpSpPr>
            <p:grpSpPr>
              <a:xfrm>
                <a:off x="3152681" y="2747184"/>
                <a:ext cx="123175" cy="261862"/>
                <a:chOff x="2296978" y="2747184"/>
                <a:chExt cx="123175" cy="261862"/>
              </a:xfrm>
            </p:grpSpPr>
            <p:sp>
              <p:nvSpPr>
                <p:cNvPr id="178" name="Ovál 177"/>
                <p:cNvSpPr/>
                <p:nvPr/>
              </p:nvSpPr>
              <p:spPr>
                <a:xfrm>
                  <a:off x="2299819" y="2747185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179" name="Ovál 178"/>
                <p:cNvSpPr/>
                <p:nvPr/>
              </p:nvSpPr>
              <p:spPr>
                <a:xfrm>
                  <a:off x="2299819" y="2815827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180" name="Ovál 179"/>
                <p:cNvSpPr/>
                <p:nvPr/>
              </p:nvSpPr>
              <p:spPr>
                <a:xfrm>
                  <a:off x="2374434" y="2747184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187" name="Ovál 186"/>
                <p:cNvSpPr/>
                <p:nvPr/>
              </p:nvSpPr>
              <p:spPr>
                <a:xfrm>
                  <a:off x="2374434" y="2815827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188" name="Ovál 187"/>
                <p:cNvSpPr/>
                <p:nvPr/>
              </p:nvSpPr>
              <p:spPr>
                <a:xfrm>
                  <a:off x="2296978" y="2888332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315" name="Ovál 314"/>
                <p:cNvSpPr/>
                <p:nvPr/>
              </p:nvSpPr>
              <p:spPr>
                <a:xfrm>
                  <a:off x="2371593" y="2888332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316" name="Ovál 315"/>
                <p:cNvSpPr/>
                <p:nvPr/>
              </p:nvSpPr>
              <p:spPr>
                <a:xfrm>
                  <a:off x="2296978" y="2963327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  <p:sp>
              <p:nvSpPr>
                <p:cNvPr id="317" name="Ovál 316"/>
                <p:cNvSpPr/>
                <p:nvPr/>
              </p:nvSpPr>
              <p:spPr>
                <a:xfrm>
                  <a:off x="2371593" y="2963327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 sz="2400"/>
                </a:p>
              </p:txBody>
            </p:sp>
          </p:grpSp>
          <p:cxnSp>
            <p:nvCxnSpPr>
              <p:cNvPr id="173" name="Přímá spojnice 172"/>
              <p:cNvCxnSpPr/>
              <p:nvPr/>
            </p:nvCxnSpPr>
            <p:spPr>
              <a:xfrm flipH="1">
                <a:off x="2477775" y="2701819"/>
                <a:ext cx="1389" cy="316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extovéPole 173"/>
              <p:cNvSpPr txBox="1"/>
              <p:nvPr/>
            </p:nvSpPr>
            <p:spPr>
              <a:xfrm>
                <a:off x="2286566" y="2541285"/>
                <a:ext cx="356405" cy="146751"/>
              </a:xfrm>
              <a:prstGeom prst="rect">
                <a:avLst/>
              </a:prstGeom>
              <a:noFill/>
            </p:spPr>
            <p:txBody>
              <a:bodyPr vert="horz" wrap="square" lIns="0" tIns="60960" rIns="0" bIns="60960" rtlCol="0" anchor="ctr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cs-CZ" sz="533" b="1" spc="107" dirty="0">
                    <a:latin typeface="Arial Black" pitchFamily="34" charset="0"/>
                    <a:ea typeface="+mj-ea"/>
                    <a:cs typeface="+mj-cs"/>
                  </a:rPr>
                  <a:t>od/do</a:t>
                </a:r>
                <a:br>
                  <a:rPr lang="cs-CZ" sz="533" b="1" spc="107" dirty="0">
                    <a:latin typeface="Arial Black" pitchFamily="34" charset="0"/>
                    <a:ea typeface="+mj-ea"/>
                    <a:cs typeface="+mj-cs"/>
                  </a:rPr>
                </a:br>
                <a:r>
                  <a:rPr lang="cs-CZ" sz="533" b="1" spc="107" dirty="0">
                    <a:latin typeface="Arial Black" pitchFamily="34" charset="0"/>
                    <a:ea typeface="+mj-ea"/>
                    <a:cs typeface="+mj-cs"/>
                  </a:rPr>
                  <a:t>stanice A</a:t>
                </a:r>
                <a:endParaRPr lang="cs-CZ" sz="533" b="1" spc="107" dirty="0">
                  <a:latin typeface="Arial Black" pitchFamily="34" charset="0"/>
                </a:endParaRPr>
              </a:p>
            </p:txBody>
          </p:sp>
          <p:sp>
            <p:nvSpPr>
              <p:cNvPr id="175" name="TextovéPole 174"/>
              <p:cNvSpPr txBox="1"/>
              <p:nvPr/>
            </p:nvSpPr>
            <p:spPr>
              <a:xfrm>
                <a:off x="2928539" y="2531749"/>
                <a:ext cx="356405" cy="146751"/>
              </a:xfrm>
              <a:prstGeom prst="rect">
                <a:avLst/>
              </a:prstGeom>
              <a:noFill/>
            </p:spPr>
            <p:txBody>
              <a:bodyPr vert="horz" wrap="square" lIns="0" tIns="60960" rIns="0" bIns="60960" rtlCol="0" anchor="ctr">
                <a:no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cs-CZ" sz="533" b="1" spc="107" dirty="0">
                    <a:latin typeface="Arial Black" pitchFamily="34" charset="0"/>
                    <a:ea typeface="+mj-ea"/>
                    <a:cs typeface="+mj-cs"/>
                  </a:rPr>
                  <a:t>od/do</a:t>
                </a:r>
                <a:br>
                  <a:rPr lang="cs-CZ" sz="533" b="1" spc="107" dirty="0">
                    <a:latin typeface="Arial Black" pitchFamily="34" charset="0"/>
                    <a:ea typeface="+mj-ea"/>
                    <a:cs typeface="+mj-cs"/>
                  </a:rPr>
                </a:br>
                <a:r>
                  <a:rPr lang="cs-CZ" sz="533" b="1" spc="107" dirty="0">
                    <a:latin typeface="Arial Black" pitchFamily="34" charset="0"/>
                    <a:ea typeface="+mj-ea"/>
                    <a:cs typeface="+mj-cs"/>
                  </a:rPr>
                  <a:t>stanice B</a:t>
                </a:r>
                <a:endParaRPr lang="cs-CZ" sz="533" b="1" spc="107" dirty="0">
                  <a:latin typeface="Arial Black" pitchFamily="34" charset="0"/>
                </a:endParaRPr>
              </a:p>
            </p:txBody>
          </p:sp>
          <p:sp>
            <p:nvSpPr>
              <p:cNvPr id="176" name="TextovéPole 175"/>
              <p:cNvSpPr txBox="1"/>
              <p:nvPr/>
            </p:nvSpPr>
            <p:spPr>
              <a:xfrm>
                <a:off x="2417313" y="2431995"/>
                <a:ext cx="735368" cy="146751"/>
              </a:xfrm>
              <a:prstGeom prst="rect">
                <a:avLst/>
              </a:prstGeom>
              <a:noFill/>
            </p:spPr>
            <p:txBody>
              <a:bodyPr vert="horz" wrap="square" lIns="0" tIns="60960" rIns="0" bIns="6096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cs-CZ" sz="933" b="1" spc="107" dirty="0">
                    <a:latin typeface="Arial Black" pitchFamily="34" charset="0"/>
                    <a:ea typeface="+mj-ea"/>
                    <a:cs typeface="+mj-cs"/>
                  </a:rPr>
                  <a:t>stanice X</a:t>
                </a:r>
                <a:endParaRPr lang="cs-CZ" sz="933" b="1" spc="107" dirty="0">
                  <a:latin typeface="Arial Black" pitchFamily="34" charset="0"/>
                </a:endParaRPr>
              </a:p>
            </p:txBody>
          </p:sp>
          <p:cxnSp>
            <p:nvCxnSpPr>
              <p:cNvPr id="177" name="Přímá spojnice 176"/>
              <p:cNvCxnSpPr/>
              <p:nvPr/>
            </p:nvCxnSpPr>
            <p:spPr>
              <a:xfrm flipH="1">
                <a:off x="3088098" y="2694385"/>
                <a:ext cx="1389" cy="316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/>
            <p:cNvGrpSpPr/>
            <p:nvPr/>
          </p:nvGrpSpPr>
          <p:grpSpPr>
            <a:xfrm>
              <a:off x="1357896" y="1697471"/>
              <a:ext cx="413371" cy="686710"/>
              <a:chOff x="1877128" y="2320988"/>
              <a:chExt cx="413371" cy="686710"/>
            </a:xfrm>
          </p:grpSpPr>
          <p:sp>
            <p:nvSpPr>
              <p:cNvPr id="331" name="Oval 468"/>
              <p:cNvSpPr>
                <a:spLocks noChangeArrowheads="1"/>
              </p:cNvSpPr>
              <p:nvPr/>
            </p:nvSpPr>
            <p:spPr bwMode="auto">
              <a:xfrm>
                <a:off x="1993071" y="2320988"/>
                <a:ext cx="160111" cy="138390"/>
              </a:xfrm>
              <a:prstGeom prst="ellipse">
                <a:avLst/>
              </a:pr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32" name="Freeform 469"/>
              <p:cNvSpPr>
                <a:spLocks/>
              </p:cNvSpPr>
              <p:nvPr/>
            </p:nvSpPr>
            <p:spPr bwMode="auto">
              <a:xfrm>
                <a:off x="1990310" y="2477201"/>
                <a:ext cx="155971" cy="480173"/>
              </a:xfrm>
              <a:custGeom>
                <a:avLst/>
                <a:gdLst>
                  <a:gd name="T0" fmla="*/ 17 w 113"/>
                  <a:gd name="T1" fmla="*/ 0 h 458"/>
                  <a:gd name="T2" fmla="*/ 10 w 113"/>
                  <a:gd name="T3" fmla="*/ 2 h 458"/>
                  <a:gd name="T4" fmla="*/ 5 w 113"/>
                  <a:gd name="T5" fmla="*/ 7 h 458"/>
                  <a:gd name="T6" fmla="*/ 0 w 113"/>
                  <a:gd name="T7" fmla="*/ 14 h 458"/>
                  <a:gd name="T8" fmla="*/ 0 w 113"/>
                  <a:gd name="T9" fmla="*/ 21 h 458"/>
                  <a:gd name="T10" fmla="*/ 0 w 113"/>
                  <a:gd name="T11" fmla="*/ 439 h 458"/>
                  <a:gd name="T12" fmla="*/ 0 w 113"/>
                  <a:gd name="T13" fmla="*/ 448 h 458"/>
                  <a:gd name="T14" fmla="*/ 5 w 113"/>
                  <a:gd name="T15" fmla="*/ 453 h 458"/>
                  <a:gd name="T16" fmla="*/ 10 w 113"/>
                  <a:gd name="T17" fmla="*/ 458 h 458"/>
                  <a:gd name="T18" fmla="*/ 17 w 113"/>
                  <a:gd name="T19" fmla="*/ 458 h 458"/>
                  <a:gd name="T20" fmla="*/ 94 w 113"/>
                  <a:gd name="T21" fmla="*/ 458 h 458"/>
                  <a:gd name="T22" fmla="*/ 101 w 113"/>
                  <a:gd name="T23" fmla="*/ 458 h 458"/>
                  <a:gd name="T24" fmla="*/ 108 w 113"/>
                  <a:gd name="T25" fmla="*/ 453 h 458"/>
                  <a:gd name="T26" fmla="*/ 110 w 113"/>
                  <a:gd name="T27" fmla="*/ 448 h 458"/>
                  <a:gd name="T28" fmla="*/ 113 w 113"/>
                  <a:gd name="T29" fmla="*/ 439 h 458"/>
                  <a:gd name="T30" fmla="*/ 113 w 113"/>
                  <a:gd name="T31" fmla="*/ 21 h 458"/>
                  <a:gd name="T32" fmla="*/ 110 w 113"/>
                  <a:gd name="T33" fmla="*/ 14 h 458"/>
                  <a:gd name="T34" fmla="*/ 108 w 113"/>
                  <a:gd name="T35" fmla="*/ 7 h 458"/>
                  <a:gd name="T36" fmla="*/ 101 w 113"/>
                  <a:gd name="T37" fmla="*/ 2 h 458"/>
                  <a:gd name="T38" fmla="*/ 94 w 113"/>
                  <a:gd name="T39" fmla="*/ 0 h 458"/>
                  <a:gd name="T40" fmla="*/ 17 w 113"/>
                  <a:gd name="T41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458">
                    <a:moveTo>
                      <a:pt x="17" y="0"/>
                    </a:moveTo>
                    <a:lnTo>
                      <a:pt x="10" y="2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439"/>
                    </a:lnTo>
                    <a:lnTo>
                      <a:pt x="0" y="448"/>
                    </a:lnTo>
                    <a:lnTo>
                      <a:pt x="5" y="453"/>
                    </a:lnTo>
                    <a:lnTo>
                      <a:pt x="10" y="458"/>
                    </a:lnTo>
                    <a:lnTo>
                      <a:pt x="17" y="458"/>
                    </a:lnTo>
                    <a:lnTo>
                      <a:pt x="94" y="458"/>
                    </a:lnTo>
                    <a:lnTo>
                      <a:pt x="101" y="458"/>
                    </a:lnTo>
                    <a:lnTo>
                      <a:pt x="108" y="453"/>
                    </a:lnTo>
                    <a:lnTo>
                      <a:pt x="110" y="448"/>
                    </a:lnTo>
                    <a:lnTo>
                      <a:pt x="113" y="439"/>
                    </a:lnTo>
                    <a:lnTo>
                      <a:pt x="113" y="21"/>
                    </a:lnTo>
                    <a:lnTo>
                      <a:pt x="110" y="14"/>
                    </a:lnTo>
                    <a:lnTo>
                      <a:pt x="108" y="7"/>
                    </a:lnTo>
                    <a:lnTo>
                      <a:pt x="101" y="2"/>
                    </a:lnTo>
                    <a:lnTo>
                      <a:pt x="94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33" name="Freeform 470"/>
              <p:cNvSpPr>
                <a:spLocks/>
              </p:cNvSpPr>
              <p:nvPr/>
            </p:nvSpPr>
            <p:spPr bwMode="auto">
              <a:xfrm>
                <a:off x="2049662" y="2761321"/>
                <a:ext cx="37267" cy="246377"/>
              </a:xfrm>
              <a:custGeom>
                <a:avLst/>
                <a:gdLst>
                  <a:gd name="T0" fmla="*/ 15 w 27"/>
                  <a:gd name="T1" fmla="*/ 0 h 235"/>
                  <a:gd name="T2" fmla="*/ 10 w 27"/>
                  <a:gd name="T3" fmla="*/ 2 h 235"/>
                  <a:gd name="T4" fmla="*/ 5 w 27"/>
                  <a:gd name="T5" fmla="*/ 5 h 235"/>
                  <a:gd name="T6" fmla="*/ 5 w 27"/>
                  <a:gd name="T7" fmla="*/ 7 h 235"/>
                  <a:gd name="T8" fmla="*/ 0 w 27"/>
                  <a:gd name="T9" fmla="*/ 12 h 235"/>
                  <a:gd name="T10" fmla="*/ 0 w 27"/>
                  <a:gd name="T11" fmla="*/ 223 h 235"/>
                  <a:gd name="T12" fmla="*/ 5 w 27"/>
                  <a:gd name="T13" fmla="*/ 228 h 235"/>
                  <a:gd name="T14" fmla="*/ 5 w 27"/>
                  <a:gd name="T15" fmla="*/ 233 h 235"/>
                  <a:gd name="T16" fmla="*/ 15 w 27"/>
                  <a:gd name="T17" fmla="*/ 235 h 235"/>
                  <a:gd name="T18" fmla="*/ 24 w 27"/>
                  <a:gd name="T19" fmla="*/ 233 h 235"/>
                  <a:gd name="T20" fmla="*/ 27 w 27"/>
                  <a:gd name="T21" fmla="*/ 223 h 235"/>
                  <a:gd name="T22" fmla="*/ 27 w 27"/>
                  <a:gd name="T23" fmla="*/ 12 h 235"/>
                  <a:gd name="T24" fmla="*/ 24 w 27"/>
                  <a:gd name="T25" fmla="*/ 5 h 235"/>
                  <a:gd name="T26" fmla="*/ 19 w 27"/>
                  <a:gd name="T27" fmla="*/ 2 h 235"/>
                  <a:gd name="T28" fmla="*/ 15 w 27"/>
                  <a:gd name="T2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235">
                    <a:moveTo>
                      <a:pt x="15" y="0"/>
                    </a:moveTo>
                    <a:lnTo>
                      <a:pt x="10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0" y="12"/>
                    </a:lnTo>
                    <a:lnTo>
                      <a:pt x="0" y="223"/>
                    </a:lnTo>
                    <a:lnTo>
                      <a:pt x="5" y="228"/>
                    </a:lnTo>
                    <a:lnTo>
                      <a:pt x="5" y="233"/>
                    </a:lnTo>
                    <a:lnTo>
                      <a:pt x="15" y="235"/>
                    </a:lnTo>
                    <a:lnTo>
                      <a:pt x="24" y="233"/>
                    </a:lnTo>
                    <a:lnTo>
                      <a:pt x="27" y="223"/>
                    </a:lnTo>
                    <a:lnTo>
                      <a:pt x="27" y="12"/>
                    </a:lnTo>
                    <a:lnTo>
                      <a:pt x="24" y="5"/>
                    </a:lnTo>
                    <a:lnTo>
                      <a:pt x="19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34" name="Freeform 471"/>
              <p:cNvSpPr>
                <a:spLocks/>
              </p:cNvSpPr>
              <p:nvPr/>
            </p:nvSpPr>
            <p:spPr bwMode="auto">
              <a:xfrm flipH="1">
                <a:off x="2108303" y="2326222"/>
                <a:ext cx="182196" cy="224360"/>
              </a:xfrm>
              <a:custGeom>
                <a:avLst/>
                <a:gdLst>
                  <a:gd name="T0" fmla="*/ 14 w 132"/>
                  <a:gd name="T1" fmla="*/ 3 h 214"/>
                  <a:gd name="T2" fmla="*/ 5 w 132"/>
                  <a:gd name="T3" fmla="*/ 8 h 214"/>
                  <a:gd name="T4" fmla="*/ 0 w 132"/>
                  <a:gd name="T5" fmla="*/ 17 h 214"/>
                  <a:gd name="T6" fmla="*/ 0 w 132"/>
                  <a:gd name="T7" fmla="*/ 27 h 214"/>
                  <a:gd name="T8" fmla="*/ 2 w 132"/>
                  <a:gd name="T9" fmla="*/ 34 h 214"/>
                  <a:gd name="T10" fmla="*/ 84 w 132"/>
                  <a:gd name="T11" fmla="*/ 202 h 214"/>
                  <a:gd name="T12" fmla="*/ 91 w 132"/>
                  <a:gd name="T13" fmla="*/ 209 h 214"/>
                  <a:gd name="T14" fmla="*/ 98 w 132"/>
                  <a:gd name="T15" fmla="*/ 214 h 214"/>
                  <a:gd name="T16" fmla="*/ 108 w 132"/>
                  <a:gd name="T17" fmla="*/ 214 h 214"/>
                  <a:gd name="T18" fmla="*/ 117 w 132"/>
                  <a:gd name="T19" fmla="*/ 212 h 214"/>
                  <a:gd name="T20" fmla="*/ 127 w 132"/>
                  <a:gd name="T21" fmla="*/ 204 h 214"/>
                  <a:gd name="T22" fmla="*/ 132 w 132"/>
                  <a:gd name="T23" fmla="*/ 200 h 214"/>
                  <a:gd name="T24" fmla="*/ 132 w 132"/>
                  <a:gd name="T25" fmla="*/ 190 h 214"/>
                  <a:gd name="T26" fmla="*/ 127 w 132"/>
                  <a:gd name="T27" fmla="*/ 180 h 214"/>
                  <a:gd name="T28" fmla="*/ 45 w 132"/>
                  <a:gd name="T29" fmla="*/ 15 h 214"/>
                  <a:gd name="T30" fmla="*/ 41 w 132"/>
                  <a:gd name="T31" fmla="*/ 5 h 214"/>
                  <a:gd name="T32" fmla="*/ 33 w 132"/>
                  <a:gd name="T33" fmla="*/ 0 h 214"/>
                  <a:gd name="T34" fmla="*/ 24 w 132"/>
                  <a:gd name="T35" fmla="*/ 0 h 214"/>
                  <a:gd name="T36" fmla="*/ 14 w 132"/>
                  <a:gd name="T37" fmla="*/ 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2" h="214">
                    <a:moveTo>
                      <a:pt x="14" y="3"/>
                    </a:moveTo>
                    <a:lnTo>
                      <a:pt x="5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84" y="202"/>
                    </a:lnTo>
                    <a:lnTo>
                      <a:pt x="91" y="209"/>
                    </a:lnTo>
                    <a:lnTo>
                      <a:pt x="98" y="214"/>
                    </a:lnTo>
                    <a:lnTo>
                      <a:pt x="108" y="214"/>
                    </a:lnTo>
                    <a:lnTo>
                      <a:pt x="117" y="212"/>
                    </a:lnTo>
                    <a:lnTo>
                      <a:pt x="127" y="204"/>
                    </a:lnTo>
                    <a:lnTo>
                      <a:pt x="132" y="200"/>
                    </a:lnTo>
                    <a:lnTo>
                      <a:pt x="132" y="190"/>
                    </a:lnTo>
                    <a:lnTo>
                      <a:pt x="127" y="180"/>
                    </a:lnTo>
                    <a:lnTo>
                      <a:pt x="45" y="15"/>
                    </a:lnTo>
                    <a:lnTo>
                      <a:pt x="41" y="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35" name="Freeform 472"/>
              <p:cNvSpPr>
                <a:spLocks/>
              </p:cNvSpPr>
              <p:nvPr/>
            </p:nvSpPr>
            <p:spPr bwMode="auto">
              <a:xfrm>
                <a:off x="1877128" y="2461475"/>
                <a:ext cx="143548" cy="239038"/>
              </a:xfrm>
              <a:custGeom>
                <a:avLst/>
                <a:gdLst>
                  <a:gd name="T0" fmla="*/ 84 w 104"/>
                  <a:gd name="T1" fmla="*/ 3 h 228"/>
                  <a:gd name="T2" fmla="*/ 94 w 104"/>
                  <a:gd name="T3" fmla="*/ 7 h 228"/>
                  <a:gd name="T4" fmla="*/ 101 w 104"/>
                  <a:gd name="T5" fmla="*/ 15 h 228"/>
                  <a:gd name="T6" fmla="*/ 104 w 104"/>
                  <a:gd name="T7" fmla="*/ 24 h 228"/>
                  <a:gd name="T8" fmla="*/ 101 w 104"/>
                  <a:gd name="T9" fmla="*/ 34 h 228"/>
                  <a:gd name="T10" fmla="*/ 48 w 104"/>
                  <a:gd name="T11" fmla="*/ 209 h 228"/>
                  <a:gd name="T12" fmla="*/ 44 w 104"/>
                  <a:gd name="T13" fmla="*/ 219 h 228"/>
                  <a:gd name="T14" fmla="*/ 36 w 104"/>
                  <a:gd name="T15" fmla="*/ 226 h 228"/>
                  <a:gd name="T16" fmla="*/ 27 w 104"/>
                  <a:gd name="T17" fmla="*/ 228 h 228"/>
                  <a:gd name="T18" fmla="*/ 17 w 104"/>
                  <a:gd name="T19" fmla="*/ 228 h 228"/>
                  <a:gd name="T20" fmla="*/ 10 w 104"/>
                  <a:gd name="T21" fmla="*/ 223 h 228"/>
                  <a:gd name="T22" fmla="*/ 3 w 104"/>
                  <a:gd name="T23" fmla="*/ 216 h 228"/>
                  <a:gd name="T24" fmla="*/ 0 w 104"/>
                  <a:gd name="T25" fmla="*/ 207 h 228"/>
                  <a:gd name="T26" fmla="*/ 0 w 104"/>
                  <a:gd name="T27" fmla="*/ 197 h 228"/>
                  <a:gd name="T28" fmla="*/ 56 w 104"/>
                  <a:gd name="T29" fmla="*/ 19 h 228"/>
                  <a:gd name="T30" fmla="*/ 60 w 104"/>
                  <a:gd name="T31" fmla="*/ 10 h 228"/>
                  <a:gd name="T32" fmla="*/ 68 w 104"/>
                  <a:gd name="T33" fmla="*/ 5 h 228"/>
                  <a:gd name="T34" fmla="*/ 75 w 104"/>
                  <a:gd name="T35" fmla="*/ 0 h 228"/>
                  <a:gd name="T36" fmla="*/ 84 w 104"/>
                  <a:gd name="T37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228">
                    <a:moveTo>
                      <a:pt x="84" y="3"/>
                    </a:moveTo>
                    <a:lnTo>
                      <a:pt x="94" y="7"/>
                    </a:lnTo>
                    <a:lnTo>
                      <a:pt x="101" y="15"/>
                    </a:lnTo>
                    <a:lnTo>
                      <a:pt x="104" y="24"/>
                    </a:lnTo>
                    <a:lnTo>
                      <a:pt x="101" y="34"/>
                    </a:lnTo>
                    <a:lnTo>
                      <a:pt x="48" y="209"/>
                    </a:lnTo>
                    <a:lnTo>
                      <a:pt x="44" y="219"/>
                    </a:lnTo>
                    <a:lnTo>
                      <a:pt x="36" y="226"/>
                    </a:lnTo>
                    <a:lnTo>
                      <a:pt x="27" y="228"/>
                    </a:lnTo>
                    <a:lnTo>
                      <a:pt x="17" y="228"/>
                    </a:lnTo>
                    <a:lnTo>
                      <a:pt x="10" y="223"/>
                    </a:lnTo>
                    <a:lnTo>
                      <a:pt x="3" y="216"/>
                    </a:lnTo>
                    <a:lnTo>
                      <a:pt x="0" y="207"/>
                    </a:lnTo>
                    <a:lnTo>
                      <a:pt x="0" y="197"/>
                    </a:lnTo>
                    <a:lnTo>
                      <a:pt x="56" y="19"/>
                    </a:lnTo>
                    <a:lnTo>
                      <a:pt x="60" y="10"/>
                    </a:lnTo>
                    <a:lnTo>
                      <a:pt x="68" y="5"/>
                    </a:lnTo>
                    <a:lnTo>
                      <a:pt x="75" y="0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</p:grpSp>
      </p:grpSp>
      <p:grpSp>
        <p:nvGrpSpPr>
          <p:cNvPr id="21" name="Skupina 20"/>
          <p:cNvGrpSpPr/>
          <p:nvPr/>
        </p:nvGrpSpPr>
        <p:grpSpPr>
          <a:xfrm>
            <a:off x="3041955" y="2659503"/>
            <a:ext cx="1642400" cy="1288157"/>
            <a:chOff x="1739946" y="2057406"/>
            <a:chExt cx="1231800" cy="966118"/>
          </a:xfrm>
        </p:grpSpPr>
        <p:sp>
          <p:nvSpPr>
            <p:cNvPr id="438" name="AutoShape 535"/>
            <p:cNvSpPr>
              <a:spLocks noChangeArrowheads="1"/>
            </p:cNvSpPr>
            <p:nvPr/>
          </p:nvSpPr>
          <p:spPr bwMode="auto">
            <a:xfrm>
              <a:off x="1739946" y="2057406"/>
              <a:ext cx="1231800" cy="966118"/>
            </a:xfrm>
            <a:prstGeom prst="cube">
              <a:avLst>
                <a:gd name="adj" fmla="val 10498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8" name="Group 473"/>
            <p:cNvGrpSpPr>
              <a:grpSpLocks/>
            </p:cNvGrpSpPr>
            <p:nvPr/>
          </p:nvGrpSpPr>
          <p:grpSpPr bwMode="auto">
            <a:xfrm>
              <a:off x="1851197" y="2493179"/>
              <a:ext cx="441092" cy="506858"/>
              <a:chOff x="3770" y="3316"/>
              <a:chExt cx="319" cy="482"/>
            </a:xfrm>
          </p:grpSpPr>
          <p:sp>
            <p:nvSpPr>
              <p:cNvPr id="339" name="Freeform 474"/>
              <p:cNvSpPr>
                <a:spLocks/>
              </p:cNvSpPr>
              <p:nvPr/>
            </p:nvSpPr>
            <p:spPr bwMode="auto">
              <a:xfrm>
                <a:off x="3808" y="3448"/>
                <a:ext cx="123" cy="206"/>
              </a:xfrm>
              <a:custGeom>
                <a:avLst/>
                <a:gdLst>
                  <a:gd name="T0" fmla="*/ 17 w 123"/>
                  <a:gd name="T1" fmla="*/ 0 h 206"/>
                  <a:gd name="T2" fmla="*/ 10 w 123"/>
                  <a:gd name="T3" fmla="*/ 2 h 206"/>
                  <a:gd name="T4" fmla="*/ 7 w 123"/>
                  <a:gd name="T5" fmla="*/ 7 h 206"/>
                  <a:gd name="T6" fmla="*/ 3 w 123"/>
                  <a:gd name="T7" fmla="*/ 9 h 206"/>
                  <a:gd name="T8" fmla="*/ 0 w 123"/>
                  <a:gd name="T9" fmla="*/ 16 h 206"/>
                  <a:gd name="T10" fmla="*/ 0 w 123"/>
                  <a:gd name="T11" fmla="*/ 189 h 206"/>
                  <a:gd name="T12" fmla="*/ 3 w 123"/>
                  <a:gd name="T13" fmla="*/ 196 h 206"/>
                  <a:gd name="T14" fmla="*/ 7 w 123"/>
                  <a:gd name="T15" fmla="*/ 201 h 206"/>
                  <a:gd name="T16" fmla="*/ 10 w 123"/>
                  <a:gd name="T17" fmla="*/ 206 h 206"/>
                  <a:gd name="T18" fmla="*/ 17 w 123"/>
                  <a:gd name="T19" fmla="*/ 206 h 206"/>
                  <a:gd name="T20" fmla="*/ 106 w 123"/>
                  <a:gd name="T21" fmla="*/ 206 h 206"/>
                  <a:gd name="T22" fmla="*/ 113 w 123"/>
                  <a:gd name="T23" fmla="*/ 206 h 206"/>
                  <a:gd name="T24" fmla="*/ 118 w 123"/>
                  <a:gd name="T25" fmla="*/ 201 h 206"/>
                  <a:gd name="T26" fmla="*/ 123 w 123"/>
                  <a:gd name="T27" fmla="*/ 196 h 206"/>
                  <a:gd name="T28" fmla="*/ 123 w 123"/>
                  <a:gd name="T29" fmla="*/ 189 h 206"/>
                  <a:gd name="T30" fmla="*/ 123 w 123"/>
                  <a:gd name="T31" fmla="*/ 16 h 206"/>
                  <a:gd name="T32" fmla="*/ 123 w 123"/>
                  <a:gd name="T33" fmla="*/ 9 h 206"/>
                  <a:gd name="T34" fmla="*/ 118 w 123"/>
                  <a:gd name="T35" fmla="*/ 7 h 206"/>
                  <a:gd name="T36" fmla="*/ 113 w 123"/>
                  <a:gd name="T37" fmla="*/ 2 h 206"/>
                  <a:gd name="T38" fmla="*/ 106 w 123"/>
                  <a:gd name="T39" fmla="*/ 0 h 206"/>
                  <a:gd name="T40" fmla="*/ 17 w 123"/>
                  <a:gd name="T4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06">
                    <a:moveTo>
                      <a:pt x="17" y="0"/>
                    </a:moveTo>
                    <a:lnTo>
                      <a:pt x="10" y="2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189"/>
                    </a:lnTo>
                    <a:lnTo>
                      <a:pt x="3" y="196"/>
                    </a:lnTo>
                    <a:lnTo>
                      <a:pt x="7" y="201"/>
                    </a:lnTo>
                    <a:lnTo>
                      <a:pt x="10" y="206"/>
                    </a:lnTo>
                    <a:lnTo>
                      <a:pt x="17" y="206"/>
                    </a:lnTo>
                    <a:lnTo>
                      <a:pt x="106" y="206"/>
                    </a:lnTo>
                    <a:lnTo>
                      <a:pt x="113" y="206"/>
                    </a:lnTo>
                    <a:lnTo>
                      <a:pt x="118" y="201"/>
                    </a:lnTo>
                    <a:lnTo>
                      <a:pt x="123" y="196"/>
                    </a:lnTo>
                    <a:lnTo>
                      <a:pt x="123" y="189"/>
                    </a:lnTo>
                    <a:lnTo>
                      <a:pt x="123" y="16"/>
                    </a:lnTo>
                    <a:lnTo>
                      <a:pt x="123" y="9"/>
                    </a:lnTo>
                    <a:lnTo>
                      <a:pt x="118" y="7"/>
                    </a:lnTo>
                    <a:lnTo>
                      <a:pt x="113" y="2"/>
                    </a:lnTo>
                    <a:lnTo>
                      <a:pt x="10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40" name="Freeform 475"/>
              <p:cNvSpPr>
                <a:spLocks/>
              </p:cNvSpPr>
              <p:nvPr/>
            </p:nvSpPr>
            <p:spPr bwMode="auto">
              <a:xfrm>
                <a:off x="3892" y="3616"/>
                <a:ext cx="108" cy="170"/>
              </a:xfrm>
              <a:custGeom>
                <a:avLst/>
                <a:gdLst>
                  <a:gd name="T0" fmla="*/ 39 w 108"/>
                  <a:gd name="T1" fmla="*/ 0 h 170"/>
                  <a:gd name="T2" fmla="*/ 24 w 108"/>
                  <a:gd name="T3" fmla="*/ 2 h 170"/>
                  <a:gd name="T4" fmla="*/ 10 w 108"/>
                  <a:gd name="T5" fmla="*/ 12 h 170"/>
                  <a:gd name="T6" fmla="*/ 3 w 108"/>
                  <a:gd name="T7" fmla="*/ 21 h 170"/>
                  <a:gd name="T8" fmla="*/ 0 w 108"/>
                  <a:gd name="T9" fmla="*/ 36 h 170"/>
                  <a:gd name="T10" fmla="*/ 0 w 108"/>
                  <a:gd name="T11" fmla="*/ 134 h 170"/>
                  <a:gd name="T12" fmla="*/ 3 w 108"/>
                  <a:gd name="T13" fmla="*/ 148 h 170"/>
                  <a:gd name="T14" fmla="*/ 10 w 108"/>
                  <a:gd name="T15" fmla="*/ 158 h 170"/>
                  <a:gd name="T16" fmla="*/ 24 w 108"/>
                  <a:gd name="T17" fmla="*/ 168 h 170"/>
                  <a:gd name="T18" fmla="*/ 39 w 108"/>
                  <a:gd name="T19" fmla="*/ 170 h 170"/>
                  <a:gd name="T20" fmla="*/ 70 w 108"/>
                  <a:gd name="T21" fmla="*/ 170 h 170"/>
                  <a:gd name="T22" fmla="*/ 87 w 108"/>
                  <a:gd name="T23" fmla="*/ 168 h 170"/>
                  <a:gd name="T24" fmla="*/ 99 w 108"/>
                  <a:gd name="T25" fmla="*/ 158 h 170"/>
                  <a:gd name="T26" fmla="*/ 106 w 108"/>
                  <a:gd name="T27" fmla="*/ 148 h 170"/>
                  <a:gd name="T28" fmla="*/ 108 w 108"/>
                  <a:gd name="T29" fmla="*/ 134 h 170"/>
                  <a:gd name="T30" fmla="*/ 108 w 108"/>
                  <a:gd name="T31" fmla="*/ 36 h 170"/>
                  <a:gd name="T32" fmla="*/ 106 w 108"/>
                  <a:gd name="T33" fmla="*/ 21 h 170"/>
                  <a:gd name="T34" fmla="*/ 99 w 108"/>
                  <a:gd name="T35" fmla="*/ 12 h 170"/>
                  <a:gd name="T36" fmla="*/ 87 w 108"/>
                  <a:gd name="T37" fmla="*/ 2 h 170"/>
                  <a:gd name="T38" fmla="*/ 70 w 108"/>
                  <a:gd name="T39" fmla="*/ 0 h 170"/>
                  <a:gd name="T40" fmla="*/ 39 w 108"/>
                  <a:gd name="T4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170">
                    <a:moveTo>
                      <a:pt x="39" y="0"/>
                    </a:moveTo>
                    <a:lnTo>
                      <a:pt x="24" y="2"/>
                    </a:lnTo>
                    <a:lnTo>
                      <a:pt x="10" y="12"/>
                    </a:lnTo>
                    <a:lnTo>
                      <a:pt x="3" y="21"/>
                    </a:lnTo>
                    <a:lnTo>
                      <a:pt x="0" y="36"/>
                    </a:lnTo>
                    <a:lnTo>
                      <a:pt x="0" y="134"/>
                    </a:lnTo>
                    <a:lnTo>
                      <a:pt x="3" y="148"/>
                    </a:lnTo>
                    <a:lnTo>
                      <a:pt x="10" y="158"/>
                    </a:lnTo>
                    <a:lnTo>
                      <a:pt x="24" y="168"/>
                    </a:lnTo>
                    <a:lnTo>
                      <a:pt x="39" y="170"/>
                    </a:lnTo>
                    <a:lnTo>
                      <a:pt x="70" y="170"/>
                    </a:lnTo>
                    <a:lnTo>
                      <a:pt x="87" y="168"/>
                    </a:lnTo>
                    <a:lnTo>
                      <a:pt x="99" y="158"/>
                    </a:lnTo>
                    <a:lnTo>
                      <a:pt x="106" y="148"/>
                    </a:lnTo>
                    <a:lnTo>
                      <a:pt x="108" y="134"/>
                    </a:lnTo>
                    <a:lnTo>
                      <a:pt x="108" y="36"/>
                    </a:lnTo>
                    <a:lnTo>
                      <a:pt x="106" y="21"/>
                    </a:lnTo>
                    <a:lnTo>
                      <a:pt x="99" y="12"/>
                    </a:lnTo>
                    <a:lnTo>
                      <a:pt x="87" y="2"/>
                    </a:lnTo>
                    <a:lnTo>
                      <a:pt x="7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41" name="Rectangle 476"/>
              <p:cNvSpPr>
                <a:spLocks noChangeArrowheads="1"/>
              </p:cNvSpPr>
              <p:nvPr/>
            </p:nvSpPr>
            <p:spPr bwMode="auto">
              <a:xfrm>
                <a:off x="3770" y="3505"/>
                <a:ext cx="125" cy="29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42" name="Rectangle 477"/>
              <p:cNvSpPr>
                <a:spLocks noChangeArrowheads="1"/>
              </p:cNvSpPr>
              <p:nvPr/>
            </p:nvSpPr>
            <p:spPr bwMode="auto">
              <a:xfrm>
                <a:off x="3890" y="3656"/>
                <a:ext cx="77" cy="14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43" name="Rectangle 478"/>
              <p:cNvSpPr>
                <a:spLocks noChangeArrowheads="1"/>
              </p:cNvSpPr>
              <p:nvPr/>
            </p:nvSpPr>
            <p:spPr bwMode="auto">
              <a:xfrm>
                <a:off x="3892" y="3688"/>
                <a:ext cx="48" cy="105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44" name="Rectangle 479"/>
              <p:cNvSpPr>
                <a:spLocks noChangeArrowheads="1"/>
              </p:cNvSpPr>
              <p:nvPr/>
            </p:nvSpPr>
            <p:spPr bwMode="auto">
              <a:xfrm>
                <a:off x="3813" y="3688"/>
                <a:ext cx="46" cy="10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45" name="Rectangle 480"/>
              <p:cNvSpPr>
                <a:spLocks noChangeArrowheads="1"/>
              </p:cNvSpPr>
              <p:nvPr/>
            </p:nvSpPr>
            <p:spPr bwMode="auto">
              <a:xfrm>
                <a:off x="3967" y="3692"/>
                <a:ext cx="40" cy="106"/>
              </a:xfrm>
              <a:prstGeom prst="rect">
                <a:avLst/>
              </a:prstGeom>
              <a:solidFill>
                <a:srgbClr val="00000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46" name="Freeform 481"/>
              <p:cNvSpPr>
                <a:spLocks/>
              </p:cNvSpPr>
              <p:nvPr/>
            </p:nvSpPr>
            <p:spPr bwMode="auto">
              <a:xfrm>
                <a:off x="3887" y="3448"/>
                <a:ext cx="111" cy="134"/>
              </a:xfrm>
              <a:custGeom>
                <a:avLst/>
                <a:gdLst>
                  <a:gd name="T0" fmla="*/ 36 w 111"/>
                  <a:gd name="T1" fmla="*/ 7 h 134"/>
                  <a:gd name="T2" fmla="*/ 22 w 111"/>
                  <a:gd name="T3" fmla="*/ 0 h 134"/>
                  <a:gd name="T4" fmla="*/ 15 w 111"/>
                  <a:gd name="T5" fmla="*/ 0 h 134"/>
                  <a:gd name="T6" fmla="*/ 10 w 111"/>
                  <a:gd name="T7" fmla="*/ 2 h 134"/>
                  <a:gd name="T8" fmla="*/ 5 w 111"/>
                  <a:gd name="T9" fmla="*/ 9 h 134"/>
                  <a:gd name="T10" fmla="*/ 0 w 111"/>
                  <a:gd name="T11" fmla="*/ 14 h 134"/>
                  <a:gd name="T12" fmla="*/ 3 w 111"/>
                  <a:gd name="T13" fmla="*/ 21 h 134"/>
                  <a:gd name="T14" fmla="*/ 5 w 111"/>
                  <a:gd name="T15" fmla="*/ 28 h 134"/>
                  <a:gd name="T16" fmla="*/ 72 w 111"/>
                  <a:gd name="T17" fmla="*/ 127 h 134"/>
                  <a:gd name="T18" fmla="*/ 80 w 111"/>
                  <a:gd name="T19" fmla="*/ 132 h 134"/>
                  <a:gd name="T20" fmla="*/ 87 w 111"/>
                  <a:gd name="T21" fmla="*/ 134 h 134"/>
                  <a:gd name="T22" fmla="*/ 94 w 111"/>
                  <a:gd name="T23" fmla="*/ 134 h 134"/>
                  <a:gd name="T24" fmla="*/ 101 w 111"/>
                  <a:gd name="T25" fmla="*/ 132 h 134"/>
                  <a:gd name="T26" fmla="*/ 106 w 111"/>
                  <a:gd name="T27" fmla="*/ 124 h 134"/>
                  <a:gd name="T28" fmla="*/ 111 w 111"/>
                  <a:gd name="T29" fmla="*/ 117 h 134"/>
                  <a:gd name="T30" fmla="*/ 111 w 111"/>
                  <a:gd name="T31" fmla="*/ 110 h 134"/>
                  <a:gd name="T32" fmla="*/ 106 w 111"/>
                  <a:gd name="T33" fmla="*/ 105 h 134"/>
                  <a:gd name="T34" fmla="*/ 36 w 111"/>
                  <a:gd name="T35" fmla="*/ 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134">
                    <a:moveTo>
                      <a:pt x="36" y="7"/>
                    </a:moveTo>
                    <a:lnTo>
                      <a:pt x="22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3" y="21"/>
                    </a:lnTo>
                    <a:lnTo>
                      <a:pt x="5" y="28"/>
                    </a:lnTo>
                    <a:lnTo>
                      <a:pt x="72" y="127"/>
                    </a:lnTo>
                    <a:lnTo>
                      <a:pt x="80" y="132"/>
                    </a:lnTo>
                    <a:lnTo>
                      <a:pt x="87" y="134"/>
                    </a:lnTo>
                    <a:lnTo>
                      <a:pt x="94" y="134"/>
                    </a:lnTo>
                    <a:lnTo>
                      <a:pt x="101" y="132"/>
                    </a:lnTo>
                    <a:lnTo>
                      <a:pt x="106" y="124"/>
                    </a:lnTo>
                    <a:lnTo>
                      <a:pt x="111" y="117"/>
                    </a:lnTo>
                    <a:lnTo>
                      <a:pt x="111" y="110"/>
                    </a:lnTo>
                    <a:lnTo>
                      <a:pt x="106" y="105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47" name="Freeform 482"/>
              <p:cNvSpPr>
                <a:spLocks/>
              </p:cNvSpPr>
              <p:nvPr/>
            </p:nvSpPr>
            <p:spPr bwMode="auto">
              <a:xfrm>
                <a:off x="3964" y="3544"/>
                <a:ext cx="125" cy="38"/>
              </a:xfrm>
              <a:custGeom>
                <a:avLst/>
                <a:gdLst>
                  <a:gd name="T0" fmla="*/ 22 w 125"/>
                  <a:gd name="T1" fmla="*/ 0 h 38"/>
                  <a:gd name="T2" fmla="*/ 15 w 125"/>
                  <a:gd name="T3" fmla="*/ 2 h 38"/>
                  <a:gd name="T4" fmla="*/ 7 w 125"/>
                  <a:gd name="T5" fmla="*/ 4 h 38"/>
                  <a:gd name="T6" fmla="*/ 3 w 125"/>
                  <a:gd name="T7" fmla="*/ 12 h 38"/>
                  <a:gd name="T8" fmla="*/ 0 w 125"/>
                  <a:gd name="T9" fmla="*/ 19 h 38"/>
                  <a:gd name="T10" fmla="*/ 3 w 125"/>
                  <a:gd name="T11" fmla="*/ 26 h 38"/>
                  <a:gd name="T12" fmla="*/ 7 w 125"/>
                  <a:gd name="T13" fmla="*/ 33 h 38"/>
                  <a:gd name="T14" fmla="*/ 15 w 125"/>
                  <a:gd name="T15" fmla="*/ 36 h 38"/>
                  <a:gd name="T16" fmla="*/ 22 w 125"/>
                  <a:gd name="T17" fmla="*/ 38 h 38"/>
                  <a:gd name="T18" fmla="*/ 103 w 125"/>
                  <a:gd name="T19" fmla="*/ 38 h 38"/>
                  <a:gd name="T20" fmla="*/ 113 w 125"/>
                  <a:gd name="T21" fmla="*/ 36 h 38"/>
                  <a:gd name="T22" fmla="*/ 118 w 125"/>
                  <a:gd name="T23" fmla="*/ 31 h 38"/>
                  <a:gd name="T24" fmla="*/ 123 w 125"/>
                  <a:gd name="T25" fmla="*/ 26 h 38"/>
                  <a:gd name="T26" fmla="*/ 125 w 125"/>
                  <a:gd name="T27" fmla="*/ 16 h 38"/>
                  <a:gd name="T28" fmla="*/ 123 w 125"/>
                  <a:gd name="T29" fmla="*/ 9 h 38"/>
                  <a:gd name="T30" fmla="*/ 118 w 125"/>
                  <a:gd name="T31" fmla="*/ 4 h 38"/>
                  <a:gd name="T32" fmla="*/ 113 w 125"/>
                  <a:gd name="T33" fmla="*/ 2 h 38"/>
                  <a:gd name="T34" fmla="*/ 103 w 125"/>
                  <a:gd name="T35" fmla="*/ 0 h 38"/>
                  <a:gd name="T36" fmla="*/ 22 w 125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38">
                    <a:moveTo>
                      <a:pt x="22" y="0"/>
                    </a:moveTo>
                    <a:lnTo>
                      <a:pt x="15" y="2"/>
                    </a:lnTo>
                    <a:lnTo>
                      <a:pt x="7" y="4"/>
                    </a:lnTo>
                    <a:lnTo>
                      <a:pt x="3" y="12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7" y="33"/>
                    </a:lnTo>
                    <a:lnTo>
                      <a:pt x="15" y="36"/>
                    </a:lnTo>
                    <a:lnTo>
                      <a:pt x="22" y="38"/>
                    </a:lnTo>
                    <a:lnTo>
                      <a:pt x="103" y="38"/>
                    </a:lnTo>
                    <a:lnTo>
                      <a:pt x="113" y="36"/>
                    </a:lnTo>
                    <a:lnTo>
                      <a:pt x="118" y="31"/>
                    </a:lnTo>
                    <a:lnTo>
                      <a:pt x="123" y="26"/>
                    </a:lnTo>
                    <a:lnTo>
                      <a:pt x="125" y="16"/>
                    </a:lnTo>
                    <a:lnTo>
                      <a:pt x="123" y="9"/>
                    </a:lnTo>
                    <a:lnTo>
                      <a:pt x="118" y="4"/>
                    </a:lnTo>
                    <a:lnTo>
                      <a:pt x="113" y="2"/>
                    </a:lnTo>
                    <a:lnTo>
                      <a:pt x="103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48" name="Oval 483"/>
              <p:cNvSpPr>
                <a:spLocks noChangeArrowheads="1"/>
              </p:cNvSpPr>
              <p:nvPr/>
            </p:nvSpPr>
            <p:spPr bwMode="auto">
              <a:xfrm>
                <a:off x="3825" y="3316"/>
                <a:ext cx="115" cy="120"/>
              </a:xfrm>
              <a:prstGeom prst="ellipse">
                <a:avLst/>
              </a:prstGeom>
              <a:solidFill>
                <a:srgbClr val="000000"/>
              </a:solidFill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</p:grpSp>
        <p:grpSp>
          <p:nvGrpSpPr>
            <p:cNvPr id="349" name="Group 419"/>
            <p:cNvGrpSpPr>
              <a:grpSpLocks/>
            </p:cNvGrpSpPr>
            <p:nvPr/>
          </p:nvGrpSpPr>
          <p:grpSpPr bwMode="auto">
            <a:xfrm>
              <a:off x="2082350" y="2583514"/>
              <a:ext cx="516243" cy="268610"/>
              <a:chOff x="3854" y="3404"/>
              <a:chExt cx="372" cy="255"/>
            </a:xfrm>
          </p:grpSpPr>
          <p:sp>
            <p:nvSpPr>
              <p:cNvPr id="350" name="Freeform 420"/>
              <p:cNvSpPr>
                <a:spLocks/>
              </p:cNvSpPr>
              <p:nvPr/>
            </p:nvSpPr>
            <p:spPr bwMode="auto">
              <a:xfrm>
                <a:off x="3854" y="3404"/>
                <a:ext cx="372" cy="255"/>
              </a:xfrm>
              <a:custGeom>
                <a:avLst/>
                <a:gdLst>
                  <a:gd name="T0" fmla="*/ 38 w 372"/>
                  <a:gd name="T1" fmla="*/ 0 h 255"/>
                  <a:gd name="T2" fmla="*/ 0 w 372"/>
                  <a:gd name="T3" fmla="*/ 68 h 255"/>
                  <a:gd name="T4" fmla="*/ 333 w 372"/>
                  <a:gd name="T5" fmla="*/ 255 h 255"/>
                  <a:gd name="T6" fmla="*/ 372 w 372"/>
                  <a:gd name="T7" fmla="*/ 190 h 255"/>
                  <a:gd name="T8" fmla="*/ 38 w 372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255">
                    <a:moveTo>
                      <a:pt x="38" y="0"/>
                    </a:moveTo>
                    <a:lnTo>
                      <a:pt x="0" y="68"/>
                    </a:lnTo>
                    <a:lnTo>
                      <a:pt x="333" y="255"/>
                    </a:lnTo>
                    <a:lnTo>
                      <a:pt x="372" y="19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51" name="Freeform 421"/>
              <p:cNvSpPr>
                <a:spLocks/>
              </p:cNvSpPr>
              <p:nvPr/>
            </p:nvSpPr>
            <p:spPr bwMode="auto">
              <a:xfrm>
                <a:off x="3902" y="3426"/>
                <a:ext cx="41" cy="31"/>
              </a:xfrm>
              <a:custGeom>
                <a:avLst/>
                <a:gdLst>
                  <a:gd name="T0" fmla="*/ 12 w 41"/>
                  <a:gd name="T1" fmla="*/ 0 h 31"/>
                  <a:gd name="T2" fmla="*/ 7 w 41"/>
                  <a:gd name="T3" fmla="*/ 0 h 31"/>
                  <a:gd name="T4" fmla="*/ 7 w 41"/>
                  <a:gd name="T5" fmla="*/ 2 h 31"/>
                  <a:gd name="T6" fmla="*/ 0 w 41"/>
                  <a:gd name="T7" fmla="*/ 10 h 31"/>
                  <a:gd name="T8" fmla="*/ 0 w 41"/>
                  <a:gd name="T9" fmla="*/ 12 h 31"/>
                  <a:gd name="T10" fmla="*/ 5 w 41"/>
                  <a:gd name="T11" fmla="*/ 14 h 31"/>
                  <a:gd name="T12" fmla="*/ 33 w 41"/>
                  <a:gd name="T13" fmla="*/ 31 h 31"/>
                  <a:gd name="T14" fmla="*/ 36 w 41"/>
                  <a:gd name="T15" fmla="*/ 31 h 31"/>
                  <a:gd name="T16" fmla="*/ 41 w 41"/>
                  <a:gd name="T17" fmla="*/ 22 h 31"/>
                  <a:gd name="T18" fmla="*/ 41 w 41"/>
                  <a:gd name="T19" fmla="*/ 19 h 31"/>
                  <a:gd name="T20" fmla="*/ 12 w 41"/>
                  <a:gd name="T2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31">
                    <a:moveTo>
                      <a:pt x="12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33" y="31"/>
                    </a:lnTo>
                    <a:lnTo>
                      <a:pt x="36" y="31"/>
                    </a:lnTo>
                    <a:lnTo>
                      <a:pt x="41" y="22"/>
                    </a:lnTo>
                    <a:lnTo>
                      <a:pt x="41" y="1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52" name="Freeform 422"/>
              <p:cNvSpPr>
                <a:spLocks/>
              </p:cNvSpPr>
              <p:nvPr/>
            </p:nvSpPr>
            <p:spPr bwMode="auto">
              <a:xfrm>
                <a:off x="3955" y="3457"/>
                <a:ext cx="40" cy="29"/>
              </a:xfrm>
              <a:custGeom>
                <a:avLst/>
                <a:gdLst>
                  <a:gd name="T0" fmla="*/ 7 w 40"/>
                  <a:gd name="T1" fmla="*/ 0 h 29"/>
                  <a:gd name="T2" fmla="*/ 4 w 40"/>
                  <a:gd name="T3" fmla="*/ 0 h 29"/>
                  <a:gd name="T4" fmla="*/ 2 w 40"/>
                  <a:gd name="T5" fmla="*/ 0 h 29"/>
                  <a:gd name="T6" fmla="*/ 0 w 40"/>
                  <a:gd name="T7" fmla="*/ 7 h 29"/>
                  <a:gd name="T8" fmla="*/ 0 w 40"/>
                  <a:gd name="T9" fmla="*/ 12 h 29"/>
                  <a:gd name="T10" fmla="*/ 2 w 40"/>
                  <a:gd name="T11" fmla="*/ 12 h 29"/>
                  <a:gd name="T12" fmla="*/ 31 w 40"/>
                  <a:gd name="T13" fmla="*/ 29 h 29"/>
                  <a:gd name="T14" fmla="*/ 33 w 40"/>
                  <a:gd name="T15" fmla="*/ 29 h 29"/>
                  <a:gd name="T16" fmla="*/ 36 w 40"/>
                  <a:gd name="T17" fmla="*/ 29 h 29"/>
                  <a:gd name="T18" fmla="*/ 40 w 40"/>
                  <a:gd name="T19" fmla="*/ 19 h 29"/>
                  <a:gd name="T20" fmla="*/ 38 w 40"/>
                  <a:gd name="T21" fmla="*/ 17 h 29"/>
                  <a:gd name="T22" fmla="*/ 7 w 40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9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6" y="29"/>
                    </a:lnTo>
                    <a:lnTo>
                      <a:pt x="40" y="19"/>
                    </a:lnTo>
                    <a:lnTo>
                      <a:pt x="38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53" name="Freeform 423"/>
              <p:cNvSpPr>
                <a:spLocks/>
              </p:cNvSpPr>
              <p:nvPr/>
            </p:nvSpPr>
            <p:spPr bwMode="auto">
              <a:xfrm>
                <a:off x="4005" y="3484"/>
                <a:ext cx="41" cy="31"/>
              </a:xfrm>
              <a:custGeom>
                <a:avLst/>
                <a:gdLst>
                  <a:gd name="T0" fmla="*/ 7 w 41"/>
                  <a:gd name="T1" fmla="*/ 2 h 31"/>
                  <a:gd name="T2" fmla="*/ 7 w 41"/>
                  <a:gd name="T3" fmla="*/ 0 h 31"/>
                  <a:gd name="T4" fmla="*/ 5 w 41"/>
                  <a:gd name="T5" fmla="*/ 2 h 31"/>
                  <a:gd name="T6" fmla="*/ 0 w 41"/>
                  <a:gd name="T7" fmla="*/ 12 h 31"/>
                  <a:gd name="T8" fmla="*/ 0 w 41"/>
                  <a:gd name="T9" fmla="*/ 14 h 31"/>
                  <a:gd name="T10" fmla="*/ 34 w 41"/>
                  <a:gd name="T11" fmla="*/ 31 h 31"/>
                  <a:gd name="T12" fmla="*/ 36 w 41"/>
                  <a:gd name="T13" fmla="*/ 31 h 31"/>
                  <a:gd name="T14" fmla="*/ 36 w 41"/>
                  <a:gd name="T15" fmla="*/ 28 h 31"/>
                  <a:gd name="T16" fmla="*/ 41 w 41"/>
                  <a:gd name="T17" fmla="*/ 21 h 31"/>
                  <a:gd name="T18" fmla="*/ 41 w 41"/>
                  <a:gd name="T19" fmla="*/ 21 h 31"/>
                  <a:gd name="T20" fmla="*/ 41 w 41"/>
                  <a:gd name="T21" fmla="*/ 19 h 31"/>
                  <a:gd name="T22" fmla="*/ 7 w 41"/>
                  <a:gd name="T23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31">
                    <a:moveTo>
                      <a:pt x="7" y="2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8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54" name="Freeform 424"/>
              <p:cNvSpPr>
                <a:spLocks/>
              </p:cNvSpPr>
              <p:nvPr/>
            </p:nvSpPr>
            <p:spPr bwMode="auto">
              <a:xfrm>
                <a:off x="4055" y="3512"/>
                <a:ext cx="41" cy="32"/>
              </a:xfrm>
              <a:custGeom>
                <a:avLst/>
                <a:gdLst>
                  <a:gd name="T0" fmla="*/ 10 w 41"/>
                  <a:gd name="T1" fmla="*/ 0 h 32"/>
                  <a:gd name="T2" fmla="*/ 8 w 41"/>
                  <a:gd name="T3" fmla="*/ 0 h 32"/>
                  <a:gd name="T4" fmla="*/ 5 w 41"/>
                  <a:gd name="T5" fmla="*/ 3 h 32"/>
                  <a:gd name="T6" fmla="*/ 0 w 41"/>
                  <a:gd name="T7" fmla="*/ 10 h 32"/>
                  <a:gd name="T8" fmla="*/ 0 w 41"/>
                  <a:gd name="T9" fmla="*/ 12 h 32"/>
                  <a:gd name="T10" fmla="*/ 3 w 41"/>
                  <a:gd name="T11" fmla="*/ 15 h 32"/>
                  <a:gd name="T12" fmla="*/ 34 w 41"/>
                  <a:gd name="T13" fmla="*/ 32 h 32"/>
                  <a:gd name="T14" fmla="*/ 34 w 41"/>
                  <a:gd name="T15" fmla="*/ 32 h 32"/>
                  <a:gd name="T16" fmla="*/ 39 w 41"/>
                  <a:gd name="T17" fmla="*/ 22 h 32"/>
                  <a:gd name="T18" fmla="*/ 41 w 41"/>
                  <a:gd name="T19" fmla="*/ 22 h 32"/>
                  <a:gd name="T20" fmla="*/ 39 w 41"/>
                  <a:gd name="T21" fmla="*/ 20 h 32"/>
                  <a:gd name="T22" fmla="*/ 10 w 41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32">
                    <a:moveTo>
                      <a:pt x="10" y="0"/>
                    </a:moveTo>
                    <a:lnTo>
                      <a:pt x="8" y="0"/>
                    </a:lnTo>
                    <a:lnTo>
                      <a:pt x="5" y="3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39" y="2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55" name="Freeform 425"/>
              <p:cNvSpPr>
                <a:spLocks/>
              </p:cNvSpPr>
              <p:nvPr/>
            </p:nvSpPr>
            <p:spPr bwMode="auto">
              <a:xfrm>
                <a:off x="4108" y="3544"/>
                <a:ext cx="39" cy="28"/>
              </a:xfrm>
              <a:custGeom>
                <a:avLst/>
                <a:gdLst>
                  <a:gd name="T0" fmla="*/ 7 w 39"/>
                  <a:gd name="T1" fmla="*/ 0 h 28"/>
                  <a:gd name="T2" fmla="*/ 7 w 39"/>
                  <a:gd name="T3" fmla="*/ 0 h 28"/>
                  <a:gd name="T4" fmla="*/ 5 w 39"/>
                  <a:gd name="T5" fmla="*/ 0 h 28"/>
                  <a:gd name="T6" fmla="*/ 0 w 39"/>
                  <a:gd name="T7" fmla="*/ 9 h 28"/>
                  <a:gd name="T8" fmla="*/ 0 w 39"/>
                  <a:gd name="T9" fmla="*/ 9 h 28"/>
                  <a:gd name="T10" fmla="*/ 31 w 39"/>
                  <a:gd name="T11" fmla="*/ 28 h 28"/>
                  <a:gd name="T12" fmla="*/ 34 w 39"/>
                  <a:gd name="T13" fmla="*/ 28 h 28"/>
                  <a:gd name="T14" fmla="*/ 39 w 39"/>
                  <a:gd name="T15" fmla="*/ 19 h 28"/>
                  <a:gd name="T16" fmla="*/ 39 w 39"/>
                  <a:gd name="T17" fmla="*/ 16 h 28"/>
                  <a:gd name="T18" fmla="*/ 7 w 39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28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1" y="28"/>
                    </a:lnTo>
                    <a:lnTo>
                      <a:pt x="34" y="28"/>
                    </a:lnTo>
                    <a:lnTo>
                      <a:pt x="39" y="19"/>
                    </a:lnTo>
                    <a:lnTo>
                      <a:pt x="39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56" name="Freeform 426"/>
              <p:cNvSpPr>
                <a:spLocks/>
              </p:cNvSpPr>
              <p:nvPr/>
            </p:nvSpPr>
            <p:spPr bwMode="auto">
              <a:xfrm>
                <a:off x="4159" y="3570"/>
                <a:ext cx="40" cy="31"/>
              </a:xfrm>
              <a:custGeom>
                <a:avLst/>
                <a:gdLst>
                  <a:gd name="T0" fmla="*/ 9 w 40"/>
                  <a:gd name="T1" fmla="*/ 2 h 31"/>
                  <a:gd name="T2" fmla="*/ 7 w 40"/>
                  <a:gd name="T3" fmla="*/ 0 h 31"/>
                  <a:gd name="T4" fmla="*/ 4 w 40"/>
                  <a:gd name="T5" fmla="*/ 2 h 31"/>
                  <a:gd name="T6" fmla="*/ 0 w 40"/>
                  <a:gd name="T7" fmla="*/ 12 h 31"/>
                  <a:gd name="T8" fmla="*/ 0 w 40"/>
                  <a:gd name="T9" fmla="*/ 14 h 31"/>
                  <a:gd name="T10" fmla="*/ 2 w 40"/>
                  <a:gd name="T11" fmla="*/ 14 h 31"/>
                  <a:gd name="T12" fmla="*/ 31 w 40"/>
                  <a:gd name="T13" fmla="*/ 31 h 31"/>
                  <a:gd name="T14" fmla="*/ 33 w 40"/>
                  <a:gd name="T15" fmla="*/ 31 h 31"/>
                  <a:gd name="T16" fmla="*/ 33 w 40"/>
                  <a:gd name="T17" fmla="*/ 31 h 31"/>
                  <a:gd name="T18" fmla="*/ 38 w 40"/>
                  <a:gd name="T19" fmla="*/ 24 h 31"/>
                  <a:gd name="T20" fmla="*/ 40 w 40"/>
                  <a:gd name="T21" fmla="*/ 19 h 31"/>
                  <a:gd name="T22" fmla="*/ 38 w 40"/>
                  <a:gd name="T23" fmla="*/ 19 h 31"/>
                  <a:gd name="T24" fmla="*/ 9 w 40"/>
                  <a:gd name="T2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31">
                    <a:moveTo>
                      <a:pt x="9" y="2"/>
                    </a:moveTo>
                    <a:lnTo>
                      <a:pt x="7" y="0"/>
                    </a:lnTo>
                    <a:lnTo>
                      <a:pt x="4" y="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8" y="24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57" name="Freeform 427"/>
              <p:cNvSpPr>
                <a:spLocks/>
              </p:cNvSpPr>
              <p:nvPr/>
            </p:nvSpPr>
            <p:spPr bwMode="auto">
              <a:xfrm>
                <a:off x="3964" y="3486"/>
                <a:ext cx="41" cy="31"/>
              </a:xfrm>
              <a:custGeom>
                <a:avLst/>
                <a:gdLst>
                  <a:gd name="T0" fmla="*/ 7 w 41"/>
                  <a:gd name="T1" fmla="*/ 0 h 31"/>
                  <a:gd name="T2" fmla="*/ 7 w 41"/>
                  <a:gd name="T3" fmla="*/ 0 h 31"/>
                  <a:gd name="T4" fmla="*/ 5 w 41"/>
                  <a:gd name="T5" fmla="*/ 0 h 31"/>
                  <a:gd name="T6" fmla="*/ 0 w 41"/>
                  <a:gd name="T7" fmla="*/ 10 h 31"/>
                  <a:gd name="T8" fmla="*/ 0 w 41"/>
                  <a:gd name="T9" fmla="*/ 12 h 31"/>
                  <a:gd name="T10" fmla="*/ 0 w 41"/>
                  <a:gd name="T11" fmla="*/ 12 h 31"/>
                  <a:gd name="T12" fmla="*/ 34 w 41"/>
                  <a:gd name="T13" fmla="*/ 31 h 31"/>
                  <a:gd name="T14" fmla="*/ 34 w 41"/>
                  <a:gd name="T15" fmla="*/ 31 h 31"/>
                  <a:gd name="T16" fmla="*/ 34 w 41"/>
                  <a:gd name="T17" fmla="*/ 29 h 31"/>
                  <a:gd name="T18" fmla="*/ 41 w 41"/>
                  <a:gd name="T19" fmla="*/ 19 h 31"/>
                  <a:gd name="T20" fmla="*/ 41 w 41"/>
                  <a:gd name="T21" fmla="*/ 19 h 31"/>
                  <a:gd name="T22" fmla="*/ 7 w 41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31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58" name="Freeform 428"/>
              <p:cNvSpPr>
                <a:spLocks/>
              </p:cNvSpPr>
              <p:nvPr/>
            </p:nvSpPr>
            <p:spPr bwMode="auto">
              <a:xfrm>
                <a:off x="4019" y="3517"/>
                <a:ext cx="41" cy="29"/>
              </a:xfrm>
              <a:custGeom>
                <a:avLst/>
                <a:gdLst>
                  <a:gd name="T0" fmla="*/ 10 w 41"/>
                  <a:gd name="T1" fmla="*/ 0 h 29"/>
                  <a:gd name="T2" fmla="*/ 8 w 41"/>
                  <a:gd name="T3" fmla="*/ 0 h 29"/>
                  <a:gd name="T4" fmla="*/ 5 w 41"/>
                  <a:gd name="T5" fmla="*/ 0 h 29"/>
                  <a:gd name="T6" fmla="*/ 0 w 41"/>
                  <a:gd name="T7" fmla="*/ 10 h 29"/>
                  <a:gd name="T8" fmla="*/ 0 w 41"/>
                  <a:gd name="T9" fmla="*/ 12 h 29"/>
                  <a:gd name="T10" fmla="*/ 3 w 41"/>
                  <a:gd name="T11" fmla="*/ 15 h 29"/>
                  <a:gd name="T12" fmla="*/ 34 w 41"/>
                  <a:gd name="T13" fmla="*/ 29 h 29"/>
                  <a:gd name="T14" fmla="*/ 34 w 41"/>
                  <a:gd name="T15" fmla="*/ 29 h 29"/>
                  <a:gd name="T16" fmla="*/ 36 w 41"/>
                  <a:gd name="T17" fmla="*/ 29 h 29"/>
                  <a:gd name="T18" fmla="*/ 41 w 41"/>
                  <a:gd name="T19" fmla="*/ 22 h 29"/>
                  <a:gd name="T20" fmla="*/ 41 w 41"/>
                  <a:gd name="T21" fmla="*/ 19 h 29"/>
                  <a:gd name="T22" fmla="*/ 39 w 41"/>
                  <a:gd name="T23" fmla="*/ 17 h 29"/>
                  <a:gd name="T24" fmla="*/ 10 w 4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9">
                    <a:moveTo>
                      <a:pt x="10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41" y="22"/>
                    </a:lnTo>
                    <a:lnTo>
                      <a:pt x="41" y="19"/>
                    </a:lnTo>
                    <a:lnTo>
                      <a:pt x="39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60" name="Freeform 429"/>
              <p:cNvSpPr>
                <a:spLocks/>
              </p:cNvSpPr>
              <p:nvPr/>
            </p:nvSpPr>
            <p:spPr bwMode="auto">
              <a:xfrm>
                <a:off x="4075" y="3546"/>
                <a:ext cx="40" cy="34"/>
              </a:xfrm>
              <a:custGeom>
                <a:avLst/>
                <a:gdLst>
                  <a:gd name="T0" fmla="*/ 7 w 40"/>
                  <a:gd name="T1" fmla="*/ 0 h 34"/>
                  <a:gd name="T2" fmla="*/ 7 w 40"/>
                  <a:gd name="T3" fmla="*/ 0 h 34"/>
                  <a:gd name="T4" fmla="*/ 4 w 40"/>
                  <a:gd name="T5" fmla="*/ 0 h 34"/>
                  <a:gd name="T6" fmla="*/ 0 w 40"/>
                  <a:gd name="T7" fmla="*/ 10 h 34"/>
                  <a:gd name="T8" fmla="*/ 0 w 40"/>
                  <a:gd name="T9" fmla="*/ 12 h 34"/>
                  <a:gd name="T10" fmla="*/ 0 w 40"/>
                  <a:gd name="T11" fmla="*/ 14 h 34"/>
                  <a:gd name="T12" fmla="*/ 31 w 40"/>
                  <a:gd name="T13" fmla="*/ 34 h 34"/>
                  <a:gd name="T14" fmla="*/ 33 w 40"/>
                  <a:gd name="T15" fmla="*/ 34 h 34"/>
                  <a:gd name="T16" fmla="*/ 36 w 40"/>
                  <a:gd name="T17" fmla="*/ 31 h 34"/>
                  <a:gd name="T18" fmla="*/ 40 w 40"/>
                  <a:gd name="T19" fmla="*/ 22 h 34"/>
                  <a:gd name="T20" fmla="*/ 38 w 40"/>
                  <a:gd name="T21" fmla="*/ 19 h 34"/>
                  <a:gd name="T22" fmla="*/ 7 w 40"/>
                  <a:gd name="T2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4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1" y="34"/>
                    </a:lnTo>
                    <a:lnTo>
                      <a:pt x="33" y="34"/>
                    </a:lnTo>
                    <a:lnTo>
                      <a:pt x="36" y="31"/>
                    </a:lnTo>
                    <a:lnTo>
                      <a:pt x="40" y="22"/>
                    </a:lnTo>
                    <a:lnTo>
                      <a:pt x="38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61" name="Freeform 430"/>
              <p:cNvSpPr>
                <a:spLocks/>
              </p:cNvSpPr>
              <p:nvPr/>
            </p:nvSpPr>
            <p:spPr bwMode="auto">
              <a:xfrm>
                <a:off x="4130" y="3580"/>
                <a:ext cx="57" cy="40"/>
              </a:xfrm>
              <a:custGeom>
                <a:avLst/>
                <a:gdLst>
                  <a:gd name="T0" fmla="*/ 7 w 57"/>
                  <a:gd name="T1" fmla="*/ 0 h 40"/>
                  <a:gd name="T2" fmla="*/ 7 w 57"/>
                  <a:gd name="T3" fmla="*/ 0 h 40"/>
                  <a:gd name="T4" fmla="*/ 7 w 57"/>
                  <a:gd name="T5" fmla="*/ 0 h 40"/>
                  <a:gd name="T6" fmla="*/ 0 w 57"/>
                  <a:gd name="T7" fmla="*/ 9 h 40"/>
                  <a:gd name="T8" fmla="*/ 0 w 57"/>
                  <a:gd name="T9" fmla="*/ 9 h 40"/>
                  <a:gd name="T10" fmla="*/ 0 w 57"/>
                  <a:gd name="T11" fmla="*/ 14 h 40"/>
                  <a:gd name="T12" fmla="*/ 48 w 57"/>
                  <a:gd name="T13" fmla="*/ 38 h 40"/>
                  <a:gd name="T14" fmla="*/ 50 w 57"/>
                  <a:gd name="T15" fmla="*/ 40 h 40"/>
                  <a:gd name="T16" fmla="*/ 50 w 57"/>
                  <a:gd name="T17" fmla="*/ 38 h 40"/>
                  <a:gd name="T18" fmla="*/ 55 w 57"/>
                  <a:gd name="T19" fmla="*/ 28 h 40"/>
                  <a:gd name="T20" fmla="*/ 57 w 57"/>
                  <a:gd name="T21" fmla="*/ 28 h 40"/>
                  <a:gd name="T22" fmla="*/ 55 w 57"/>
                  <a:gd name="T23" fmla="*/ 26 h 40"/>
                  <a:gd name="T24" fmla="*/ 7 w 57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40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48" y="38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5" y="28"/>
                    </a:lnTo>
                    <a:lnTo>
                      <a:pt x="57" y="28"/>
                    </a:lnTo>
                    <a:lnTo>
                      <a:pt x="55" y="2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62" name="Freeform 431"/>
              <p:cNvSpPr>
                <a:spLocks/>
              </p:cNvSpPr>
              <p:nvPr/>
            </p:nvSpPr>
            <p:spPr bwMode="auto">
              <a:xfrm>
                <a:off x="3880" y="3462"/>
                <a:ext cx="75" cy="50"/>
              </a:xfrm>
              <a:custGeom>
                <a:avLst/>
                <a:gdLst>
                  <a:gd name="T0" fmla="*/ 10 w 75"/>
                  <a:gd name="T1" fmla="*/ 0 h 50"/>
                  <a:gd name="T2" fmla="*/ 7 w 75"/>
                  <a:gd name="T3" fmla="*/ 0 h 50"/>
                  <a:gd name="T4" fmla="*/ 5 w 75"/>
                  <a:gd name="T5" fmla="*/ 2 h 50"/>
                  <a:gd name="T6" fmla="*/ 0 w 75"/>
                  <a:gd name="T7" fmla="*/ 12 h 50"/>
                  <a:gd name="T8" fmla="*/ 0 w 75"/>
                  <a:gd name="T9" fmla="*/ 14 h 50"/>
                  <a:gd name="T10" fmla="*/ 65 w 75"/>
                  <a:gd name="T11" fmla="*/ 50 h 50"/>
                  <a:gd name="T12" fmla="*/ 67 w 75"/>
                  <a:gd name="T13" fmla="*/ 50 h 50"/>
                  <a:gd name="T14" fmla="*/ 67 w 75"/>
                  <a:gd name="T15" fmla="*/ 48 h 50"/>
                  <a:gd name="T16" fmla="*/ 70 w 75"/>
                  <a:gd name="T17" fmla="*/ 41 h 50"/>
                  <a:gd name="T18" fmla="*/ 75 w 75"/>
                  <a:gd name="T19" fmla="*/ 41 h 50"/>
                  <a:gd name="T20" fmla="*/ 70 w 75"/>
                  <a:gd name="T21" fmla="*/ 36 h 50"/>
                  <a:gd name="T22" fmla="*/ 10 w 75"/>
                  <a:gd name="T2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50">
                    <a:moveTo>
                      <a:pt x="1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65" y="5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70" y="41"/>
                    </a:lnTo>
                    <a:lnTo>
                      <a:pt x="75" y="41"/>
                    </a:lnTo>
                    <a:lnTo>
                      <a:pt x="70" y="3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64" name="Freeform 432"/>
              <p:cNvSpPr>
                <a:spLocks/>
              </p:cNvSpPr>
              <p:nvPr/>
            </p:nvSpPr>
            <p:spPr bwMode="auto">
              <a:xfrm>
                <a:off x="3964" y="3510"/>
                <a:ext cx="142" cy="91"/>
              </a:xfrm>
              <a:custGeom>
                <a:avLst/>
                <a:gdLst>
                  <a:gd name="T0" fmla="*/ 10 w 142"/>
                  <a:gd name="T1" fmla="*/ 2 h 91"/>
                  <a:gd name="T2" fmla="*/ 7 w 142"/>
                  <a:gd name="T3" fmla="*/ 0 h 91"/>
                  <a:gd name="T4" fmla="*/ 5 w 142"/>
                  <a:gd name="T5" fmla="*/ 2 h 91"/>
                  <a:gd name="T6" fmla="*/ 0 w 142"/>
                  <a:gd name="T7" fmla="*/ 12 h 91"/>
                  <a:gd name="T8" fmla="*/ 0 w 142"/>
                  <a:gd name="T9" fmla="*/ 14 h 91"/>
                  <a:gd name="T10" fmla="*/ 3 w 142"/>
                  <a:gd name="T11" fmla="*/ 14 h 91"/>
                  <a:gd name="T12" fmla="*/ 135 w 142"/>
                  <a:gd name="T13" fmla="*/ 91 h 91"/>
                  <a:gd name="T14" fmla="*/ 137 w 142"/>
                  <a:gd name="T15" fmla="*/ 91 h 91"/>
                  <a:gd name="T16" fmla="*/ 137 w 142"/>
                  <a:gd name="T17" fmla="*/ 86 h 91"/>
                  <a:gd name="T18" fmla="*/ 142 w 142"/>
                  <a:gd name="T19" fmla="*/ 79 h 91"/>
                  <a:gd name="T20" fmla="*/ 142 w 142"/>
                  <a:gd name="T21" fmla="*/ 79 h 91"/>
                  <a:gd name="T22" fmla="*/ 142 w 142"/>
                  <a:gd name="T23" fmla="*/ 77 h 91"/>
                  <a:gd name="T24" fmla="*/ 10 w 142"/>
                  <a:gd name="T25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91">
                    <a:moveTo>
                      <a:pt x="10" y="2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135" y="91"/>
                    </a:lnTo>
                    <a:lnTo>
                      <a:pt x="137" y="91"/>
                    </a:lnTo>
                    <a:lnTo>
                      <a:pt x="137" y="86"/>
                    </a:lnTo>
                    <a:lnTo>
                      <a:pt x="142" y="79"/>
                    </a:lnTo>
                    <a:lnTo>
                      <a:pt x="142" y="79"/>
                    </a:lnTo>
                    <a:lnTo>
                      <a:pt x="142" y="77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65" name="Freeform 433"/>
              <p:cNvSpPr>
                <a:spLocks/>
              </p:cNvSpPr>
              <p:nvPr/>
            </p:nvSpPr>
            <p:spPr bwMode="auto">
              <a:xfrm>
                <a:off x="4115" y="3596"/>
                <a:ext cx="58" cy="41"/>
              </a:xfrm>
              <a:custGeom>
                <a:avLst/>
                <a:gdLst>
                  <a:gd name="T0" fmla="*/ 10 w 58"/>
                  <a:gd name="T1" fmla="*/ 0 h 41"/>
                  <a:gd name="T2" fmla="*/ 10 w 58"/>
                  <a:gd name="T3" fmla="*/ 0 h 41"/>
                  <a:gd name="T4" fmla="*/ 8 w 58"/>
                  <a:gd name="T5" fmla="*/ 5 h 41"/>
                  <a:gd name="T6" fmla="*/ 3 w 58"/>
                  <a:gd name="T7" fmla="*/ 10 h 41"/>
                  <a:gd name="T8" fmla="*/ 0 w 58"/>
                  <a:gd name="T9" fmla="*/ 12 h 41"/>
                  <a:gd name="T10" fmla="*/ 3 w 58"/>
                  <a:gd name="T11" fmla="*/ 15 h 41"/>
                  <a:gd name="T12" fmla="*/ 51 w 58"/>
                  <a:gd name="T13" fmla="*/ 41 h 41"/>
                  <a:gd name="T14" fmla="*/ 53 w 58"/>
                  <a:gd name="T15" fmla="*/ 41 h 41"/>
                  <a:gd name="T16" fmla="*/ 58 w 58"/>
                  <a:gd name="T17" fmla="*/ 32 h 41"/>
                  <a:gd name="T18" fmla="*/ 58 w 58"/>
                  <a:gd name="T19" fmla="*/ 29 h 41"/>
                  <a:gd name="T20" fmla="*/ 10 w 58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41">
                    <a:moveTo>
                      <a:pt x="10" y="0"/>
                    </a:moveTo>
                    <a:lnTo>
                      <a:pt x="10" y="0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51" y="41"/>
                    </a:lnTo>
                    <a:lnTo>
                      <a:pt x="53" y="41"/>
                    </a:lnTo>
                    <a:lnTo>
                      <a:pt x="58" y="32"/>
                    </a:lnTo>
                    <a:lnTo>
                      <a:pt x="5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66" name="Freeform 434"/>
              <p:cNvSpPr>
                <a:spLocks/>
              </p:cNvSpPr>
              <p:nvPr/>
            </p:nvSpPr>
            <p:spPr bwMode="auto">
              <a:xfrm>
                <a:off x="3892" y="3445"/>
                <a:ext cx="58" cy="41"/>
              </a:xfrm>
              <a:custGeom>
                <a:avLst/>
                <a:gdLst>
                  <a:gd name="T0" fmla="*/ 10 w 58"/>
                  <a:gd name="T1" fmla="*/ 3 h 41"/>
                  <a:gd name="T2" fmla="*/ 10 w 58"/>
                  <a:gd name="T3" fmla="*/ 0 h 41"/>
                  <a:gd name="T4" fmla="*/ 7 w 58"/>
                  <a:gd name="T5" fmla="*/ 3 h 41"/>
                  <a:gd name="T6" fmla="*/ 3 w 58"/>
                  <a:gd name="T7" fmla="*/ 12 h 41"/>
                  <a:gd name="T8" fmla="*/ 0 w 58"/>
                  <a:gd name="T9" fmla="*/ 12 h 41"/>
                  <a:gd name="T10" fmla="*/ 3 w 58"/>
                  <a:gd name="T11" fmla="*/ 12 h 41"/>
                  <a:gd name="T12" fmla="*/ 51 w 58"/>
                  <a:gd name="T13" fmla="*/ 41 h 41"/>
                  <a:gd name="T14" fmla="*/ 53 w 58"/>
                  <a:gd name="T15" fmla="*/ 41 h 41"/>
                  <a:gd name="T16" fmla="*/ 58 w 58"/>
                  <a:gd name="T17" fmla="*/ 31 h 41"/>
                  <a:gd name="T18" fmla="*/ 58 w 58"/>
                  <a:gd name="T19" fmla="*/ 29 h 41"/>
                  <a:gd name="T20" fmla="*/ 58 w 58"/>
                  <a:gd name="T21" fmla="*/ 27 h 41"/>
                  <a:gd name="T22" fmla="*/ 10 w 58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41">
                    <a:moveTo>
                      <a:pt x="10" y="3"/>
                    </a:moveTo>
                    <a:lnTo>
                      <a:pt x="10" y="0"/>
                    </a:lnTo>
                    <a:lnTo>
                      <a:pt x="7" y="3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1" y="41"/>
                    </a:lnTo>
                    <a:lnTo>
                      <a:pt x="53" y="41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2079285" y="2268201"/>
              <a:ext cx="723444" cy="298297"/>
              <a:chOff x="3105114" y="2351212"/>
              <a:chExt cx="723444" cy="298297"/>
            </a:xfrm>
          </p:grpSpPr>
          <p:sp>
            <p:nvSpPr>
              <p:cNvPr id="382" name="Zaoblený obdélník 381"/>
              <p:cNvSpPr/>
              <p:nvPr/>
            </p:nvSpPr>
            <p:spPr>
              <a:xfrm>
                <a:off x="3105114" y="2351212"/>
                <a:ext cx="723444" cy="298297"/>
              </a:xfrm>
              <a:prstGeom prst="roundRect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 sz="2400"/>
              </a:p>
            </p:txBody>
          </p:sp>
          <p:sp>
            <p:nvSpPr>
              <p:cNvPr id="427" name="Line 493"/>
              <p:cNvSpPr>
                <a:spLocks noChangeShapeType="1"/>
              </p:cNvSpPr>
              <p:nvPr/>
            </p:nvSpPr>
            <p:spPr bwMode="auto">
              <a:xfrm>
                <a:off x="3209766" y="2478706"/>
                <a:ext cx="176068" cy="599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28" name="Line 494"/>
              <p:cNvSpPr>
                <a:spLocks noChangeShapeType="1"/>
              </p:cNvSpPr>
              <p:nvPr/>
            </p:nvSpPr>
            <p:spPr bwMode="auto">
              <a:xfrm>
                <a:off x="3319289" y="2508687"/>
                <a:ext cx="342431" cy="20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29" name="Line 495"/>
              <p:cNvSpPr>
                <a:spLocks noChangeShapeType="1"/>
              </p:cNvSpPr>
              <p:nvPr/>
            </p:nvSpPr>
            <p:spPr bwMode="auto">
              <a:xfrm>
                <a:off x="3381675" y="2538669"/>
                <a:ext cx="177454" cy="10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30" name="Line 496"/>
              <p:cNvSpPr>
                <a:spLocks noChangeShapeType="1"/>
              </p:cNvSpPr>
              <p:nvPr/>
            </p:nvSpPr>
            <p:spPr bwMode="auto">
              <a:xfrm flipV="1">
                <a:off x="3564674" y="2474912"/>
                <a:ext cx="173373" cy="637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35" name="Line 495"/>
              <p:cNvSpPr>
                <a:spLocks noChangeShapeType="1"/>
              </p:cNvSpPr>
              <p:nvPr/>
            </p:nvSpPr>
            <p:spPr bwMode="auto">
              <a:xfrm flipV="1">
                <a:off x="3141835" y="2472454"/>
                <a:ext cx="654532" cy="24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36" name="Freeform 530"/>
              <p:cNvSpPr>
                <a:spLocks/>
              </p:cNvSpPr>
              <p:nvPr/>
            </p:nvSpPr>
            <p:spPr bwMode="auto">
              <a:xfrm>
                <a:off x="3141835" y="2447671"/>
                <a:ext cx="253207" cy="45719"/>
              </a:xfrm>
              <a:custGeom>
                <a:avLst/>
                <a:gdLst>
                  <a:gd name="T0" fmla="*/ 14 w 43"/>
                  <a:gd name="T1" fmla="*/ 0 h 34"/>
                  <a:gd name="T2" fmla="*/ 2 w 43"/>
                  <a:gd name="T3" fmla="*/ 3 h 34"/>
                  <a:gd name="T4" fmla="*/ 2 w 43"/>
                  <a:gd name="T5" fmla="*/ 8 h 34"/>
                  <a:gd name="T6" fmla="*/ 0 w 43"/>
                  <a:gd name="T7" fmla="*/ 12 h 34"/>
                  <a:gd name="T8" fmla="*/ 0 w 43"/>
                  <a:gd name="T9" fmla="*/ 22 h 34"/>
                  <a:gd name="T10" fmla="*/ 2 w 43"/>
                  <a:gd name="T11" fmla="*/ 27 h 34"/>
                  <a:gd name="T12" fmla="*/ 2 w 43"/>
                  <a:gd name="T13" fmla="*/ 32 h 34"/>
                  <a:gd name="T14" fmla="*/ 14 w 43"/>
                  <a:gd name="T15" fmla="*/ 34 h 34"/>
                  <a:gd name="T16" fmla="*/ 33 w 43"/>
                  <a:gd name="T17" fmla="*/ 34 h 34"/>
                  <a:gd name="T18" fmla="*/ 43 w 43"/>
                  <a:gd name="T19" fmla="*/ 32 h 34"/>
                  <a:gd name="T20" fmla="*/ 43 w 43"/>
                  <a:gd name="T21" fmla="*/ 22 h 34"/>
                  <a:gd name="T22" fmla="*/ 43 w 43"/>
                  <a:gd name="T23" fmla="*/ 12 h 34"/>
                  <a:gd name="T24" fmla="*/ 43 w 43"/>
                  <a:gd name="T25" fmla="*/ 3 h 34"/>
                  <a:gd name="T26" fmla="*/ 33 w 43"/>
                  <a:gd name="T27" fmla="*/ 0 h 34"/>
                  <a:gd name="T28" fmla="*/ 14 w 43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34">
                    <a:moveTo>
                      <a:pt x="14" y="0"/>
                    </a:moveTo>
                    <a:lnTo>
                      <a:pt x="2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2" y="32"/>
                    </a:lnTo>
                    <a:lnTo>
                      <a:pt x="14" y="34"/>
                    </a:lnTo>
                    <a:lnTo>
                      <a:pt x="33" y="34"/>
                    </a:lnTo>
                    <a:lnTo>
                      <a:pt x="43" y="32"/>
                    </a:lnTo>
                    <a:lnTo>
                      <a:pt x="43" y="22"/>
                    </a:lnTo>
                    <a:lnTo>
                      <a:pt x="43" y="12"/>
                    </a:lnTo>
                    <a:lnTo>
                      <a:pt x="43" y="3"/>
                    </a:lnTo>
                    <a:lnTo>
                      <a:pt x="3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37" name="Freeform 533"/>
              <p:cNvSpPr>
                <a:spLocks/>
              </p:cNvSpPr>
              <p:nvPr/>
            </p:nvSpPr>
            <p:spPr bwMode="auto">
              <a:xfrm>
                <a:off x="3385834" y="2524776"/>
                <a:ext cx="163153" cy="45719"/>
              </a:xfrm>
              <a:custGeom>
                <a:avLst/>
                <a:gdLst>
                  <a:gd name="T0" fmla="*/ 14 w 48"/>
                  <a:gd name="T1" fmla="*/ 0 h 31"/>
                  <a:gd name="T2" fmla="*/ 7 w 48"/>
                  <a:gd name="T3" fmla="*/ 2 h 31"/>
                  <a:gd name="T4" fmla="*/ 2 w 48"/>
                  <a:gd name="T5" fmla="*/ 5 h 31"/>
                  <a:gd name="T6" fmla="*/ 0 w 48"/>
                  <a:gd name="T7" fmla="*/ 12 h 31"/>
                  <a:gd name="T8" fmla="*/ 0 w 48"/>
                  <a:gd name="T9" fmla="*/ 19 h 31"/>
                  <a:gd name="T10" fmla="*/ 2 w 48"/>
                  <a:gd name="T11" fmla="*/ 24 h 31"/>
                  <a:gd name="T12" fmla="*/ 7 w 48"/>
                  <a:gd name="T13" fmla="*/ 29 h 31"/>
                  <a:gd name="T14" fmla="*/ 14 w 48"/>
                  <a:gd name="T15" fmla="*/ 31 h 31"/>
                  <a:gd name="T16" fmla="*/ 36 w 48"/>
                  <a:gd name="T17" fmla="*/ 31 h 31"/>
                  <a:gd name="T18" fmla="*/ 43 w 48"/>
                  <a:gd name="T19" fmla="*/ 29 h 31"/>
                  <a:gd name="T20" fmla="*/ 48 w 48"/>
                  <a:gd name="T21" fmla="*/ 19 h 31"/>
                  <a:gd name="T22" fmla="*/ 48 w 48"/>
                  <a:gd name="T23" fmla="*/ 12 h 31"/>
                  <a:gd name="T24" fmla="*/ 43 w 48"/>
                  <a:gd name="T25" fmla="*/ 2 h 31"/>
                  <a:gd name="T26" fmla="*/ 36 w 48"/>
                  <a:gd name="T27" fmla="*/ 0 h 31"/>
                  <a:gd name="T28" fmla="*/ 14 w 48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1">
                    <a:moveTo>
                      <a:pt x="14" y="0"/>
                    </a:moveTo>
                    <a:lnTo>
                      <a:pt x="7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4" y="31"/>
                    </a:lnTo>
                    <a:lnTo>
                      <a:pt x="36" y="31"/>
                    </a:lnTo>
                    <a:lnTo>
                      <a:pt x="43" y="29"/>
                    </a:lnTo>
                    <a:lnTo>
                      <a:pt x="48" y="19"/>
                    </a:lnTo>
                    <a:lnTo>
                      <a:pt x="48" y="12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</p:grpSp>
      </p:grpSp>
      <p:sp>
        <p:nvSpPr>
          <p:cNvPr id="123" name="Obdélník 122"/>
          <p:cNvSpPr/>
          <p:nvPr/>
        </p:nvSpPr>
        <p:spPr>
          <a:xfrm>
            <a:off x="6000280" y="2823537"/>
            <a:ext cx="178345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Zaoblený obdélník 123"/>
          <p:cNvSpPr/>
          <p:nvPr/>
        </p:nvSpPr>
        <p:spPr>
          <a:xfrm>
            <a:off x="5262759" y="1349740"/>
            <a:ext cx="5560726" cy="1664401"/>
          </a:xfrm>
          <a:prstGeom prst="roundRect">
            <a:avLst>
              <a:gd name="adj" fmla="val 9916"/>
            </a:avLst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chemeClr val="tx1"/>
                </a:solidFill>
                <a:prstDash val="sysDot"/>
              </a:ln>
              <a:noFill/>
            </a:endParaRPr>
          </a:p>
        </p:txBody>
      </p:sp>
      <p:pic>
        <p:nvPicPr>
          <p:cNvPr id="125" name="Picture 4" descr="https://streamcircle.com/wp-content/uploads/2016/02/cloud-internet-symbol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52" y="1542637"/>
            <a:ext cx="2210074" cy="13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Obdélník 125"/>
          <p:cNvSpPr/>
          <p:nvPr/>
        </p:nvSpPr>
        <p:spPr>
          <a:xfrm>
            <a:off x="8694143" y="2008669"/>
            <a:ext cx="91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GSM-R</a:t>
            </a:r>
          </a:p>
          <a:p>
            <a:r>
              <a:rPr lang="cs-CZ" sz="16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FRMCS</a:t>
            </a:r>
            <a:endParaRPr lang="en-U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Connecteur droit 77"/>
          <p:cNvCxnSpPr/>
          <p:nvPr/>
        </p:nvCxnSpPr>
        <p:spPr>
          <a:xfrm flipV="1">
            <a:off x="4701810" y="2512420"/>
            <a:ext cx="778158" cy="4068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9" name="Connecteur droit 77"/>
          <p:cNvCxnSpPr/>
          <p:nvPr/>
        </p:nvCxnSpPr>
        <p:spPr>
          <a:xfrm>
            <a:off x="4705890" y="1953496"/>
            <a:ext cx="774078" cy="289404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0" name="Connecteur droit 77"/>
          <p:cNvCxnSpPr>
            <a:stCxn id="125" idx="1"/>
          </p:cNvCxnSpPr>
          <p:nvPr/>
        </p:nvCxnSpPr>
        <p:spPr>
          <a:xfrm flipH="1">
            <a:off x="6451784" y="2220514"/>
            <a:ext cx="1405968" cy="2238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2" name="AutoShape 535"/>
          <p:cNvSpPr>
            <a:spLocks noChangeArrowheads="1"/>
          </p:cNvSpPr>
          <p:nvPr/>
        </p:nvSpPr>
        <p:spPr bwMode="auto">
          <a:xfrm>
            <a:off x="5479968" y="1895016"/>
            <a:ext cx="1582171" cy="767375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ETCS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RBC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Obrázek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26" y="1431062"/>
            <a:ext cx="705270" cy="914172"/>
          </a:xfrm>
          <a:prstGeom prst="rect">
            <a:avLst/>
          </a:prstGeom>
        </p:spPr>
      </p:pic>
      <p:cxnSp>
        <p:nvCxnSpPr>
          <p:cNvPr id="134" name="Connecteur droit 77"/>
          <p:cNvCxnSpPr/>
          <p:nvPr/>
        </p:nvCxnSpPr>
        <p:spPr>
          <a:xfrm flipH="1" flipV="1">
            <a:off x="9594466" y="2699480"/>
            <a:ext cx="604571" cy="806051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39" name="Obrázek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07" y="3325926"/>
            <a:ext cx="3954597" cy="1166815"/>
          </a:xfrm>
          <a:prstGeom prst="rect">
            <a:avLst/>
          </a:prstGeom>
        </p:spPr>
      </p:pic>
      <p:sp>
        <p:nvSpPr>
          <p:cNvPr id="141" name="Zaoblený obdélník 140"/>
          <p:cNvSpPr/>
          <p:nvPr/>
        </p:nvSpPr>
        <p:spPr>
          <a:xfrm>
            <a:off x="9660074" y="3553272"/>
            <a:ext cx="1621749" cy="646160"/>
          </a:xfrm>
          <a:prstGeom prst="roundRect">
            <a:avLst>
              <a:gd name="adj" fmla="val 9916"/>
            </a:avLst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chemeClr val="tx1"/>
                </a:solidFill>
                <a:prstDash val="sysDot"/>
              </a:ln>
              <a:noFill/>
            </a:endParaRPr>
          </a:p>
        </p:txBody>
      </p:sp>
      <p:sp>
        <p:nvSpPr>
          <p:cNvPr id="142" name="Obdélník 141"/>
          <p:cNvSpPr/>
          <p:nvPr/>
        </p:nvSpPr>
        <p:spPr>
          <a:xfrm>
            <a:off x="9891636" y="3818227"/>
            <a:ext cx="1531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ETCS OBU</a:t>
            </a:r>
            <a:endParaRPr lang="en-US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484" y="3728998"/>
            <a:ext cx="324696" cy="41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Zástupný symbol pro obsah 5"/>
          <p:cNvSpPr>
            <a:spLocks noGrp="1"/>
          </p:cNvSpPr>
          <p:nvPr>
            <p:ph idx="1"/>
          </p:nvPr>
        </p:nvSpPr>
        <p:spPr>
          <a:xfrm>
            <a:off x="414195" y="4624023"/>
            <a:ext cx="11480309" cy="44283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ETCS potřebuje ostatní prvky zabezpečovací techniky</a:t>
            </a:r>
          </a:p>
          <a:p>
            <a:endParaRPr lang="cs-CZ" dirty="0"/>
          </a:p>
        </p:txBody>
      </p:sp>
      <p:pic>
        <p:nvPicPr>
          <p:cNvPr id="154" name="Obrázek 1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98" y="2130633"/>
            <a:ext cx="386527" cy="5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délník 51"/>
          <p:cNvSpPr/>
          <p:nvPr/>
        </p:nvSpPr>
        <p:spPr>
          <a:xfrm>
            <a:off x="1296481" y="3262116"/>
            <a:ext cx="10670261" cy="112521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Zaoblený obdélník 32"/>
          <p:cNvSpPr/>
          <p:nvPr/>
        </p:nvSpPr>
        <p:spPr>
          <a:xfrm>
            <a:off x="360001" y="1644124"/>
            <a:ext cx="11679599" cy="1512962"/>
          </a:xfrm>
          <a:prstGeom prst="roundRect">
            <a:avLst>
              <a:gd name="adj" fmla="val 9916"/>
            </a:avLst>
          </a:prstGeom>
          <a:pattFill prst="dotGrid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chemeClr val="tx1"/>
                </a:solidFill>
                <a:prstDash val="sysDot"/>
              </a:ln>
              <a:noFill/>
            </a:endParaRPr>
          </a:p>
        </p:txBody>
      </p:sp>
      <p:cxnSp>
        <p:nvCxnSpPr>
          <p:cNvPr id="5" name="Přímá spojnice 4"/>
          <p:cNvCxnSpPr>
            <a:stCxn id="12" idx="1"/>
          </p:cNvCxnSpPr>
          <p:nvPr/>
        </p:nvCxnSpPr>
        <p:spPr>
          <a:xfrm flipV="1">
            <a:off x="3328735" y="1629952"/>
            <a:ext cx="0" cy="2974234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13" idx="1"/>
          </p:cNvCxnSpPr>
          <p:nvPr/>
        </p:nvCxnSpPr>
        <p:spPr>
          <a:xfrm flipV="1">
            <a:off x="5398166" y="1602915"/>
            <a:ext cx="759" cy="312438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9775717" y="1629952"/>
            <a:ext cx="0" cy="3519566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stCxn id="14" idx="1"/>
          </p:cNvCxnSpPr>
          <p:nvPr/>
        </p:nvCxnSpPr>
        <p:spPr>
          <a:xfrm flipV="1">
            <a:off x="7587914" y="1629954"/>
            <a:ext cx="0" cy="3066883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Vhodnost využití ERTMS pro jednotlivé tratě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99" y="1094155"/>
            <a:ext cx="11480309" cy="44283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 ohledem na efektivity investičních a provozních nákladů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259304" y="4318535"/>
            <a:ext cx="2069431" cy="802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328735" y="4174156"/>
            <a:ext cx="2069431" cy="224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98166" y="4021756"/>
            <a:ext cx="2189748" cy="376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587914" y="3267775"/>
            <a:ext cx="2189748" cy="11310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291388" y="4422854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Regionální dráha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328735" y="4434909"/>
            <a:ext cx="1367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Vedlejší trať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98166" y="4434909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Hlavní a 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koridorová trať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587914" y="4404449"/>
            <a:ext cx="2177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Vysokokapacitní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trať a uzlové stanice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9777662" y="3692891"/>
            <a:ext cx="2189748" cy="7058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9867064" y="4398746"/>
            <a:ext cx="188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Vysokorychlostní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trať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1333996" y="2413210"/>
            <a:ext cx="10632745" cy="658758"/>
          </a:xfrm>
          <a:prstGeom prst="roundRect">
            <a:avLst>
              <a:gd name="adj" fmla="val 9916"/>
            </a:avLst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chemeClr val="tx1"/>
                </a:solidFill>
                <a:prstDash val="sysDot"/>
              </a:ln>
              <a:noFill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6" y="1836337"/>
            <a:ext cx="815623" cy="104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1315513" y="2395564"/>
            <a:ext cx="2016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r>
              <a:rPr lang="cs-CZ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LS</a:t>
            </a:r>
            <a:br>
              <a:rPr lang="cs-CZ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i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 </a:t>
            </a:r>
            <a:r>
              <a:rPr lang="cs-CZ" i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endParaRPr lang="en-US" i="1" u="sng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606482" y="2419978"/>
            <a:ext cx="2100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+ </a:t>
            </a:r>
            <a:r>
              <a:rPr lang="cs-CZ" b="1" u="sng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endParaRPr lang="en-US" b="1" u="sng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 Hybrid + </a:t>
            </a:r>
            <a:r>
              <a:rPr lang="cs-CZ" i="1" u="sng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endParaRPr lang="en-US" i="1" u="sng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329782" y="2439465"/>
            <a:ext cx="2184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+ ATO</a:t>
            </a:r>
            <a:endParaRPr lang="en-US" b="1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337940" y="2406424"/>
            <a:ext cx="206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+ ATO</a:t>
            </a:r>
            <a:endParaRPr lang="en-US" b="1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9794283" y="2419978"/>
            <a:ext cx="206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+ </a:t>
            </a:r>
            <a:r>
              <a:rPr lang="cs-CZ" b="1" u="sng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endParaRPr lang="en-US" b="1" u="sng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 Hybrid + </a:t>
            </a:r>
            <a:r>
              <a:rPr lang="cs-CZ" i="1" u="sng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endParaRPr lang="en-US" i="1" u="sng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1333996" y="1711510"/>
            <a:ext cx="10632746" cy="632980"/>
          </a:xfrm>
          <a:prstGeom prst="roundRect">
            <a:avLst>
              <a:gd name="adj" fmla="val 9916"/>
            </a:avLst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chemeClr val="tx1"/>
                </a:solidFill>
                <a:prstDash val="sysDot"/>
              </a:ln>
              <a:noFill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1287759" y="1691398"/>
            <a:ext cx="2045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GSM-P/</a:t>
            </a:r>
            <a:r>
              <a:rPr lang="cs-CZ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b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GSM-R ostrovy</a:t>
            </a:r>
            <a:endParaRPr lang="en-US" i="1" u="sng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332365" y="1710648"/>
            <a:ext cx="2060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GSM-R (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ostrovy)</a:t>
            </a:r>
          </a:p>
          <a:p>
            <a:pPr algn="ctr"/>
            <a:r>
              <a:rPr lang="cs-CZ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FRMCS</a:t>
            </a:r>
            <a:endParaRPr lang="en-US" i="1" u="sng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411903" y="1704945"/>
            <a:ext cx="217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GSM-R</a:t>
            </a:r>
          </a:p>
          <a:p>
            <a:pPr algn="ctr"/>
            <a:r>
              <a:rPr lang="cs-CZ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FRMCS</a:t>
            </a:r>
            <a:endParaRPr lang="en-US" i="1" u="sng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604521" y="1708884"/>
            <a:ext cx="217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GSM-R</a:t>
            </a:r>
          </a:p>
          <a:p>
            <a:pPr algn="ctr"/>
            <a:r>
              <a:rPr lang="cs-CZ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FRMCS</a:t>
            </a:r>
            <a:endParaRPr lang="en-US" i="1" u="sng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9737405" y="1711713"/>
            <a:ext cx="217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GSM-R</a:t>
            </a:r>
          </a:p>
          <a:p>
            <a:pPr algn="ctr"/>
            <a:r>
              <a:rPr lang="cs-CZ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FRMCS</a:t>
            </a:r>
            <a:endParaRPr lang="en-US" i="1" u="sng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Přímá spojnice 35"/>
          <p:cNvCxnSpPr>
            <a:stCxn id="11" idx="1"/>
          </p:cNvCxnSpPr>
          <p:nvPr/>
        </p:nvCxnSpPr>
        <p:spPr>
          <a:xfrm flipH="1" flipV="1">
            <a:off x="1288178" y="1602915"/>
            <a:ext cx="3210" cy="2989216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 rot="16200000">
            <a:off x="224630" y="3576410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Dopravní</a:t>
            </a:r>
            <a:b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zátěž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ástupný symbol pro obsah 5"/>
          <p:cNvSpPr txBox="1">
            <a:spLocks/>
          </p:cNvSpPr>
          <p:nvPr/>
        </p:nvSpPr>
        <p:spPr>
          <a:xfrm>
            <a:off x="141859" y="5114847"/>
            <a:ext cx="11770371" cy="988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U regionálních drah (D3):</a:t>
            </a:r>
          </a:p>
          <a:p>
            <a:r>
              <a:rPr lang="cs-CZ" dirty="0" smtClean="0"/>
              <a:t>je problém s efektivitou vybavení vozidel ETCS a případně s legislativou</a:t>
            </a:r>
          </a:p>
          <a:p>
            <a:r>
              <a:rPr lang="cs-CZ" dirty="0" smtClean="0"/>
              <a:t>Odmítnutí interoperabilní řešení pro D3 tratě, které umožňuje provoz ETCS vybavených a nevybavených vozidel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2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96626" y="235730"/>
            <a:ext cx="11480308" cy="590931"/>
          </a:xfrm>
        </p:spPr>
        <p:txBody>
          <a:bodyPr/>
          <a:lstStyle/>
          <a:p>
            <a:r>
              <a:rPr lang="cs-CZ" dirty="0" smtClean="0"/>
              <a:t>ERTMS na VRT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 bwMode="auto">
          <a:xfrm>
            <a:off x="2781939" y="849682"/>
            <a:ext cx="3316384" cy="1741960"/>
          </a:xfrm>
          <a:prstGeom prst="roundRect">
            <a:avLst>
              <a:gd name="adj" fmla="val 2563"/>
            </a:avLst>
          </a:prstGeom>
          <a:solidFill>
            <a:srgbClr val="FFC000">
              <a:alpha val="38000"/>
            </a:srgbClr>
          </a:solidFill>
          <a:ln w="6350" cap="flat" cmpd="sng" algn="ctr">
            <a:solidFill>
              <a:srgbClr val="FFD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Connecteur droit 77"/>
          <p:cNvCxnSpPr/>
          <p:nvPr/>
        </p:nvCxnSpPr>
        <p:spPr>
          <a:xfrm flipH="1">
            <a:off x="8465150" y="2316048"/>
            <a:ext cx="607344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Obdélník 12"/>
          <p:cNvSpPr/>
          <p:nvPr/>
        </p:nvSpPr>
        <p:spPr>
          <a:xfrm>
            <a:off x="7114850" y="3711418"/>
            <a:ext cx="178345" cy="135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94890" y="3716584"/>
            <a:ext cx="178345" cy="135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141779" y="2561860"/>
            <a:ext cx="178345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Skupina 16"/>
          <p:cNvGrpSpPr/>
          <p:nvPr/>
        </p:nvGrpSpPr>
        <p:grpSpPr>
          <a:xfrm>
            <a:off x="3366052" y="1389313"/>
            <a:ext cx="2362068" cy="1150967"/>
            <a:chOff x="3007689" y="1052736"/>
            <a:chExt cx="2082223" cy="735853"/>
          </a:xfrm>
        </p:grpSpPr>
        <p:sp>
          <p:nvSpPr>
            <p:cNvPr id="18" name="AutoShape 535"/>
            <p:cNvSpPr>
              <a:spLocks noChangeArrowheads="1"/>
            </p:cNvSpPr>
            <p:nvPr/>
          </p:nvSpPr>
          <p:spPr bwMode="auto">
            <a:xfrm>
              <a:off x="3007689" y="1052736"/>
              <a:ext cx="2082223" cy="71669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3017740" y="1259952"/>
              <a:ext cx="1798885" cy="528637"/>
              <a:chOff x="3324225" y="1076325"/>
              <a:chExt cx="1082675" cy="561975"/>
            </a:xfrm>
          </p:grpSpPr>
          <p:sp>
            <p:nvSpPr>
              <p:cNvPr id="21" name="Freeform 409"/>
              <p:cNvSpPr>
                <a:spLocks/>
              </p:cNvSpPr>
              <p:nvPr/>
            </p:nvSpPr>
            <p:spPr bwMode="auto">
              <a:xfrm>
                <a:off x="3332163" y="1298575"/>
                <a:ext cx="1063625" cy="182563"/>
              </a:xfrm>
              <a:custGeom>
                <a:avLst/>
                <a:gdLst>
                  <a:gd name="T0" fmla="*/ 340 w 1581"/>
                  <a:gd name="T1" fmla="*/ 226 h 255"/>
                  <a:gd name="T2" fmla="*/ 340 w 1581"/>
                  <a:gd name="T3" fmla="*/ 204 h 255"/>
                  <a:gd name="T4" fmla="*/ 357 w 1581"/>
                  <a:gd name="T5" fmla="*/ 178 h 255"/>
                  <a:gd name="T6" fmla="*/ 393 w 1581"/>
                  <a:gd name="T7" fmla="*/ 159 h 255"/>
                  <a:gd name="T8" fmla="*/ 439 w 1581"/>
                  <a:gd name="T9" fmla="*/ 137 h 255"/>
                  <a:gd name="T10" fmla="*/ 501 w 1581"/>
                  <a:gd name="T11" fmla="*/ 123 h 255"/>
                  <a:gd name="T12" fmla="*/ 576 w 1581"/>
                  <a:gd name="T13" fmla="*/ 108 h 255"/>
                  <a:gd name="T14" fmla="*/ 700 w 1581"/>
                  <a:gd name="T15" fmla="*/ 96 h 255"/>
                  <a:gd name="T16" fmla="*/ 883 w 1581"/>
                  <a:gd name="T17" fmla="*/ 96 h 255"/>
                  <a:gd name="T18" fmla="*/ 1005 w 1581"/>
                  <a:gd name="T19" fmla="*/ 108 h 255"/>
                  <a:gd name="T20" fmla="*/ 1077 w 1581"/>
                  <a:gd name="T21" fmla="*/ 123 h 255"/>
                  <a:gd name="T22" fmla="*/ 1140 w 1581"/>
                  <a:gd name="T23" fmla="*/ 137 h 255"/>
                  <a:gd name="T24" fmla="*/ 1190 w 1581"/>
                  <a:gd name="T25" fmla="*/ 159 h 255"/>
                  <a:gd name="T26" fmla="*/ 1224 w 1581"/>
                  <a:gd name="T27" fmla="*/ 178 h 255"/>
                  <a:gd name="T28" fmla="*/ 1243 w 1581"/>
                  <a:gd name="T29" fmla="*/ 204 h 255"/>
                  <a:gd name="T30" fmla="*/ 1243 w 1581"/>
                  <a:gd name="T31" fmla="*/ 226 h 255"/>
                  <a:gd name="T32" fmla="*/ 1569 w 1581"/>
                  <a:gd name="T33" fmla="*/ 255 h 255"/>
                  <a:gd name="T34" fmla="*/ 1581 w 1581"/>
                  <a:gd name="T35" fmla="*/ 214 h 255"/>
                  <a:gd name="T36" fmla="*/ 1567 w 1581"/>
                  <a:gd name="T37" fmla="*/ 173 h 255"/>
                  <a:gd name="T38" fmla="*/ 1519 w 1581"/>
                  <a:gd name="T39" fmla="*/ 130 h 255"/>
                  <a:gd name="T40" fmla="*/ 1447 w 1581"/>
                  <a:gd name="T41" fmla="*/ 94 h 255"/>
                  <a:gd name="T42" fmla="*/ 1348 w 1581"/>
                  <a:gd name="T43" fmla="*/ 65 h 255"/>
                  <a:gd name="T44" fmla="*/ 1233 w 1581"/>
                  <a:gd name="T45" fmla="*/ 39 h 255"/>
                  <a:gd name="T46" fmla="*/ 1099 w 1581"/>
                  <a:gd name="T47" fmla="*/ 17 h 255"/>
                  <a:gd name="T48" fmla="*/ 950 w 1581"/>
                  <a:gd name="T49" fmla="*/ 5 h 255"/>
                  <a:gd name="T50" fmla="*/ 792 w 1581"/>
                  <a:gd name="T51" fmla="*/ 0 h 255"/>
                  <a:gd name="T52" fmla="*/ 631 w 1581"/>
                  <a:gd name="T53" fmla="*/ 5 h 255"/>
                  <a:gd name="T54" fmla="*/ 484 w 1581"/>
                  <a:gd name="T55" fmla="*/ 17 h 255"/>
                  <a:gd name="T56" fmla="*/ 350 w 1581"/>
                  <a:gd name="T57" fmla="*/ 39 h 255"/>
                  <a:gd name="T58" fmla="*/ 230 w 1581"/>
                  <a:gd name="T59" fmla="*/ 65 h 255"/>
                  <a:gd name="T60" fmla="*/ 134 w 1581"/>
                  <a:gd name="T61" fmla="*/ 94 h 255"/>
                  <a:gd name="T62" fmla="*/ 60 w 1581"/>
                  <a:gd name="T63" fmla="*/ 130 h 255"/>
                  <a:gd name="T64" fmla="*/ 14 w 1581"/>
                  <a:gd name="T65" fmla="*/ 173 h 255"/>
                  <a:gd name="T66" fmla="*/ 0 w 1581"/>
                  <a:gd name="T67" fmla="*/ 214 h 255"/>
                  <a:gd name="T68" fmla="*/ 9 w 1581"/>
                  <a:gd name="T6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1" h="255">
                    <a:moveTo>
                      <a:pt x="345" y="238"/>
                    </a:moveTo>
                    <a:lnTo>
                      <a:pt x="340" y="226"/>
                    </a:lnTo>
                    <a:lnTo>
                      <a:pt x="338" y="214"/>
                    </a:lnTo>
                    <a:lnTo>
                      <a:pt x="340" y="204"/>
                    </a:lnTo>
                    <a:lnTo>
                      <a:pt x="348" y="190"/>
                    </a:lnTo>
                    <a:lnTo>
                      <a:pt x="357" y="178"/>
                    </a:lnTo>
                    <a:lnTo>
                      <a:pt x="374" y="171"/>
                    </a:lnTo>
                    <a:lnTo>
                      <a:pt x="393" y="159"/>
                    </a:lnTo>
                    <a:lnTo>
                      <a:pt x="415" y="149"/>
                    </a:lnTo>
                    <a:lnTo>
                      <a:pt x="439" y="137"/>
                    </a:lnTo>
                    <a:lnTo>
                      <a:pt x="470" y="130"/>
                    </a:lnTo>
                    <a:lnTo>
                      <a:pt x="501" y="123"/>
                    </a:lnTo>
                    <a:lnTo>
                      <a:pt x="537" y="116"/>
                    </a:lnTo>
                    <a:lnTo>
                      <a:pt x="576" y="108"/>
                    </a:lnTo>
                    <a:lnTo>
                      <a:pt x="616" y="104"/>
                    </a:lnTo>
                    <a:lnTo>
                      <a:pt x="700" y="96"/>
                    </a:lnTo>
                    <a:lnTo>
                      <a:pt x="792" y="94"/>
                    </a:lnTo>
                    <a:lnTo>
                      <a:pt x="883" y="96"/>
                    </a:lnTo>
                    <a:lnTo>
                      <a:pt x="967" y="104"/>
                    </a:lnTo>
                    <a:lnTo>
                      <a:pt x="1005" y="108"/>
                    </a:lnTo>
                    <a:lnTo>
                      <a:pt x="1044" y="116"/>
                    </a:lnTo>
                    <a:lnTo>
                      <a:pt x="1077" y="123"/>
                    </a:lnTo>
                    <a:lnTo>
                      <a:pt x="1111" y="130"/>
                    </a:lnTo>
                    <a:lnTo>
                      <a:pt x="1140" y="137"/>
                    </a:lnTo>
                    <a:lnTo>
                      <a:pt x="1166" y="149"/>
                    </a:lnTo>
                    <a:lnTo>
                      <a:pt x="1190" y="159"/>
                    </a:lnTo>
                    <a:lnTo>
                      <a:pt x="1207" y="171"/>
                    </a:lnTo>
                    <a:lnTo>
                      <a:pt x="1224" y="178"/>
                    </a:lnTo>
                    <a:lnTo>
                      <a:pt x="1236" y="190"/>
                    </a:lnTo>
                    <a:lnTo>
                      <a:pt x="1243" y="204"/>
                    </a:lnTo>
                    <a:lnTo>
                      <a:pt x="1243" y="214"/>
                    </a:lnTo>
                    <a:lnTo>
                      <a:pt x="1243" y="226"/>
                    </a:lnTo>
                    <a:lnTo>
                      <a:pt x="1236" y="238"/>
                    </a:lnTo>
                    <a:lnTo>
                      <a:pt x="1569" y="255"/>
                    </a:lnTo>
                    <a:lnTo>
                      <a:pt x="1579" y="236"/>
                    </a:lnTo>
                    <a:lnTo>
                      <a:pt x="1581" y="214"/>
                    </a:lnTo>
                    <a:lnTo>
                      <a:pt x="1576" y="192"/>
                    </a:lnTo>
                    <a:lnTo>
                      <a:pt x="1567" y="173"/>
                    </a:lnTo>
                    <a:lnTo>
                      <a:pt x="1545" y="152"/>
                    </a:lnTo>
                    <a:lnTo>
                      <a:pt x="1519" y="130"/>
                    </a:lnTo>
                    <a:lnTo>
                      <a:pt x="1485" y="113"/>
                    </a:lnTo>
                    <a:lnTo>
                      <a:pt x="1447" y="94"/>
                    </a:lnTo>
                    <a:lnTo>
                      <a:pt x="1401" y="80"/>
                    </a:lnTo>
                    <a:lnTo>
                      <a:pt x="1348" y="65"/>
                    </a:lnTo>
                    <a:lnTo>
                      <a:pt x="1291" y="48"/>
                    </a:lnTo>
                    <a:lnTo>
                      <a:pt x="1233" y="39"/>
                    </a:lnTo>
                    <a:lnTo>
                      <a:pt x="1166" y="27"/>
                    </a:lnTo>
                    <a:lnTo>
                      <a:pt x="1099" y="17"/>
                    </a:lnTo>
                    <a:lnTo>
                      <a:pt x="1027" y="10"/>
                    </a:lnTo>
                    <a:lnTo>
                      <a:pt x="950" y="5"/>
                    </a:lnTo>
                    <a:lnTo>
                      <a:pt x="871" y="5"/>
                    </a:lnTo>
                    <a:lnTo>
                      <a:pt x="792" y="0"/>
                    </a:lnTo>
                    <a:lnTo>
                      <a:pt x="710" y="5"/>
                    </a:lnTo>
                    <a:lnTo>
                      <a:pt x="631" y="5"/>
                    </a:lnTo>
                    <a:lnTo>
                      <a:pt x="556" y="10"/>
                    </a:lnTo>
                    <a:lnTo>
                      <a:pt x="484" y="17"/>
                    </a:lnTo>
                    <a:lnTo>
                      <a:pt x="412" y="27"/>
                    </a:lnTo>
                    <a:lnTo>
                      <a:pt x="350" y="39"/>
                    </a:lnTo>
                    <a:lnTo>
                      <a:pt x="288" y="48"/>
                    </a:lnTo>
                    <a:lnTo>
                      <a:pt x="230" y="65"/>
                    </a:lnTo>
                    <a:lnTo>
                      <a:pt x="182" y="80"/>
                    </a:lnTo>
                    <a:lnTo>
                      <a:pt x="134" y="94"/>
                    </a:lnTo>
                    <a:lnTo>
                      <a:pt x="93" y="113"/>
                    </a:lnTo>
                    <a:lnTo>
                      <a:pt x="60" y="130"/>
                    </a:lnTo>
                    <a:lnTo>
                      <a:pt x="36" y="152"/>
                    </a:lnTo>
                    <a:lnTo>
                      <a:pt x="14" y="173"/>
                    </a:lnTo>
                    <a:lnTo>
                      <a:pt x="2" y="192"/>
                    </a:lnTo>
                    <a:lnTo>
                      <a:pt x="0" y="214"/>
                    </a:lnTo>
                    <a:lnTo>
                      <a:pt x="2" y="236"/>
                    </a:lnTo>
                    <a:lnTo>
                      <a:pt x="9" y="255"/>
                    </a:lnTo>
                    <a:lnTo>
                      <a:pt x="345" y="238"/>
                    </a:lnTo>
                    <a:close/>
                  </a:path>
                </a:pathLst>
              </a:custGeom>
              <a:solidFill>
                <a:srgbClr val="C0C0C0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2" name="Line 410"/>
              <p:cNvSpPr>
                <a:spLocks noChangeShapeType="1"/>
              </p:cNvSpPr>
              <p:nvPr/>
            </p:nvSpPr>
            <p:spPr bwMode="auto">
              <a:xfrm flipV="1">
                <a:off x="3325813" y="1152525"/>
                <a:ext cx="0" cy="33020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3" name="Line 411"/>
              <p:cNvSpPr>
                <a:spLocks noChangeShapeType="1"/>
              </p:cNvSpPr>
              <p:nvPr/>
            </p:nvSpPr>
            <p:spPr bwMode="auto">
              <a:xfrm flipV="1">
                <a:off x="4405313" y="1154113"/>
                <a:ext cx="0" cy="33178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4" name="Rectangle 415"/>
              <p:cNvSpPr>
                <a:spLocks noChangeArrowheads="1"/>
              </p:cNvSpPr>
              <p:nvPr/>
            </p:nvSpPr>
            <p:spPr bwMode="auto">
              <a:xfrm>
                <a:off x="3324225" y="1465263"/>
                <a:ext cx="236538" cy="141287"/>
              </a:xfrm>
              <a:prstGeom prst="rect">
                <a:avLst/>
              </a:prstGeom>
              <a:solidFill>
                <a:srgbClr val="80808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5" name="Rectangle 416"/>
              <p:cNvSpPr>
                <a:spLocks noChangeArrowheads="1"/>
              </p:cNvSpPr>
              <p:nvPr/>
            </p:nvSpPr>
            <p:spPr bwMode="auto">
              <a:xfrm>
                <a:off x="4171950" y="1468438"/>
                <a:ext cx="234950" cy="138112"/>
              </a:xfrm>
              <a:prstGeom prst="rect">
                <a:avLst/>
              </a:prstGeom>
              <a:solidFill>
                <a:srgbClr val="80808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6" name="Freeform 417"/>
              <p:cNvSpPr>
                <a:spLocks/>
              </p:cNvSpPr>
              <p:nvPr/>
            </p:nvSpPr>
            <p:spPr bwMode="auto">
              <a:xfrm>
                <a:off x="3560763" y="1485900"/>
                <a:ext cx="598487" cy="122238"/>
              </a:xfrm>
              <a:custGeom>
                <a:avLst/>
                <a:gdLst>
                  <a:gd name="T0" fmla="*/ 423 w 891"/>
                  <a:gd name="T1" fmla="*/ 170 h 170"/>
                  <a:gd name="T2" fmla="*/ 425 w 891"/>
                  <a:gd name="T3" fmla="*/ 168 h 170"/>
                  <a:gd name="T4" fmla="*/ 430 w 891"/>
                  <a:gd name="T5" fmla="*/ 163 h 170"/>
                  <a:gd name="T6" fmla="*/ 437 w 891"/>
                  <a:gd name="T7" fmla="*/ 160 h 170"/>
                  <a:gd name="T8" fmla="*/ 447 w 891"/>
                  <a:gd name="T9" fmla="*/ 160 h 170"/>
                  <a:gd name="T10" fmla="*/ 459 w 891"/>
                  <a:gd name="T11" fmla="*/ 163 h 170"/>
                  <a:gd name="T12" fmla="*/ 466 w 891"/>
                  <a:gd name="T13" fmla="*/ 168 h 170"/>
                  <a:gd name="T14" fmla="*/ 466 w 891"/>
                  <a:gd name="T15" fmla="*/ 170 h 170"/>
                  <a:gd name="T16" fmla="*/ 891 w 891"/>
                  <a:gd name="T17" fmla="*/ 170 h 170"/>
                  <a:gd name="T18" fmla="*/ 888 w 891"/>
                  <a:gd name="T19" fmla="*/ 151 h 170"/>
                  <a:gd name="T20" fmla="*/ 881 w 891"/>
                  <a:gd name="T21" fmla="*/ 134 h 170"/>
                  <a:gd name="T22" fmla="*/ 869 w 891"/>
                  <a:gd name="T23" fmla="*/ 120 h 170"/>
                  <a:gd name="T24" fmla="*/ 857 w 891"/>
                  <a:gd name="T25" fmla="*/ 105 h 170"/>
                  <a:gd name="T26" fmla="*/ 838 w 891"/>
                  <a:gd name="T27" fmla="*/ 88 h 170"/>
                  <a:gd name="T28" fmla="*/ 816 w 891"/>
                  <a:gd name="T29" fmla="*/ 74 h 170"/>
                  <a:gd name="T30" fmla="*/ 790 w 891"/>
                  <a:gd name="T31" fmla="*/ 60 h 170"/>
                  <a:gd name="T32" fmla="*/ 761 w 891"/>
                  <a:gd name="T33" fmla="*/ 50 h 170"/>
                  <a:gd name="T34" fmla="*/ 730 w 891"/>
                  <a:gd name="T35" fmla="*/ 38 h 170"/>
                  <a:gd name="T36" fmla="*/ 694 w 891"/>
                  <a:gd name="T37" fmla="*/ 28 h 170"/>
                  <a:gd name="T38" fmla="*/ 658 w 891"/>
                  <a:gd name="T39" fmla="*/ 19 h 170"/>
                  <a:gd name="T40" fmla="*/ 620 w 891"/>
                  <a:gd name="T41" fmla="*/ 12 h 170"/>
                  <a:gd name="T42" fmla="*/ 536 w 891"/>
                  <a:gd name="T43" fmla="*/ 2 h 170"/>
                  <a:gd name="T44" fmla="*/ 447 w 891"/>
                  <a:gd name="T45" fmla="*/ 0 h 170"/>
                  <a:gd name="T46" fmla="*/ 358 w 891"/>
                  <a:gd name="T47" fmla="*/ 2 h 170"/>
                  <a:gd name="T48" fmla="*/ 274 w 891"/>
                  <a:gd name="T49" fmla="*/ 12 h 170"/>
                  <a:gd name="T50" fmla="*/ 236 w 891"/>
                  <a:gd name="T51" fmla="*/ 19 h 170"/>
                  <a:gd name="T52" fmla="*/ 197 w 891"/>
                  <a:gd name="T53" fmla="*/ 28 h 170"/>
                  <a:gd name="T54" fmla="*/ 161 w 891"/>
                  <a:gd name="T55" fmla="*/ 38 h 170"/>
                  <a:gd name="T56" fmla="*/ 132 w 891"/>
                  <a:gd name="T57" fmla="*/ 50 h 170"/>
                  <a:gd name="T58" fmla="*/ 104 w 891"/>
                  <a:gd name="T59" fmla="*/ 60 h 170"/>
                  <a:gd name="T60" fmla="*/ 77 w 891"/>
                  <a:gd name="T61" fmla="*/ 74 h 170"/>
                  <a:gd name="T62" fmla="*/ 56 w 891"/>
                  <a:gd name="T63" fmla="*/ 88 h 170"/>
                  <a:gd name="T64" fmla="*/ 34 w 891"/>
                  <a:gd name="T65" fmla="*/ 105 h 170"/>
                  <a:gd name="T66" fmla="*/ 22 w 891"/>
                  <a:gd name="T67" fmla="*/ 120 h 170"/>
                  <a:gd name="T68" fmla="*/ 10 w 891"/>
                  <a:gd name="T69" fmla="*/ 134 h 170"/>
                  <a:gd name="T70" fmla="*/ 3 w 891"/>
                  <a:gd name="T71" fmla="*/ 151 h 170"/>
                  <a:gd name="T72" fmla="*/ 0 w 891"/>
                  <a:gd name="T73" fmla="*/ 170 h 170"/>
                  <a:gd name="T74" fmla="*/ 423 w 891"/>
                  <a:gd name="T7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1" h="170">
                    <a:moveTo>
                      <a:pt x="423" y="170"/>
                    </a:moveTo>
                    <a:lnTo>
                      <a:pt x="425" y="168"/>
                    </a:lnTo>
                    <a:lnTo>
                      <a:pt x="430" y="163"/>
                    </a:lnTo>
                    <a:lnTo>
                      <a:pt x="437" y="160"/>
                    </a:lnTo>
                    <a:lnTo>
                      <a:pt x="447" y="160"/>
                    </a:lnTo>
                    <a:lnTo>
                      <a:pt x="459" y="163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891" y="170"/>
                    </a:lnTo>
                    <a:lnTo>
                      <a:pt x="888" y="151"/>
                    </a:lnTo>
                    <a:lnTo>
                      <a:pt x="881" y="134"/>
                    </a:lnTo>
                    <a:lnTo>
                      <a:pt x="869" y="120"/>
                    </a:lnTo>
                    <a:lnTo>
                      <a:pt x="857" y="105"/>
                    </a:lnTo>
                    <a:lnTo>
                      <a:pt x="838" y="88"/>
                    </a:lnTo>
                    <a:lnTo>
                      <a:pt x="816" y="74"/>
                    </a:lnTo>
                    <a:lnTo>
                      <a:pt x="790" y="60"/>
                    </a:lnTo>
                    <a:lnTo>
                      <a:pt x="761" y="50"/>
                    </a:lnTo>
                    <a:lnTo>
                      <a:pt x="730" y="38"/>
                    </a:lnTo>
                    <a:lnTo>
                      <a:pt x="694" y="28"/>
                    </a:lnTo>
                    <a:lnTo>
                      <a:pt x="658" y="19"/>
                    </a:lnTo>
                    <a:lnTo>
                      <a:pt x="620" y="12"/>
                    </a:lnTo>
                    <a:lnTo>
                      <a:pt x="536" y="2"/>
                    </a:lnTo>
                    <a:lnTo>
                      <a:pt x="447" y="0"/>
                    </a:lnTo>
                    <a:lnTo>
                      <a:pt x="358" y="2"/>
                    </a:lnTo>
                    <a:lnTo>
                      <a:pt x="274" y="12"/>
                    </a:lnTo>
                    <a:lnTo>
                      <a:pt x="236" y="19"/>
                    </a:lnTo>
                    <a:lnTo>
                      <a:pt x="197" y="28"/>
                    </a:lnTo>
                    <a:lnTo>
                      <a:pt x="161" y="38"/>
                    </a:lnTo>
                    <a:lnTo>
                      <a:pt x="132" y="50"/>
                    </a:lnTo>
                    <a:lnTo>
                      <a:pt x="104" y="60"/>
                    </a:lnTo>
                    <a:lnTo>
                      <a:pt x="77" y="74"/>
                    </a:lnTo>
                    <a:lnTo>
                      <a:pt x="56" y="88"/>
                    </a:lnTo>
                    <a:lnTo>
                      <a:pt x="34" y="105"/>
                    </a:lnTo>
                    <a:lnTo>
                      <a:pt x="22" y="120"/>
                    </a:lnTo>
                    <a:lnTo>
                      <a:pt x="10" y="134"/>
                    </a:lnTo>
                    <a:lnTo>
                      <a:pt x="3" y="151"/>
                    </a:lnTo>
                    <a:lnTo>
                      <a:pt x="0" y="170"/>
                    </a:lnTo>
                    <a:lnTo>
                      <a:pt x="423" y="170"/>
                    </a:lnTo>
                    <a:close/>
                  </a:path>
                </a:pathLst>
              </a:custGeom>
              <a:solidFill>
                <a:srgbClr val="FFFFFF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" name="Freeform 418"/>
              <p:cNvSpPr>
                <a:spLocks/>
              </p:cNvSpPr>
              <p:nvPr/>
            </p:nvSpPr>
            <p:spPr bwMode="auto">
              <a:xfrm>
                <a:off x="3559175" y="1503363"/>
                <a:ext cx="598488" cy="134937"/>
              </a:xfrm>
              <a:custGeom>
                <a:avLst/>
                <a:gdLst>
                  <a:gd name="T0" fmla="*/ 427 w 890"/>
                  <a:gd name="T1" fmla="*/ 189 h 189"/>
                  <a:gd name="T2" fmla="*/ 430 w 890"/>
                  <a:gd name="T3" fmla="*/ 187 h 189"/>
                  <a:gd name="T4" fmla="*/ 432 w 890"/>
                  <a:gd name="T5" fmla="*/ 184 h 189"/>
                  <a:gd name="T6" fmla="*/ 444 w 890"/>
                  <a:gd name="T7" fmla="*/ 182 h 189"/>
                  <a:gd name="T8" fmla="*/ 456 w 890"/>
                  <a:gd name="T9" fmla="*/ 184 h 189"/>
                  <a:gd name="T10" fmla="*/ 461 w 890"/>
                  <a:gd name="T11" fmla="*/ 187 h 189"/>
                  <a:gd name="T12" fmla="*/ 461 w 890"/>
                  <a:gd name="T13" fmla="*/ 189 h 189"/>
                  <a:gd name="T14" fmla="*/ 890 w 890"/>
                  <a:gd name="T15" fmla="*/ 189 h 189"/>
                  <a:gd name="T16" fmla="*/ 888 w 890"/>
                  <a:gd name="T17" fmla="*/ 170 h 189"/>
                  <a:gd name="T18" fmla="*/ 881 w 890"/>
                  <a:gd name="T19" fmla="*/ 151 h 189"/>
                  <a:gd name="T20" fmla="*/ 869 w 890"/>
                  <a:gd name="T21" fmla="*/ 132 h 189"/>
                  <a:gd name="T22" fmla="*/ 857 w 890"/>
                  <a:gd name="T23" fmla="*/ 117 h 189"/>
                  <a:gd name="T24" fmla="*/ 835 w 890"/>
                  <a:gd name="T25" fmla="*/ 98 h 189"/>
                  <a:gd name="T26" fmla="*/ 814 w 890"/>
                  <a:gd name="T27" fmla="*/ 84 h 189"/>
                  <a:gd name="T28" fmla="*/ 787 w 890"/>
                  <a:gd name="T29" fmla="*/ 69 h 189"/>
                  <a:gd name="T30" fmla="*/ 761 w 890"/>
                  <a:gd name="T31" fmla="*/ 55 h 189"/>
                  <a:gd name="T32" fmla="*/ 730 w 890"/>
                  <a:gd name="T33" fmla="*/ 43 h 189"/>
                  <a:gd name="T34" fmla="*/ 696 w 890"/>
                  <a:gd name="T35" fmla="*/ 33 h 189"/>
                  <a:gd name="T36" fmla="*/ 655 w 890"/>
                  <a:gd name="T37" fmla="*/ 24 h 189"/>
                  <a:gd name="T38" fmla="*/ 617 w 890"/>
                  <a:gd name="T39" fmla="*/ 16 h 189"/>
                  <a:gd name="T40" fmla="*/ 533 w 890"/>
                  <a:gd name="T41" fmla="*/ 4 h 189"/>
                  <a:gd name="T42" fmla="*/ 444 w 890"/>
                  <a:gd name="T43" fmla="*/ 0 h 189"/>
                  <a:gd name="T44" fmla="*/ 355 w 890"/>
                  <a:gd name="T45" fmla="*/ 4 h 189"/>
                  <a:gd name="T46" fmla="*/ 271 w 890"/>
                  <a:gd name="T47" fmla="*/ 16 h 189"/>
                  <a:gd name="T48" fmla="*/ 233 w 890"/>
                  <a:gd name="T49" fmla="*/ 24 h 189"/>
                  <a:gd name="T50" fmla="*/ 197 w 890"/>
                  <a:gd name="T51" fmla="*/ 33 h 189"/>
                  <a:gd name="T52" fmla="*/ 161 w 890"/>
                  <a:gd name="T53" fmla="*/ 43 h 189"/>
                  <a:gd name="T54" fmla="*/ 130 w 890"/>
                  <a:gd name="T55" fmla="*/ 55 h 189"/>
                  <a:gd name="T56" fmla="*/ 101 w 890"/>
                  <a:gd name="T57" fmla="*/ 69 h 189"/>
                  <a:gd name="T58" fmla="*/ 77 w 890"/>
                  <a:gd name="T59" fmla="*/ 84 h 189"/>
                  <a:gd name="T60" fmla="*/ 55 w 890"/>
                  <a:gd name="T61" fmla="*/ 98 h 189"/>
                  <a:gd name="T62" fmla="*/ 34 w 890"/>
                  <a:gd name="T63" fmla="*/ 117 h 189"/>
                  <a:gd name="T64" fmla="*/ 19 w 890"/>
                  <a:gd name="T65" fmla="*/ 132 h 189"/>
                  <a:gd name="T66" fmla="*/ 10 w 890"/>
                  <a:gd name="T67" fmla="*/ 151 h 189"/>
                  <a:gd name="T68" fmla="*/ 2 w 890"/>
                  <a:gd name="T69" fmla="*/ 170 h 189"/>
                  <a:gd name="T70" fmla="*/ 0 w 890"/>
                  <a:gd name="T71" fmla="*/ 189 h 189"/>
                  <a:gd name="T72" fmla="*/ 427 w 890"/>
                  <a:gd name="T7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0" h="189">
                    <a:moveTo>
                      <a:pt x="427" y="189"/>
                    </a:moveTo>
                    <a:lnTo>
                      <a:pt x="430" y="187"/>
                    </a:lnTo>
                    <a:lnTo>
                      <a:pt x="432" y="184"/>
                    </a:lnTo>
                    <a:lnTo>
                      <a:pt x="444" y="182"/>
                    </a:lnTo>
                    <a:lnTo>
                      <a:pt x="456" y="184"/>
                    </a:lnTo>
                    <a:lnTo>
                      <a:pt x="461" y="187"/>
                    </a:lnTo>
                    <a:lnTo>
                      <a:pt x="461" y="189"/>
                    </a:lnTo>
                    <a:lnTo>
                      <a:pt x="890" y="189"/>
                    </a:lnTo>
                    <a:lnTo>
                      <a:pt x="888" y="170"/>
                    </a:lnTo>
                    <a:lnTo>
                      <a:pt x="881" y="151"/>
                    </a:lnTo>
                    <a:lnTo>
                      <a:pt x="869" y="132"/>
                    </a:lnTo>
                    <a:lnTo>
                      <a:pt x="857" y="117"/>
                    </a:lnTo>
                    <a:lnTo>
                      <a:pt x="835" y="98"/>
                    </a:lnTo>
                    <a:lnTo>
                      <a:pt x="814" y="84"/>
                    </a:lnTo>
                    <a:lnTo>
                      <a:pt x="787" y="69"/>
                    </a:lnTo>
                    <a:lnTo>
                      <a:pt x="761" y="55"/>
                    </a:lnTo>
                    <a:lnTo>
                      <a:pt x="730" y="43"/>
                    </a:lnTo>
                    <a:lnTo>
                      <a:pt x="696" y="33"/>
                    </a:lnTo>
                    <a:lnTo>
                      <a:pt x="655" y="24"/>
                    </a:lnTo>
                    <a:lnTo>
                      <a:pt x="617" y="16"/>
                    </a:lnTo>
                    <a:lnTo>
                      <a:pt x="533" y="4"/>
                    </a:lnTo>
                    <a:lnTo>
                      <a:pt x="444" y="0"/>
                    </a:lnTo>
                    <a:lnTo>
                      <a:pt x="355" y="4"/>
                    </a:lnTo>
                    <a:lnTo>
                      <a:pt x="271" y="16"/>
                    </a:lnTo>
                    <a:lnTo>
                      <a:pt x="233" y="24"/>
                    </a:lnTo>
                    <a:lnTo>
                      <a:pt x="197" y="33"/>
                    </a:lnTo>
                    <a:lnTo>
                      <a:pt x="161" y="43"/>
                    </a:lnTo>
                    <a:lnTo>
                      <a:pt x="130" y="55"/>
                    </a:lnTo>
                    <a:lnTo>
                      <a:pt x="101" y="69"/>
                    </a:lnTo>
                    <a:lnTo>
                      <a:pt x="77" y="84"/>
                    </a:lnTo>
                    <a:lnTo>
                      <a:pt x="55" y="98"/>
                    </a:lnTo>
                    <a:lnTo>
                      <a:pt x="34" y="117"/>
                    </a:lnTo>
                    <a:lnTo>
                      <a:pt x="19" y="132"/>
                    </a:lnTo>
                    <a:lnTo>
                      <a:pt x="10" y="151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427" y="189"/>
                    </a:lnTo>
                    <a:close/>
                  </a:path>
                </a:pathLst>
              </a:custGeom>
              <a:solidFill>
                <a:srgbClr val="FFFFFF"/>
              </a:solidFill>
              <a:ln w="889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grpSp>
            <p:nvGrpSpPr>
              <p:cNvPr id="28" name="Group 419"/>
              <p:cNvGrpSpPr>
                <a:grpSpLocks/>
              </p:cNvGrpSpPr>
              <p:nvPr/>
            </p:nvGrpSpPr>
            <p:grpSpPr bwMode="auto">
              <a:xfrm>
                <a:off x="4014788" y="1290638"/>
                <a:ext cx="250825" cy="182562"/>
                <a:chOff x="3854" y="3404"/>
                <a:chExt cx="372" cy="255"/>
              </a:xfrm>
            </p:grpSpPr>
            <p:sp>
              <p:nvSpPr>
                <p:cNvPr id="124" name="Freeform 420"/>
                <p:cNvSpPr>
                  <a:spLocks/>
                </p:cNvSpPr>
                <p:nvPr/>
              </p:nvSpPr>
              <p:spPr bwMode="auto">
                <a:xfrm>
                  <a:off x="3854" y="3404"/>
                  <a:ext cx="372" cy="255"/>
                </a:xfrm>
                <a:custGeom>
                  <a:avLst/>
                  <a:gdLst>
                    <a:gd name="T0" fmla="*/ 38 w 372"/>
                    <a:gd name="T1" fmla="*/ 0 h 255"/>
                    <a:gd name="T2" fmla="*/ 0 w 372"/>
                    <a:gd name="T3" fmla="*/ 68 h 255"/>
                    <a:gd name="T4" fmla="*/ 333 w 372"/>
                    <a:gd name="T5" fmla="*/ 255 h 255"/>
                    <a:gd name="T6" fmla="*/ 372 w 372"/>
                    <a:gd name="T7" fmla="*/ 190 h 255"/>
                    <a:gd name="T8" fmla="*/ 38 w 372"/>
                    <a:gd name="T9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255">
                      <a:moveTo>
                        <a:pt x="38" y="0"/>
                      </a:moveTo>
                      <a:lnTo>
                        <a:pt x="0" y="68"/>
                      </a:lnTo>
                      <a:lnTo>
                        <a:pt x="333" y="255"/>
                      </a:lnTo>
                      <a:lnTo>
                        <a:pt x="372" y="19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25" name="Freeform 421"/>
                <p:cNvSpPr>
                  <a:spLocks/>
                </p:cNvSpPr>
                <p:nvPr/>
              </p:nvSpPr>
              <p:spPr bwMode="auto">
                <a:xfrm>
                  <a:off x="3902" y="3426"/>
                  <a:ext cx="41" cy="31"/>
                </a:xfrm>
                <a:custGeom>
                  <a:avLst/>
                  <a:gdLst>
                    <a:gd name="T0" fmla="*/ 12 w 41"/>
                    <a:gd name="T1" fmla="*/ 0 h 31"/>
                    <a:gd name="T2" fmla="*/ 7 w 41"/>
                    <a:gd name="T3" fmla="*/ 0 h 31"/>
                    <a:gd name="T4" fmla="*/ 7 w 41"/>
                    <a:gd name="T5" fmla="*/ 2 h 31"/>
                    <a:gd name="T6" fmla="*/ 0 w 41"/>
                    <a:gd name="T7" fmla="*/ 10 h 31"/>
                    <a:gd name="T8" fmla="*/ 0 w 41"/>
                    <a:gd name="T9" fmla="*/ 12 h 31"/>
                    <a:gd name="T10" fmla="*/ 5 w 41"/>
                    <a:gd name="T11" fmla="*/ 14 h 31"/>
                    <a:gd name="T12" fmla="*/ 33 w 41"/>
                    <a:gd name="T13" fmla="*/ 31 h 31"/>
                    <a:gd name="T14" fmla="*/ 36 w 41"/>
                    <a:gd name="T15" fmla="*/ 31 h 31"/>
                    <a:gd name="T16" fmla="*/ 41 w 41"/>
                    <a:gd name="T17" fmla="*/ 22 h 31"/>
                    <a:gd name="T18" fmla="*/ 41 w 41"/>
                    <a:gd name="T19" fmla="*/ 19 h 31"/>
                    <a:gd name="T20" fmla="*/ 12 w 41"/>
                    <a:gd name="T2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31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4"/>
                      </a:lnTo>
                      <a:lnTo>
                        <a:pt x="33" y="31"/>
                      </a:lnTo>
                      <a:lnTo>
                        <a:pt x="36" y="31"/>
                      </a:lnTo>
                      <a:lnTo>
                        <a:pt x="41" y="22"/>
                      </a:lnTo>
                      <a:lnTo>
                        <a:pt x="41" y="1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26" name="Freeform 422"/>
                <p:cNvSpPr>
                  <a:spLocks/>
                </p:cNvSpPr>
                <p:nvPr/>
              </p:nvSpPr>
              <p:spPr bwMode="auto">
                <a:xfrm>
                  <a:off x="3955" y="3457"/>
                  <a:ext cx="40" cy="29"/>
                </a:xfrm>
                <a:custGeom>
                  <a:avLst/>
                  <a:gdLst>
                    <a:gd name="T0" fmla="*/ 7 w 40"/>
                    <a:gd name="T1" fmla="*/ 0 h 29"/>
                    <a:gd name="T2" fmla="*/ 4 w 40"/>
                    <a:gd name="T3" fmla="*/ 0 h 29"/>
                    <a:gd name="T4" fmla="*/ 2 w 40"/>
                    <a:gd name="T5" fmla="*/ 0 h 29"/>
                    <a:gd name="T6" fmla="*/ 0 w 40"/>
                    <a:gd name="T7" fmla="*/ 7 h 29"/>
                    <a:gd name="T8" fmla="*/ 0 w 40"/>
                    <a:gd name="T9" fmla="*/ 12 h 29"/>
                    <a:gd name="T10" fmla="*/ 2 w 40"/>
                    <a:gd name="T11" fmla="*/ 12 h 29"/>
                    <a:gd name="T12" fmla="*/ 31 w 40"/>
                    <a:gd name="T13" fmla="*/ 29 h 29"/>
                    <a:gd name="T14" fmla="*/ 33 w 40"/>
                    <a:gd name="T15" fmla="*/ 29 h 29"/>
                    <a:gd name="T16" fmla="*/ 36 w 40"/>
                    <a:gd name="T17" fmla="*/ 29 h 29"/>
                    <a:gd name="T18" fmla="*/ 40 w 40"/>
                    <a:gd name="T19" fmla="*/ 19 h 29"/>
                    <a:gd name="T20" fmla="*/ 38 w 40"/>
                    <a:gd name="T21" fmla="*/ 17 h 29"/>
                    <a:gd name="T22" fmla="*/ 7 w 40"/>
                    <a:gd name="T2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7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1" y="29"/>
                      </a:lnTo>
                      <a:lnTo>
                        <a:pt x="33" y="29"/>
                      </a:lnTo>
                      <a:lnTo>
                        <a:pt x="36" y="29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27" name="Freeform 423"/>
                <p:cNvSpPr>
                  <a:spLocks/>
                </p:cNvSpPr>
                <p:nvPr/>
              </p:nvSpPr>
              <p:spPr bwMode="auto">
                <a:xfrm>
                  <a:off x="4005" y="3484"/>
                  <a:ext cx="41" cy="31"/>
                </a:xfrm>
                <a:custGeom>
                  <a:avLst/>
                  <a:gdLst>
                    <a:gd name="T0" fmla="*/ 7 w 41"/>
                    <a:gd name="T1" fmla="*/ 2 h 31"/>
                    <a:gd name="T2" fmla="*/ 7 w 41"/>
                    <a:gd name="T3" fmla="*/ 0 h 31"/>
                    <a:gd name="T4" fmla="*/ 5 w 41"/>
                    <a:gd name="T5" fmla="*/ 2 h 31"/>
                    <a:gd name="T6" fmla="*/ 0 w 41"/>
                    <a:gd name="T7" fmla="*/ 12 h 31"/>
                    <a:gd name="T8" fmla="*/ 0 w 41"/>
                    <a:gd name="T9" fmla="*/ 14 h 31"/>
                    <a:gd name="T10" fmla="*/ 34 w 41"/>
                    <a:gd name="T11" fmla="*/ 31 h 31"/>
                    <a:gd name="T12" fmla="*/ 36 w 41"/>
                    <a:gd name="T13" fmla="*/ 31 h 31"/>
                    <a:gd name="T14" fmla="*/ 36 w 41"/>
                    <a:gd name="T15" fmla="*/ 28 h 31"/>
                    <a:gd name="T16" fmla="*/ 41 w 41"/>
                    <a:gd name="T17" fmla="*/ 21 h 31"/>
                    <a:gd name="T18" fmla="*/ 41 w 41"/>
                    <a:gd name="T19" fmla="*/ 21 h 31"/>
                    <a:gd name="T20" fmla="*/ 41 w 41"/>
                    <a:gd name="T21" fmla="*/ 19 h 31"/>
                    <a:gd name="T22" fmla="*/ 7 w 41"/>
                    <a:gd name="T23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1">
                      <a:moveTo>
                        <a:pt x="7" y="2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28"/>
                      </a:lnTo>
                      <a:lnTo>
                        <a:pt x="41" y="21"/>
                      </a:lnTo>
                      <a:lnTo>
                        <a:pt x="41" y="21"/>
                      </a:lnTo>
                      <a:lnTo>
                        <a:pt x="41" y="19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28" name="Freeform 424"/>
                <p:cNvSpPr>
                  <a:spLocks/>
                </p:cNvSpPr>
                <p:nvPr/>
              </p:nvSpPr>
              <p:spPr bwMode="auto">
                <a:xfrm>
                  <a:off x="4055" y="3512"/>
                  <a:ext cx="41" cy="32"/>
                </a:xfrm>
                <a:custGeom>
                  <a:avLst/>
                  <a:gdLst>
                    <a:gd name="T0" fmla="*/ 10 w 41"/>
                    <a:gd name="T1" fmla="*/ 0 h 32"/>
                    <a:gd name="T2" fmla="*/ 8 w 41"/>
                    <a:gd name="T3" fmla="*/ 0 h 32"/>
                    <a:gd name="T4" fmla="*/ 5 w 41"/>
                    <a:gd name="T5" fmla="*/ 3 h 32"/>
                    <a:gd name="T6" fmla="*/ 0 w 41"/>
                    <a:gd name="T7" fmla="*/ 10 h 32"/>
                    <a:gd name="T8" fmla="*/ 0 w 41"/>
                    <a:gd name="T9" fmla="*/ 12 h 32"/>
                    <a:gd name="T10" fmla="*/ 3 w 41"/>
                    <a:gd name="T11" fmla="*/ 15 h 32"/>
                    <a:gd name="T12" fmla="*/ 34 w 41"/>
                    <a:gd name="T13" fmla="*/ 32 h 32"/>
                    <a:gd name="T14" fmla="*/ 34 w 41"/>
                    <a:gd name="T15" fmla="*/ 32 h 32"/>
                    <a:gd name="T16" fmla="*/ 39 w 41"/>
                    <a:gd name="T17" fmla="*/ 22 h 32"/>
                    <a:gd name="T18" fmla="*/ 41 w 41"/>
                    <a:gd name="T19" fmla="*/ 22 h 32"/>
                    <a:gd name="T20" fmla="*/ 39 w 41"/>
                    <a:gd name="T21" fmla="*/ 20 h 32"/>
                    <a:gd name="T22" fmla="*/ 10 w 41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2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39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29" name="Freeform 425"/>
                <p:cNvSpPr>
                  <a:spLocks/>
                </p:cNvSpPr>
                <p:nvPr/>
              </p:nvSpPr>
              <p:spPr bwMode="auto">
                <a:xfrm>
                  <a:off x="4108" y="3544"/>
                  <a:ext cx="39" cy="28"/>
                </a:xfrm>
                <a:custGeom>
                  <a:avLst/>
                  <a:gdLst>
                    <a:gd name="T0" fmla="*/ 7 w 39"/>
                    <a:gd name="T1" fmla="*/ 0 h 28"/>
                    <a:gd name="T2" fmla="*/ 7 w 39"/>
                    <a:gd name="T3" fmla="*/ 0 h 28"/>
                    <a:gd name="T4" fmla="*/ 5 w 39"/>
                    <a:gd name="T5" fmla="*/ 0 h 28"/>
                    <a:gd name="T6" fmla="*/ 0 w 39"/>
                    <a:gd name="T7" fmla="*/ 9 h 28"/>
                    <a:gd name="T8" fmla="*/ 0 w 39"/>
                    <a:gd name="T9" fmla="*/ 9 h 28"/>
                    <a:gd name="T10" fmla="*/ 31 w 39"/>
                    <a:gd name="T11" fmla="*/ 28 h 28"/>
                    <a:gd name="T12" fmla="*/ 34 w 39"/>
                    <a:gd name="T13" fmla="*/ 28 h 28"/>
                    <a:gd name="T14" fmla="*/ 39 w 39"/>
                    <a:gd name="T15" fmla="*/ 19 h 28"/>
                    <a:gd name="T16" fmla="*/ 39 w 39"/>
                    <a:gd name="T17" fmla="*/ 16 h 28"/>
                    <a:gd name="T18" fmla="*/ 7 w 39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2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1" y="28"/>
                      </a:lnTo>
                      <a:lnTo>
                        <a:pt x="34" y="28"/>
                      </a:lnTo>
                      <a:lnTo>
                        <a:pt x="39" y="19"/>
                      </a:lnTo>
                      <a:lnTo>
                        <a:pt x="39" y="1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30" name="Freeform 426"/>
                <p:cNvSpPr>
                  <a:spLocks/>
                </p:cNvSpPr>
                <p:nvPr/>
              </p:nvSpPr>
              <p:spPr bwMode="auto">
                <a:xfrm>
                  <a:off x="4159" y="3570"/>
                  <a:ext cx="40" cy="31"/>
                </a:xfrm>
                <a:custGeom>
                  <a:avLst/>
                  <a:gdLst>
                    <a:gd name="T0" fmla="*/ 9 w 40"/>
                    <a:gd name="T1" fmla="*/ 2 h 31"/>
                    <a:gd name="T2" fmla="*/ 7 w 40"/>
                    <a:gd name="T3" fmla="*/ 0 h 31"/>
                    <a:gd name="T4" fmla="*/ 4 w 40"/>
                    <a:gd name="T5" fmla="*/ 2 h 31"/>
                    <a:gd name="T6" fmla="*/ 0 w 40"/>
                    <a:gd name="T7" fmla="*/ 12 h 31"/>
                    <a:gd name="T8" fmla="*/ 0 w 40"/>
                    <a:gd name="T9" fmla="*/ 14 h 31"/>
                    <a:gd name="T10" fmla="*/ 2 w 40"/>
                    <a:gd name="T11" fmla="*/ 14 h 31"/>
                    <a:gd name="T12" fmla="*/ 31 w 40"/>
                    <a:gd name="T13" fmla="*/ 31 h 31"/>
                    <a:gd name="T14" fmla="*/ 33 w 40"/>
                    <a:gd name="T15" fmla="*/ 31 h 31"/>
                    <a:gd name="T16" fmla="*/ 33 w 40"/>
                    <a:gd name="T17" fmla="*/ 31 h 31"/>
                    <a:gd name="T18" fmla="*/ 38 w 40"/>
                    <a:gd name="T19" fmla="*/ 24 h 31"/>
                    <a:gd name="T20" fmla="*/ 40 w 40"/>
                    <a:gd name="T21" fmla="*/ 19 h 31"/>
                    <a:gd name="T22" fmla="*/ 38 w 40"/>
                    <a:gd name="T23" fmla="*/ 19 h 31"/>
                    <a:gd name="T24" fmla="*/ 9 w 40"/>
                    <a:gd name="T25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31">
                      <a:moveTo>
                        <a:pt x="9" y="2"/>
                      </a:move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31" y="31"/>
                      </a:lnTo>
                      <a:lnTo>
                        <a:pt x="33" y="31"/>
                      </a:lnTo>
                      <a:lnTo>
                        <a:pt x="33" y="31"/>
                      </a:lnTo>
                      <a:lnTo>
                        <a:pt x="38" y="24"/>
                      </a:lnTo>
                      <a:lnTo>
                        <a:pt x="40" y="19"/>
                      </a:lnTo>
                      <a:lnTo>
                        <a:pt x="38" y="19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31" name="Freeform 427"/>
                <p:cNvSpPr>
                  <a:spLocks/>
                </p:cNvSpPr>
                <p:nvPr/>
              </p:nvSpPr>
              <p:spPr bwMode="auto">
                <a:xfrm>
                  <a:off x="3964" y="3486"/>
                  <a:ext cx="41" cy="31"/>
                </a:xfrm>
                <a:custGeom>
                  <a:avLst/>
                  <a:gdLst>
                    <a:gd name="T0" fmla="*/ 7 w 41"/>
                    <a:gd name="T1" fmla="*/ 0 h 31"/>
                    <a:gd name="T2" fmla="*/ 7 w 41"/>
                    <a:gd name="T3" fmla="*/ 0 h 31"/>
                    <a:gd name="T4" fmla="*/ 5 w 41"/>
                    <a:gd name="T5" fmla="*/ 0 h 31"/>
                    <a:gd name="T6" fmla="*/ 0 w 41"/>
                    <a:gd name="T7" fmla="*/ 10 h 31"/>
                    <a:gd name="T8" fmla="*/ 0 w 41"/>
                    <a:gd name="T9" fmla="*/ 12 h 31"/>
                    <a:gd name="T10" fmla="*/ 0 w 41"/>
                    <a:gd name="T11" fmla="*/ 12 h 31"/>
                    <a:gd name="T12" fmla="*/ 34 w 41"/>
                    <a:gd name="T13" fmla="*/ 31 h 31"/>
                    <a:gd name="T14" fmla="*/ 34 w 41"/>
                    <a:gd name="T15" fmla="*/ 31 h 31"/>
                    <a:gd name="T16" fmla="*/ 34 w 41"/>
                    <a:gd name="T17" fmla="*/ 29 h 31"/>
                    <a:gd name="T18" fmla="*/ 41 w 41"/>
                    <a:gd name="T19" fmla="*/ 19 h 31"/>
                    <a:gd name="T20" fmla="*/ 41 w 41"/>
                    <a:gd name="T21" fmla="*/ 19 h 31"/>
                    <a:gd name="T22" fmla="*/ 7 w 41"/>
                    <a:gd name="T2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34" y="31"/>
                      </a:lnTo>
                      <a:lnTo>
                        <a:pt x="34" y="31"/>
                      </a:lnTo>
                      <a:lnTo>
                        <a:pt x="34" y="29"/>
                      </a:lnTo>
                      <a:lnTo>
                        <a:pt x="41" y="19"/>
                      </a:lnTo>
                      <a:lnTo>
                        <a:pt x="41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32" name="Freeform 428"/>
                <p:cNvSpPr>
                  <a:spLocks/>
                </p:cNvSpPr>
                <p:nvPr/>
              </p:nvSpPr>
              <p:spPr bwMode="auto">
                <a:xfrm>
                  <a:off x="4019" y="3517"/>
                  <a:ext cx="41" cy="29"/>
                </a:xfrm>
                <a:custGeom>
                  <a:avLst/>
                  <a:gdLst>
                    <a:gd name="T0" fmla="*/ 10 w 41"/>
                    <a:gd name="T1" fmla="*/ 0 h 29"/>
                    <a:gd name="T2" fmla="*/ 8 w 41"/>
                    <a:gd name="T3" fmla="*/ 0 h 29"/>
                    <a:gd name="T4" fmla="*/ 5 w 41"/>
                    <a:gd name="T5" fmla="*/ 0 h 29"/>
                    <a:gd name="T6" fmla="*/ 0 w 41"/>
                    <a:gd name="T7" fmla="*/ 10 h 29"/>
                    <a:gd name="T8" fmla="*/ 0 w 41"/>
                    <a:gd name="T9" fmla="*/ 12 h 29"/>
                    <a:gd name="T10" fmla="*/ 3 w 41"/>
                    <a:gd name="T11" fmla="*/ 15 h 29"/>
                    <a:gd name="T12" fmla="*/ 34 w 41"/>
                    <a:gd name="T13" fmla="*/ 29 h 29"/>
                    <a:gd name="T14" fmla="*/ 34 w 41"/>
                    <a:gd name="T15" fmla="*/ 29 h 29"/>
                    <a:gd name="T16" fmla="*/ 36 w 41"/>
                    <a:gd name="T17" fmla="*/ 29 h 29"/>
                    <a:gd name="T18" fmla="*/ 41 w 41"/>
                    <a:gd name="T19" fmla="*/ 22 h 29"/>
                    <a:gd name="T20" fmla="*/ 41 w 41"/>
                    <a:gd name="T21" fmla="*/ 19 h 29"/>
                    <a:gd name="T22" fmla="*/ 39 w 41"/>
                    <a:gd name="T23" fmla="*/ 17 h 29"/>
                    <a:gd name="T24" fmla="*/ 10 w 41"/>
                    <a:gd name="T2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29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4" y="29"/>
                      </a:lnTo>
                      <a:lnTo>
                        <a:pt x="34" y="29"/>
                      </a:lnTo>
                      <a:lnTo>
                        <a:pt x="36" y="29"/>
                      </a:lnTo>
                      <a:lnTo>
                        <a:pt x="41" y="22"/>
                      </a:lnTo>
                      <a:lnTo>
                        <a:pt x="41" y="19"/>
                      </a:lnTo>
                      <a:lnTo>
                        <a:pt x="39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33" name="Freeform 429"/>
                <p:cNvSpPr>
                  <a:spLocks/>
                </p:cNvSpPr>
                <p:nvPr/>
              </p:nvSpPr>
              <p:spPr bwMode="auto">
                <a:xfrm>
                  <a:off x="4075" y="3546"/>
                  <a:ext cx="40" cy="34"/>
                </a:xfrm>
                <a:custGeom>
                  <a:avLst/>
                  <a:gdLst>
                    <a:gd name="T0" fmla="*/ 7 w 40"/>
                    <a:gd name="T1" fmla="*/ 0 h 34"/>
                    <a:gd name="T2" fmla="*/ 7 w 40"/>
                    <a:gd name="T3" fmla="*/ 0 h 34"/>
                    <a:gd name="T4" fmla="*/ 4 w 40"/>
                    <a:gd name="T5" fmla="*/ 0 h 34"/>
                    <a:gd name="T6" fmla="*/ 0 w 40"/>
                    <a:gd name="T7" fmla="*/ 10 h 34"/>
                    <a:gd name="T8" fmla="*/ 0 w 40"/>
                    <a:gd name="T9" fmla="*/ 12 h 34"/>
                    <a:gd name="T10" fmla="*/ 0 w 40"/>
                    <a:gd name="T11" fmla="*/ 14 h 34"/>
                    <a:gd name="T12" fmla="*/ 31 w 40"/>
                    <a:gd name="T13" fmla="*/ 34 h 34"/>
                    <a:gd name="T14" fmla="*/ 33 w 40"/>
                    <a:gd name="T15" fmla="*/ 34 h 34"/>
                    <a:gd name="T16" fmla="*/ 36 w 40"/>
                    <a:gd name="T17" fmla="*/ 31 h 34"/>
                    <a:gd name="T18" fmla="*/ 40 w 40"/>
                    <a:gd name="T19" fmla="*/ 22 h 34"/>
                    <a:gd name="T20" fmla="*/ 38 w 40"/>
                    <a:gd name="T21" fmla="*/ 19 h 34"/>
                    <a:gd name="T22" fmla="*/ 7 w 40"/>
                    <a:gd name="T2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3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1" y="34"/>
                      </a:lnTo>
                      <a:lnTo>
                        <a:pt x="33" y="34"/>
                      </a:lnTo>
                      <a:lnTo>
                        <a:pt x="36" y="31"/>
                      </a:lnTo>
                      <a:lnTo>
                        <a:pt x="40" y="22"/>
                      </a:lnTo>
                      <a:lnTo>
                        <a:pt x="38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34" name="Freeform 430"/>
                <p:cNvSpPr>
                  <a:spLocks/>
                </p:cNvSpPr>
                <p:nvPr/>
              </p:nvSpPr>
              <p:spPr bwMode="auto">
                <a:xfrm>
                  <a:off x="4130" y="3580"/>
                  <a:ext cx="57" cy="40"/>
                </a:xfrm>
                <a:custGeom>
                  <a:avLst/>
                  <a:gdLst>
                    <a:gd name="T0" fmla="*/ 7 w 57"/>
                    <a:gd name="T1" fmla="*/ 0 h 40"/>
                    <a:gd name="T2" fmla="*/ 7 w 57"/>
                    <a:gd name="T3" fmla="*/ 0 h 40"/>
                    <a:gd name="T4" fmla="*/ 7 w 57"/>
                    <a:gd name="T5" fmla="*/ 0 h 40"/>
                    <a:gd name="T6" fmla="*/ 0 w 57"/>
                    <a:gd name="T7" fmla="*/ 9 h 40"/>
                    <a:gd name="T8" fmla="*/ 0 w 57"/>
                    <a:gd name="T9" fmla="*/ 9 h 40"/>
                    <a:gd name="T10" fmla="*/ 0 w 57"/>
                    <a:gd name="T11" fmla="*/ 14 h 40"/>
                    <a:gd name="T12" fmla="*/ 48 w 57"/>
                    <a:gd name="T13" fmla="*/ 38 h 40"/>
                    <a:gd name="T14" fmla="*/ 50 w 57"/>
                    <a:gd name="T15" fmla="*/ 40 h 40"/>
                    <a:gd name="T16" fmla="*/ 50 w 57"/>
                    <a:gd name="T17" fmla="*/ 38 h 40"/>
                    <a:gd name="T18" fmla="*/ 55 w 57"/>
                    <a:gd name="T19" fmla="*/ 28 h 40"/>
                    <a:gd name="T20" fmla="*/ 57 w 57"/>
                    <a:gd name="T21" fmla="*/ 28 h 40"/>
                    <a:gd name="T22" fmla="*/ 55 w 57"/>
                    <a:gd name="T23" fmla="*/ 26 h 40"/>
                    <a:gd name="T24" fmla="*/ 7 w 57"/>
                    <a:gd name="T2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7" h="4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48" y="38"/>
                      </a:lnTo>
                      <a:lnTo>
                        <a:pt x="50" y="40"/>
                      </a:lnTo>
                      <a:lnTo>
                        <a:pt x="50" y="38"/>
                      </a:lnTo>
                      <a:lnTo>
                        <a:pt x="55" y="28"/>
                      </a:lnTo>
                      <a:lnTo>
                        <a:pt x="57" y="28"/>
                      </a:lnTo>
                      <a:lnTo>
                        <a:pt x="55" y="2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35" name="Freeform 431"/>
                <p:cNvSpPr>
                  <a:spLocks/>
                </p:cNvSpPr>
                <p:nvPr/>
              </p:nvSpPr>
              <p:spPr bwMode="auto">
                <a:xfrm>
                  <a:off x="3880" y="3462"/>
                  <a:ext cx="75" cy="50"/>
                </a:xfrm>
                <a:custGeom>
                  <a:avLst/>
                  <a:gdLst>
                    <a:gd name="T0" fmla="*/ 10 w 75"/>
                    <a:gd name="T1" fmla="*/ 0 h 50"/>
                    <a:gd name="T2" fmla="*/ 7 w 75"/>
                    <a:gd name="T3" fmla="*/ 0 h 50"/>
                    <a:gd name="T4" fmla="*/ 5 w 75"/>
                    <a:gd name="T5" fmla="*/ 2 h 50"/>
                    <a:gd name="T6" fmla="*/ 0 w 75"/>
                    <a:gd name="T7" fmla="*/ 12 h 50"/>
                    <a:gd name="T8" fmla="*/ 0 w 75"/>
                    <a:gd name="T9" fmla="*/ 14 h 50"/>
                    <a:gd name="T10" fmla="*/ 65 w 75"/>
                    <a:gd name="T11" fmla="*/ 50 h 50"/>
                    <a:gd name="T12" fmla="*/ 67 w 75"/>
                    <a:gd name="T13" fmla="*/ 50 h 50"/>
                    <a:gd name="T14" fmla="*/ 67 w 75"/>
                    <a:gd name="T15" fmla="*/ 48 h 50"/>
                    <a:gd name="T16" fmla="*/ 70 w 75"/>
                    <a:gd name="T17" fmla="*/ 41 h 50"/>
                    <a:gd name="T18" fmla="*/ 75 w 75"/>
                    <a:gd name="T19" fmla="*/ 41 h 50"/>
                    <a:gd name="T20" fmla="*/ 70 w 75"/>
                    <a:gd name="T21" fmla="*/ 36 h 50"/>
                    <a:gd name="T22" fmla="*/ 10 w 75"/>
                    <a:gd name="T2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50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65" y="50"/>
                      </a:lnTo>
                      <a:lnTo>
                        <a:pt x="67" y="50"/>
                      </a:lnTo>
                      <a:lnTo>
                        <a:pt x="67" y="48"/>
                      </a:lnTo>
                      <a:lnTo>
                        <a:pt x="70" y="41"/>
                      </a:lnTo>
                      <a:lnTo>
                        <a:pt x="75" y="41"/>
                      </a:lnTo>
                      <a:lnTo>
                        <a:pt x="70" y="3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36" name="Freeform 432"/>
                <p:cNvSpPr>
                  <a:spLocks/>
                </p:cNvSpPr>
                <p:nvPr/>
              </p:nvSpPr>
              <p:spPr bwMode="auto">
                <a:xfrm>
                  <a:off x="3964" y="3510"/>
                  <a:ext cx="142" cy="91"/>
                </a:xfrm>
                <a:custGeom>
                  <a:avLst/>
                  <a:gdLst>
                    <a:gd name="T0" fmla="*/ 10 w 142"/>
                    <a:gd name="T1" fmla="*/ 2 h 91"/>
                    <a:gd name="T2" fmla="*/ 7 w 142"/>
                    <a:gd name="T3" fmla="*/ 0 h 91"/>
                    <a:gd name="T4" fmla="*/ 5 w 142"/>
                    <a:gd name="T5" fmla="*/ 2 h 91"/>
                    <a:gd name="T6" fmla="*/ 0 w 142"/>
                    <a:gd name="T7" fmla="*/ 12 h 91"/>
                    <a:gd name="T8" fmla="*/ 0 w 142"/>
                    <a:gd name="T9" fmla="*/ 14 h 91"/>
                    <a:gd name="T10" fmla="*/ 3 w 142"/>
                    <a:gd name="T11" fmla="*/ 14 h 91"/>
                    <a:gd name="T12" fmla="*/ 135 w 142"/>
                    <a:gd name="T13" fmla="*/ 91 h 91"/>
                    <a:gd name="T14" fmla="*/ 137 w 142"/>
                    <a:gd name="T15" fmla="*/ 91 h 91"/>
                    <a:gd name="T16" fmla="*/ 137 w 142"/>
                    <a:gd name="T17" fmla="*/ 86 h 91"/>
                    <a:gd name="T18" fmla="*/ 142 w 142"/>
                    <a:gd name="T19" fmla="*/ 79 h 91"/>
                    <a:gd name="T20" fmla="*/ 142 w 142"/>
                    <a:gd name="T21" fmla="*/ 79 h 91"/>
                    <a:gd name="T22" fmla="*/ 142 w 142"/>
                    <a:gd name="T23" fmla="*/ 77 h 91"/>
                    <a:gd name="T24" fmla="*/ 10 w 142"/>
                    <a:gd name="T25" fmla="*/ 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2" h="91">
                      <a:moveTo>
                        <a:pt x="10" y="2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135" y="91"/>
                      </a:lnTo>
                      <a:lnTo>
                        <a:pt x="137" y="91"/>
                      </a:lnTo>
                      <a:lnTo>
                        <a:pt x="137" y="86"/>
                      </a:lnTo>
                      <a:lnTo>
                        <a:pt x="142" y="79"/>
                      </a:lnTo>
                      <a:lnTo>
                        <a:pt x="142" y="79"/>
                      </a:lnTo>
                      <a:lnTo>
                        <a:pt x="142" y="77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37" name="Freeform 433"/>
                <p:cNvSpPr>
                  <a:spLocks/>
                </p:cNvSpPr>
                <p:nvPr/>
              </p:nvSpPr>
              <p:spPr bwMode="auto">
                <a:xfrm>
                  <a:off x="4115" y="3596"/>
                  <a:ext cx="58" cy="41"/>
                </a:xfrm>
                <a:custGeom>
                  <a:avLst/>
                  <a:gdLst>
                    <a:gd name="T0" fmla="*/ 10 w 58"/>
                    <a:gd name="T1" fmla="*/ 0 h 41"/>
                    <a:gd name="T2" fmla="*/ 10 w 58"/>
                    <a:gd name="T3" fmla="*/ 0 h 41"/>
                    <a:gd name="T4" fmla="*/ 8 w 58"/>
                    <a:gd name="T5" fmla="*/ 5 h 41"/>
                    <a:gd name="T6" fmla="*/ 3 w 58"/>
                    <a:gd name="T7" fmla="*/ 10 h 41"/>
                    <a:gd name="T8" fmla="*/ 0 w 58"/>
                    <a:gd name="T9" fmla="*/ 12 h 41"/>
                    <a:gd name="T10" fmla="*/ 3 w 58"/>
                    <a:gd name="T11" fmla="*/ 15 h 41"/>
                    <a:gd name="T12" fmla="*/ 51 w 58"/>
                    <a:gd name="T13" fmla="*/ 41 h 41"/>
                    <a:gd name="T14" fmla="*/ 53 w 58"/>
                    <a:gd name="T15" fmla="*/ 41 h 41"/>
                    <a:gd name="T16" fmla="*/ 58 w 58"/>
                    <a:gd name="T17" fmla="*/ 32 h 41"/>
                    <a:gd name="T18" fmla="*/ 58 w 58"/>
                    <a:gd name="T19" fmla="*/ 29 h 41"/>
                    <a:gd name="T20" fmla="*/ 10 w 58"/>
                    <a:gd name="T2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41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51" y="41"/>
                      </a:lnTo>
                      <a:lnTo>
                        <a:pt x="53" y="41"/>
                      </a:lnTo>
                      <a:lnTo>
                        <a:pt x="58" y="32"/>
                      </a:lnTo>
                      <a:lnTo>
                        <a:pt x="5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38" name="Freeform 434"/>
                <p:cNvSpPr>
                  <a:spLocks/>
                </p:cNvSpPr>
                <p:nvPr/>
              </p:nvSpPr>
              <p:spPr bwMode="auto">
                <a:xfrm>
                  <a:off x="3892" y="3445"/>
                  <a:ext cx="58" cy="41"/>
                </a:xfrm>
                <a:custGeom>
                  <a:avLst/>
                  <a:gdLst>
                    <a:gd name="T0" fmla="*/ 10 w 58"/>
                    <a:gd name="T1" fmla="*/ 3 h 41"/>
                    <a:gd name="T2" fmla="*/ 10 w 58"/>
                    <a:gd name="T3" fmla="*/ 0 h 41"/>
                    <a:gd name="T4" fmla="*/ 7 w 58"/>
                    <a:gd name="T5" fmla="*/ 3 h 41"/>
                    <a:gd name="T6" fmla="*/ 3 w 58"/>
                    <a:gd name="T7" fmla="*/ 12 h 41"/>
                    <a:gd name="T8" fmla="*/ 0 w 58"/>
                    <a:gd name="T9" fmla="*/ 12 h 41"/>
                    <a:gd name="T10" fmla="*/ 3 w 58"/>
                    <a:gd name="T11" fmla="*/ 12 h 41"/>
                    <a:gd name="T12" fmla="*/ 51 w 58"/>
                    <a:gd name="T13" fmla="*/ 41 h 41"/>
                    <a:gd name="T14" fmla="*/ 53 w 58"/>
                    <a:gd name="T15" fmla="*/ 41 h 41"/>
                    <a:gd name="T16" fmla="*/ 58 w 58"/>
                    <a:gd name="T17" fmla="*/ 31 h 41"/>
                    <a:gd name="T18" fmla="*/ 58 w 58"/>
                    <a:gd name="T19" fmla="*/ 29 h 41"/>
                    <a:gd name="T20" fmla="*/ 58 w 58"/>
                    <a:gd name="T21" fmla="*/ 27 h 41"/>
                    <a:gd name="T22" fmla="*/ 10 w 58"/>
                    <a:gd name="T23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8" h="41">
                      <a:moveTo>
                        <a:pt x="10" y="3"/>
                      </a:move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1" y="41"/>
                      </a:lnTo>
                      <a:lnTo>
                        <a:pt x="53" y="41"/>
                      </a:lnTo>
                      <a:lnTo>
                        <a:pt x="58" y="31"/>
                      </a:lnTo>
                      <a:lnTo>
                        <a:pt x="58" y="29"/>
                      </a:lnTo>
                      <a:lnTo>
                        <a:pt x="58" y="27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29" name="Group 435"/>
              <p:cNvGrpSpPr>
                <a:grpSpLocks/>
              </p:cNvGrpSpPr>
              <p:nvPr/>
            </p:nvGrpSpPr>
            <p:grpSpPr bwMode="auto">
              <a:xfrm>
                <a:off x="3433763" y="1303338"/>
                <a:ext cx="254000" cy="169862"/>
                <a:chOff x="2990" y="3421"/>
                <a:chExt cx="377" cy="238"/>
              </a:xfrm>
            </p:grpSpPr>
            <p:sp>
              <p:nvSpPr>
                <p:cNvPr id="109" name="Freeform 436"/>
                <p:cNvSpPr>
                  <a:spLocks/>
                </p:cNvSpPr>
                <p:nvPr/>
              </p:nvSpPr>
              <p:spPr bwMode="auto">
                <a:xfrm>
                  <a:off x="2990" y="3421"/>
                  <a:ext cx="377" cy="238"/>
                </a:xfrm>
                <a:custGeom>
                  <a:avLst/>
                  <a:gdLst>
                    <a:gd name="T0" fmla="*/ 0 w 377"/>
                    <a:gd name="T1" fmla="*/ 168 h 238"/>
                    <a:gd name="T2" fmla="*/ 33 w 377"/>
                    <a:gd name="T3" fmla="*/ 238 h 238"/>
                    <a:gd name="T4" fmla="*/ 377 w 377"/>
                    <a:gd name="T5" fmla="*/ 67 h 238"/>
                    <a:gd name="T6" fmla="*/ 343 w 377"/>
                    <a:gd name="T7" fmla="*/ 0 h 238"/>
                    <a:gd name="T8" fmla="*/ 0 w 377"/>
                    <a:gd name="T9" fmla="*/ 16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238">
                      <a:moveTo>
                        <a:pt x="0" y="168"/>
                      </a:moveTo>
                      <a:lnTo>
                        <a:pt x="33" y="238"/>
                      </a:lnTo>
                      <a:lnTo>
                        <a:pt x="377" y="67"/>
                      </a:lnTo>
                      <a:lnTo>
                        <a:pt x="343" y="0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10" name="Freeform 437"/>
                <p:cNvSpPr>
                  <a:spLocks/>
                </p:cNvSpPr>
                <p:nvPr/>
              </p:nvSpPr>
              <p:spPr bwMode="auto">
                <a:xfrm>
                  <a:off x="3021" y="3570"/>
                  <a:ext cx="38" cy="31"/>
                </a:xfrm>
                <a:custGeom>
                  <a:avLst/>
                  <a:gdLst>
                    <a:gd name="T0" fmla="*/ 0 w 38"/>
                    <a:gd name="T1" fmla="*/ 17 h 31"/>
                    <a:gd name="T2" fmla="*/ 0 w 38"/>
                    <a:gd name="T3" fmla="*/ 19 h 31"/>
                    <a:gd name="T4" fmla="*/ 0 w 38"/>
                    <a:gd name="T5" fmla="*/ 19 h 31"/>
                    <a:gd name="T6" fmla="*/ 2 w 38"/>
                    <a:gd name="T7" fmla="*/ 26 h 31"/>
                    <a:gd name="T8" fmla="*/ 2 w 38"/>
                    <a:gd name="T9" fmla="*/ 31 h 31"/>
                    <a:gd name="T10" fmla="*/ 5 w 38"/>
                    <a:gd name="T11" fmla="*/ 31 h 31"/>
                    <a:gd name="T12" fmla="*/ 38 w 38"/>
                    <a:gd name="T13" fmla="*/ 14 h 31"/>
                    <a:gd name="T14" fmla="*/ 38 w 38"/>
                    <a:gd name="T15" fmla="*/ 12 h 31"/>
                    <a:gd name="T16" fmla="*/ 34 w 38"/>
                    <a:gd name="T17" fmla="*/ 2 h 31"/>
                    <a:gd name="T18" fmla="*/ 34 w 38"/>
                    <a:gd name="T19" fmla="*/ 0 h 31"/>
                    <a:gd name="T20" fmla="*/ 31 w 38"/>
                    <a:gd name="T21" fmla="*/ 0 h 31"/>
                    <a:gd name="T22" fmla="*/ 0 w 38"/>
                    <a:gd name="T23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1">
                      <a:moveTo>
                        <a:pt x="0" y="17"/>
                      </a:move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38" y="14"/>
                      </a:lnTo>
                      <a:lnTo>
                        <a:pt x="38" y="12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11" name="Freeform 438"/>
                <p:cNvSpPr>
                  <a:spLocks/>
                </p:cNvSpPr>
                <p:nvPr/>
              </p:nvSpPr>
              <p:spPr bwMode="auto">
                <a:xfrm>
                  <a:off x="3071" y="3546"/>
                  <a:ext cx="41" cy="29"/>
                </a:xfrm>
                <a:custGeom>
                  <a:avLst/>
                  <a:gdLst>
                    <a:gd name="T0" fmla="*/ 0 w 41"/>
                    <a:gd name="T1" fmla="*/ 14 h 29"/>
                    <a:gd name="T2" fmla="*/ 0 w 41"/>
                    <a:gd name="T3" fmla="*/ 17 h 29"/>
                    <a:gd name="T4" fmla="*/ 0 w 41"/>
                    <a:gd name="T5" fmla="*/ 19 h 29"/>
                    <a:gd name="T6" fmla="*/ 3 w 41"/>
                    <a:gd name="T7" fmla="*/ 26 h 29"/>
                    <a:gd name="T8" fmla="*/ 5 w 41"/>
                    <a:gd name="T9" fmla="*/ 29 h 29"/>
                    <a:gd name="T10" fmla="*/ 8 w 41"/>
                    <a:gd name="T11" fmla="*/ 29 h 29"/>
                    <a:gd name="T12" fmla="*/ 39 w 41"/>
                    <a:gd name="T13" fmla="*/ 12 h 29"/>
                    <a:gd name="T14" fmla="*/ 41 w 41"/>
                    <a:gd name="T15" fmla="*/ 10 h 29"/>
                    <a:gd name="T16" fmla="*/ 39 w 41"/>
                    <a:gd name="T17" fmla="*/ 7 h 29"/>
                    <a:gd name="T18" fmla="*/ 39 w 41"/>
                    <a:gd name="T19" fmla="*/ 0 h 29"/>
                    <a:gd name="T20" fmla="*/ 34 w 41"/>
                    <a:gd name="T21" fmla="*/ 0 h 29"/>
                    <a:gd name="T22" fmla="*/ 34 w 41"/>
                    <a:gd name="T23" fmla="*/ 0 h 29"/>
                    <a:gd name="T24" fmla="*/ 0 w 41"/>
                    <a:gd name="T25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29">
                      <a:moveTo>
                        <a:pt x="0" y="14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5" y="29"/>
                      </a:lnTo>
                      <a:lnTo>
                        <a:pt x="8" y="29"/>
                      </a:lnTo>
                      <a:lnTo>
                        <a:pt x="39" y="12"/>
                      </a:lnTo>
                      <a:lnTo>
                        <a:pt x="41" y="10"/>
                      </a:lnTo>
                      <a:lnTo>
                        <a:pt x="39" y="7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12" name="Freeform 439"/>
                <p:cNvSpPr>
                  <a:spLocks/>
                </p:cNvSpPr>
                <p:nvPr/>
              </p:nvSpPr>
              <p:spPr bwMode="auto">
                <a:xfrm>
                  <a:off x="3122" y="3517"/>
                  <a:ext cx="41" cy="29"/>
                </a:xfrm>
                <a:custGeom>
                  <a:avLst/>
                  <a:gdLst>
                    <a:gd name="T0" fmla="*/ 2 w 41"/>
                    <a:gd name="T1" fmla="*/ 17 h 29"/>
                    <a:gd name="T2" fmla="*/ 0 w 41"/>
                    <a:gd name="T3" fmla="*/ 19 h 29"/>
                    <a:gd name="T4" fmla="*/ 2 w 41"/>
                    <a:gd name="T5" fmla="*/ 22 h 29"/>
                    <a:gd name="T6" fmla="*/ 5 w 41"/>
                    <a:gd name="T7" fmla="*/ 29 h 29"/>
                    <a:gd name="T8" fmla="*/ 7 w 41"/>
                    <a:gd name="T9" fmla="*/ 29 h 29"/>
                    <a:gd name="T10" fmla="*/ 9 w 41"/>
                    <a:gd name="T11" fmla="*/ 29 h 29"/>
                    <a:gd name="T12" fmla="*/ 41 w 41"/>
                    <a:gd name="T13" fmla="*/ 15 h 29"/>
                    <a:gd name="T14" fmla="*/ 41 w 41"/>
                    <a:gd name="T15" fmla="*/ 12 h 29"/>
                    <a:gd name="T16" fmla="*/ 38 w 41"/>
                    <a:gd name="T17" fmla="*/ 3 h 29"/>
                    <a:gd name="T18" fmla="*/ 36 w 41"/>
                    <a:gd name="T19" fmla="*/ 0 h 29"/>
                    <a:gd name="T20" fmla="*/ 33 w 41"/>
                    <a:gd name="T21" fmla="*/ 0 h 29"/>
                    <a:gd name="T22" fmla="*/ 2 w 41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29">
                      <a:moveTo>
                        <a:pt x="2" y="17"/>
                      </a:move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41" y="15"/>
                      </a:lnTo>
                      <a:lnTo>
                        <a:pt x="41" y="12"/>
                      </a:lnTo>
                      <a:lnTo>
                        <a:pt x="38" y="3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13" name="Freeform 440"/>
                <p:cNvSpPr>
                  <a:spLocks/>
                </p:cNvSpPr>
                <p:nvPr/>
              </p:nvSpPr>
              <p:spPr bwMode="auto">
                <a:xfrm>
                  <a:off x="3177" y="3493"/>
                  <a:ext cx="38" cy="27"/>
                </a:xfrm>
                <a:custGeom>
                  <a:avLst/>
                  <a:gdLst>
                    <a:gd name="T0" fmla="*/ 0 w 38"/>
                    <a:gd name="T1" fmla="*/ 15 h 27"/>
                    <a:gd name="T2" fmla="*/ 0 w 38"/>
                    <a:gd name="T3" fmla="*/ 17 h 27"/>
                    <a:gd name="T4" fmla="*/ 5 w 38"/>
                    <a:gd name="T5" fmla="*/ 27 h 27"/>
                    <a:gd name="T6" fmla="*/ 7 w 38"/>
                    <a:gd name="T7" fmla="*/ 27 h 27"/>
                    <a:gd name="T8" fmla="*/ 38 w 38"/>
                    <a:gd name="T9" fmla="*/ 12 h 27"/>
                    <a:gd name="T10" fmla="*/ 38 w 38"/>
                    <a:gd name="T11" fmla="*/ 10 h 27"/>
                    <a:gd name="T12" fmla="*/ 34 w 38"/>
                    <a:gd name="T13" fmla="*/ 0 h 27"/>
                    <a:gd name="T14" fmla="*/ 31 w 38"/>
                    <a:gd name="T15" fmla="*/ 0 h 27"/>
                    <a:gd name="T16" fmla="*/ 0 w 38"/>
                    <a:gd name="T17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27">
                      <a:moveTo>
                        <a:pt x="0" y="15"/>
                      </a:moveTo>
                      <a:lnTo>
                        <a:pt x="0" y="17"/>
                      </a:ln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14" name="Freeform 441"/>
                <p:cNvSpPr>
                  <a:spLocks/>
                </p:cNvSpPr>
                <p:nvPr/>
              </p:nvSpPr>
              <p:spPr bwMode="auto">
                <a:xfrm>
                  <a:off x="3230" y="3464"/>
                  <a:ext cx="38" cy="32"/>
                </a:xfrm>
                <a:custGeom>
                  <a:avLst/>
                  <a:gdLst>
                    <a:gd name="T0" fmla="*/ 0 w 38"/>
                    <a:gd name="T1" fmla="*/ 17 h 32"/>
                    <a:gd name="T2" fmla="*/ 0 w 38"/>
                    <a:gd name="T3" fmla="*/ 20 h 32"/>
                    <a:gd name="T4" fmla="*/ 0 w 38"/>
                    <a:gd name="T5" fmla="*/ 22 h 32"/>
                    <a:gd name="T6" fmla="*/ 5 w 38"/>
                    <a:gd name="T7" fmla="*/ 32 h 32"/>
                    <a:gd name="T8" fmla="*/ 7 w 38"/>
                    <a:gd name="T9" fmla="*/ 32 h 32"/>
                    <a:gd name="T10" fmla="*/ 38 w 38"/>
                    <a:gd name="T11" fmla="*/ 15 h 32"/>
                    <a:gd name="T12" fmla="*/ 38 w 38"/>
                    <a:gd name="T13" fmla="*/ 12 h 32"/>
                    <a:gd name="T14" fmla="*/ 33 w 38"/>
                    <a:gd name="T15" fmla="*/ 5 h 32"/>
                    <a:gd name="T16" fmla="*/ 33 w 38"/>
                    <a:gd name="T17" fmla="*/ 0 h 32"/>
                    <a:gd name="T18" fmla="*/ 31 w 38"/>
                    <a:gd name="T19" fmla="*/ 5 h 32"/>
                    <a:gd name="T20" fmla="*/ 0 w 38"/>
                    <a:gd name="T21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32">
                      <a:moveTo>
                        <a:pt x="0" y="17"/>
                      </a:move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5" y="32"/>
                      </a:lnTo>
                      <a:lnTo>
                        <a:pt x="7" y="32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31" y="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15" name="Freeform 442"/>
                <p:cNvSpPr>
                  <a:spLocks/>
                </p:cNvSpPr>
                <p:nvPr/>
              </p:nvSpPr>
              <p:spPr bwMode="auto">
                <a:xfrm>
                  <a:off x="3283" y="3440"/>
                  <a:ext cx="40" cy="29"/>
                </a:xfrm>
                <a:custGeom>
                  <a:avLst/>
                  <a:gdLst>
                    <a:gd name="T0" fmla="*/ 2 w 40"/>
                    <a:gd name="T1" fmla="*/ 17 h 29"/>
                    <a:gd name="T2" fmla="*/ 0 w 40"/>
                    <a:gd name="T3" fmla="*/ 17 h 29"/>
                    <a:gd name="T4" fmla="*/ 2 w 40"/>
                    <a:gd name="T5" fmla="*/ 29 h 29"/>
                    <a:gd name="T6" fmla="*/ 7 w 40"/>
                    <a:gd name="T7" fmla="*/ 29 h 29"/>
                    <a:gd name="T8" fmla="*/ 38 w 40"/>
                    <a:gd name="T9" fmla="*/ 12 h 29"/>
                    <a:gd name="T10" fmla="*/ 40 w 40"/>
                    <a:gd name="T11" fmla="*/ 12 h 29"/>
                    <a:gd name="T12" fmla="*/ 40 w 40"/>
                    <a:gd name="T13" fmla="*/ 10 h 29"/>
                    <a:gd name="T14" fmla="*/ 36 w 40"/>
                    <a:gd name="T15" fmla="*/ 0 h 29"/>
                    <a:gd name="T16" fmla="*/ 33 w 40"/>
                    <a:gd name="T17" fmla="*/ 0 h 29"/>
                    <a:gd name="T18" fmla="*/ 31 w 40"/>
                    <a:gd name="T19" fmla="*/ 0 h 29"/>
                    <a:gd name="T20" fmla="*/ 2 w 40"/>
                    <a:gd name="T21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29">
                      <a:moveTo>
                        <a:pt x="2" y="17"/>
                      </a:moveTo>
                      <a:lnTo>
                        <a:pt x="0" y="17"/>
                      </a:lnTo>
                      <a:lnTo>
                        <a:pt x="2" y="29"/>
                      </a:lnTo>
                      <a:lnTo>
                        <a:pt x="7" y="29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16" name="Freeform 443"/>
                <p:cNvSpPr>
                  <a:spLocks/>
                </p:cNvSpPr>
                <p:nvPr/>
              </p:nvSpPr>
              <p:spPr bwMode="auto">
                <a:xfrm>
                  <a:off x="3103" y="3553"/>
                  <a:ext cx="40" cy="29"/>
                </a:xfrm>
                <a:custGeom>
                  <a:avLst/>
                  <a:gdLst>
                    <a:gd name="T0" fmla="*/ 0 w 40"/>
                    <a:gd name="T1" fmla="*/ 15 h 29"/>
                    <a:gd name="T2" fmla="*/ 0 w 40"/>
                    <a:gd name="T3" fmla="*/ 17 h 29"/>
                    <a:gd name="T4" fmla="*/ 0 w 40"/>
                    <a:gd name="T5" fmla="*/ 19 h 29"/>
                    <a:gd name="T6" fmla="*/ 2 w 40"/>
                    <a:gd name="T7" fmla="*/ 29 h 29"/>
                    <a:gd name="T8" fmla="*/ 7 w 40"/>
                    <a:gd name="T9" fmla="*/ 29 h 29"/>
                    <a:gd name="T10" fmla="*/ 38 w 40"/>
                    <a:gd name="T11" fmla="*/ 12 h 29"/>
                    <a:gd name="T12" fmla="*/ 40 w 40"/>
                    <a:gd name="T13" fmla="*/ 12 h 29"/>
                    <a:gd name="T14" fmla="*/ 40 w 40"/>
                    <a:gd name="T15" fmla="*/ 10 h 29"/>
                    <a:gd name="T16" fmla="*/ 36 w 40"/>
                    <a:gd name="T17" fmla="*/ 0 h 29"/>
                    <a:gd name="T18" fmla="*/ 36 w 40"/>
                    <a:gd name="T19" fmla="*/ 0 h 29"/>
                    <a:gd name="T20" fmla="*/ 33 w 40"/>
                    <a:gd name="T21" fmla="*/ 0 h 29"/>
                    <a:gd name="T22" fmla="*/ 0 w 40"/>
                    <a:gd name="T2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0" y="15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9"/>
                      </a:lnTo>
                      <a:lnTo>
                        <a:pt x="7" y="29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17" name="Freeform 444"/>
                <p:cNvSpPr>
                  <a:spLocks/>
                </p:cNvSpPr>
                <p:nvPr/>
              </p:nvSpPr>
              <p:spPr bwMode="auto">
                <a:xfrm>
                  <a:off x="3158" y="3524"/>
                  <a:ext cx="38" cy="29"/>
                </a:xfrm>
                <a:custGeom>
                  <a:avLst/>
                  <a:gdLst>
                    <a:gd name="T0" fmla="*/ 0 w 38"/>
                    <a:gd name="T1" fmla="*/ 17 h 29"/>
                    <a:gd name="T2" fmla="*/ 0 w 38"/>
                    <a:gd name="T3" fmla="*/ 20 h 29"/>
                    <a:gd name="T4" fmla="*/ 5 w 38"/>
                    <a:gd name="T5" fmla="*/ 29 h 29"/>
                    <a:gd name="T6" fmla="*/ 7 w 38"/>
                    <a:gd name="T7" fmla="*/ 29 h 29"/>
                    <a:gd name="T8" fmla="*/ 7 w 38"/>
                    <a:gd name="T9" fmla="*/ 29 h 29"/>
                    <a:gd name="T10" fmla="*/ 38 w 38"/>
                    <a:gd name="T11" fmla="*/ 15 h 29"/>
                    <a:gd name="T12" fmla="*/ 38 w 38"/>
                    <a:gd name="T13" fmla="*/ 12 h 29"/>
                    <a:gd name="T14" fmla="*/ 38 w 38"/>
                    <a:gd name="T15" fmla="*/ 10 h 29"/>
                    <a:gd name="T16" fmla="*/ 36 w 38"/>
                    <a:gd name="T17" fmla="*/ 0 h 29"/>
                    <a:gd name="T18" fmla="*/ 36 w 38"/>
                    <a:gd name="T19" fmla="*/ 0 h 29"/>
                    <a:gd name="T20" fmla="*/ 33 w 38"/>
                    <a:gd name="T21" fmla="*/ 0 h 29"/>
                    <a:gd name="T22" fmla="*/ 0 w 38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9">
                      <a:moveTo>
                        <a:pt x="0" y="17"/>
                      </a:moveTo>
                      <a:lnTo>
                        <a:pt x="0" y="20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18" name="Freeform 445"/>
                <p:cNvSpPr>
                  <a:spLocks/>
                </p:cNvSpPr>
                <p:nvPr/>
              </p:nvSpPr>
              <p:spPr bwMode="auto">
                <a:xfrm>
                  <a:off x="3213" y="3496"/>
                  <a:ext cx="41" cy="28"/>
                </a:xfrm>
                <a:custGeom>
                  <a:avLst/>
                  <a:gdLst>
                    <a:gd name="T0" fmla="*/ 2 w 41"/>
                    <a:gd name="T1" fmla="*/ 14 h 28"/>
                    <a:gd name="T2" fmla="*/ 0 w 41"/>
                    <a:gd name="T3" fmla="*/ 16 h 28"/>
                    <a:gd name="T4" fmla="*/ 2 w 41"/>
                    <a:gd name="T5" fmla="*/ 19 h 28"/>
                    <a:gd name="T6" fmla="*/ 5 w 41"/>
                    <a:gd name="T7" fmla="*/ 28 h 28"/>
                    <a:gd name="T8" fmla="*/ 7 w 41"/>
                    <a:gd name="T9" fmla="*/ 28 h 28"/>
                    <a:gd name="T10" fmla="*/ 10 w 41"/>
                    <a:gd name="T11" fmla="*/ 28 h 28"/>
                    <a:gd name="T12" fmla="*/ 41 w 41"/>
                    <a:gd name="T13" fmla="*/ 12 h 28"/>
                    <a:gd name="T14" fmla="*/ 41 w 41"/>
                    <a:gd name="T15" fmla="*/ 9 h 28"/>
                    <a:gd name="T16" fmla="*/ 38 w 41"/>
                    <a:gd name="T17" fmla="*/ 2 h 28"/>
                    <a:gd name="T18" fmla="*/ 36 w 41"/>
                    <a:gd name="T19" fmla="*/ 0 h 28"/>
                    <a:gd name="T20" fmla="*/ 36 w 41"/>
                    <a:gd name="T21" fmla="*/ 0 h 28"/>
                    <a:gd name="T22" fmla="*/ 2 w 41"/>
                    <a:gd name="T23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28">
                      <a:moveTo>
                        <a:pt x="2" y="14"/>
                      </a:move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5" y="28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41" y="12"/>
                      </a:lnTo>
                      <a:lnTo>
                        <a:pt x="41" y="9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19" name="Freeform 446"/>
                <p:cNvSpPr>
                  <a:spLocks/>
                </p:cNvSpPr>
                <p:nvPr/>
              </p:nvSpPr>
              <p:spPr bwMode="auto">
                <a:xfrm>
                  <a:off x="3271" y="3457"/>
                  <a:ext cx="60" cy="41"/>
                </a:xfrm>
                <a:custGeom>
                  <a:avLst/>
                  <a:gdLst>
                    <a:gd name="T0" fmla="*/ 2 w 60"/>
                    <a:gd name="T1" fmla="*/ 27 h 41"/>
                    <a:gd name="T2" fmla="*/ 0 w 60"/>
                    <a:gd name="T3" fmla="*/ 29 h 41"/>
                    <a:gd name="T4" fmla="*/ 2 w 60"/>
                    <a:gd name="T5" fmla="*/ 31 h 41"/>
                    <a:gd name="T6" fmla="*/ 4 w 60"/>
                    <a:gd name="T7" fmla="*/ 39 h 41"/>
                    <a:gd name="T8" fmla="*/ 7 w 60"/>
                    <a:gd name="T9" fmla="*/ 41 h 41"/>
                    <a:gd name="T10" fmla="*/ 7 w 60"/>
                    <a:gd name="T11" fmla="*/ 41 h 41"/>
                    <a:gd name="T12" fmla="*/ 55 w 60"/>
                    <a:gd name="T13" fmla="*/ 15 h 41"/>
                    <a:gd name="T14" fmla="*/ 60 w 60"/>
                    <a:gd name="T15" fmla="*/ 15 h 41"/>
                    <a:gd name="T16" fmla="*/ 60 w 60"/>
                    <a:gd name="T17" fmla="*/ 12 h 41"/>
                    <a:gd name="T18" fmla="*/ 55 w 60"/>
                    <a:gd name="T19" fmla="*/ 5 h 41"/>
                    <a:gd name="T20" fmla="*/ 55 w 60"/>
                    <a:gd name="T21" fmla="*/ 0 h 41"/>
                    <a:gd name="T22" fmla="*/ 52 w 60"/>
                    <a:gd name="T23" fmla="*/ 0 h 41"/>
                    <a:gd name="T24" fmla="*/ 2 w 60"/>
                    <a:gd name="T25" fmla="*/ 2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41">
                      <a:moveTo>
                        <a:pt x="2" y="27"/>
                      </a:move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4" y="39"/>
                      </a:lnTo>
                      <a:lnTo>
                        <a:pt x="7" y="41"/>
                      </a:lnTo>
                      <a:lnTo>
                        <a:pt x="7" y="41"/>
                      </a:lnTo>
                      <a:lnTo>
                        <a:pt x="55" y="15"/>
                      </a:lnTo>
                      <a:lnTo>
                        <a:pt x="60" y="15"/>
                      </a:lnTo>
                      <a:lnTo>
                        <a:pt x="60" y="12"/>
                      </a:lnTo>
                      <a:lnTo>
                        <a:pt x="55" y="5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20" name="Freeform 447"/>
                <p:cNvSpPr>
                  <a:spLocks/>
                </p:cNvSpPr>
                <p:nvPr/>
              </p:nvSpPr>
              <p:spPr bwMode="auto">
                <a:xfrm>
                  <a:off x="3035" y="3594"/>
                  <a:ext cx="75" cy="43"/>
                </a:xfrm>
                <a:custGeom>
                  <a:avLst/>
                  <a:gdLst>
                    <a:gd name="T0" fmla="*/ 3 w 75"/>
                    <a:gd name="T1" fmla="*/ 31 h 43"/>
                    <a:gd name="T2" fmla="*/ 0 w 75"/>
                    <a:gd name="T3" fmla="*/ 34 h 43"/>
                    <a:gd name="T4" fmla="*/ 3 w 75"/>
                    <a:gd name="T5" fmla="*/ 36 h 43"/>
                    <a:gd name="T6" fmla="*/ 8 w 75"/>
                    <a:gd name="T7" fmla="*/ 43 h 43"/>
                    <a:gd name="T8" fmla="*/ 10 w 75"/>
                    <a:gd name="T9" fmla="*/ 43 h 43"/>
                    <a:gd name="T10" fmla="*/ 75 w 75"/>
                    <a:gd name="T11" fmla="*/ 12 h 43"/>
                    <a:gd name="T12" fmla="*/ 75 w 75"/>
                    <a:gd name="T13" fmla="*/ 12 h 43"/>
                    <a:gd name="T14" fmla="*/ 75 w 75"/>
                    <a:gd name="T15" fmla="*/ 10 h 43"/>
                    <a:gd name="T16" fmla="*/ 70 w 75"/>
                    <a:gd name="T17" fmla="*/ 0 h 43"/>
                    <a:gd name="T18" fmla="*/ 70 w 75"/>
                    <a:gd name="T19" fmla="*/ 0 h 43"/>
                    <a:gd name="T20" fmla="*/ 68 w 75"/>
                    <a:gd name="T21" fmla="*/ 0 h 43"/>
                    <a:gd name="T22" fmla="*/ 3 w 75"/>
                    <a:gd name="T23" fmla="*/ 3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43">
                      <a:moveTo>
                        <a:pt x="3" y="31"/>
                      </a:moveTo>
                      <a:lnTo>
                        <a:pt x="0" y="34"/>
                      </a:lnTo>
                      <a:lnTo>
                        <a:pt x="3" y="36"/>
                      </a:lnTo>
                      <a:lnTo>
                        <a:pt x="8" y="43"/>
                      </a:lnTo>
                      <a:lnTo>
                        <a:pt x="10" y="43"/>
                      </a:lnTo>
                      <a:lnTo>
                        <a:pt x="75" y="12"/>
                      </a:lnTo>
                      <a:lnTo>
                        <a:pt x="75" y="12"/>
                      </a:lnTo>
                      <a:lnTo>
                        <a:pt x="75" y="1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21" name="Freeform 448"/>
                <p:cNvSpPr>
                  <a:spLocks/>
                </p:cNvSpPr>
                <p:nvPr/>
              </p:nvSpPr>
              <p:spPr bwMode="auto">
                <a:xfrm>
                  <a:off x="3122" y="3515"/>
                  <a:ext cx="146" cy="79"/>
                </a:xfrm>
                <a:custGeom>
                  <a:avLst/>
                  <a:gdLst>
                    <a:gd name="T0" fmla="*/ 2 w 146"/>
                    <a:gd name="T1" fmla="*/ 67 h 79"/>
                    <a:gd name="T2" fmla="*/ 0 w 146"/>
                    <a:gd name="T3" fmla="*/ 69 h 79"/>
                    <a:gd name="T4" fmla="*/ 0 w 146"/>
                    <a:gd name="T5" fmla="*/ 72 h 79"/>
                    <a:gd name="T6" fmla="*/ 5 w 146"/>
                    <a:gd name="T7" fmla="*/ 79 h 79"/>
                    <a:gd name="T8" fmla="*/ 7 w 146"/>
                    <a:gd name="T9" fmla="*/ 79 h 79"/>
                    <a:gd name="T10" fmla="*/ 9 w 146"/>
                    <a:gd name="T11" fmla="*/ 79 h 79"/>
                    <a:gd name="T12" fmla="*/ 144 w 146"/>
                    <a:gd name="T13" fmla="*/ 12 h 79"/>
                    <a:gd name="T14" fmla="*/ 146 w 146"/>
                    <a:gd name="T15" fmla="*/ 12 h 79"/>
                    <a:gd name="T16" fmla="*/ 146 w 146"/>
                    <a:gd name="T17" fmla="*/ 9 h 79"/>
                    <a:gd name="T18" fmla="*/ 141 w 146"/>
                    <a:gd name="T19" fmla="*/ 0 h 79"/>
                    <a:gd name="T20" fmla="*/ 139 w 146"/>
                    <a:gd name="T21" fmla="*/ 0 h 79"/>
                    <a:gd name="T22" fmla="*/ 137 w 146"/>
                    <a:gd name="T23" fmla="*/ 0 h 79"/>
                    <a:gd name="T24" fmla="*/ 2 w 146"/>
                    <a:gd name="T25" fmla="*/ 6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6" h="79">
                      <a:moveTo>
                        <a:pt x="2" y="67"/>
                      </a:move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5" y="79"/>
                      </a:lnTo>
                      <a:lnTo>
                        <a:pt x="7" y="79"/>
                      </a:lnTo>
                      <a:lnTo>
                        <a:pt x="9" y="79"/>
                      </a:lnTo>
                      <a:lnTo>
                        <a:pt x="144" y="12"/>
                      </a:lnTo>
                      <a:lnTo>
                        <a:pt x="146" y="12"/>
                      </a:lnTo>
                      <a:lnTo>
                        <a:pt x="146" y="9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37" y="0"/>
                      </a:lnTo>
                      <a:lnTo>
                        <a:pt x="2" y="6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22" name="Freeform 449"/>
                <p:cNvSpPr>
                  <a:spLocks/>
                </p:cNvSpPr>
                <p:nvPr/>
              </p:nvSpPr>
              <p:spPr bwMode="auto">
                <a:xfrm>
                  <a:off x="3278" y="3481"/>
                  <a:ext cx="57" cy="36"/>
                </a:xfrm>
                <a:custGeom>
                  <a:avLst/>
                  <a:gdLst>
                    <a:gd name="T0" fmla="*/ 0 w 57"/>
                    <a:gd name="T1" fmla="*/ 24 h 36"/>
                    <a:gd name="T2" fmla="*/ 0 w 57"/>
                    <a:gd name="T3" fmla="*/ 24 h 36"/>
                    <a:gd name="T4" fmla="*/ 0 w 57"/>
                    <a:gd name="T5" fmla="*/ 27 h 36"/>
                    <a:gd name="T6" fmla="*/ 7 w 57"/>
                    <a:gd name="T7" fmla="*/ 34 h 36"/>
                    <a:gd name="T8" fmla="*/ 7 w 57"/>
                    <a:gd name="T9" fmla="*/ 36 h 36"/>
                    <a:gd name="T10" fmla="*/ 55 w 57"/>
                    <a:gd name="T11" fmla="*/ 12 h 36"/>
                    <a:gd name="T12" fmla="*/ 57 w 57"/>
                    <a:gd name="T13" fmla="*/ 12 h 36"/>
                    <a:gd name="T14" fmla="*/ 57 w 57"/>
                    <a:gd name="T15" fmla="*/ 10 h 36"/>
                    <a:gd name="T16" fmla="*/ 55 w 57"/>
                    <a:gd name="T17" fmla="*/ 0 h 36"/>
                    <a:gd name="T18" fmla="*/ 53 w 57"/>
                    <a:gd name="T19" fmla="*/ 0 h 36"/>
                    <a:gd name="T20" fmla="*/ 0 w 57"/>
                    <a:gd name="T21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36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7" y="1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23" name="Freeform 450"/>
                <p:cNvSpPr>
                  <a:spLocks/>
                </p:cNvSpPr>
                <p:nvPr/>
              </p:nvSpPr>
              <p:spPr bwMode="auto">
                <a:xfrm>
                  <a:off x="3028" y="3582"/>
                  <a:ext cx="58" cy="36"/>
                </a:xfrm>
                <a:custGeom>
                  <a:avLst/>
                  <a:gdLst>
                    <a:gd name="T0" fmla="*/ 0 w 58"/>
                    <a:gd name="T1" fmla="*/ 22 h 36"/>
                    <a:gd name="T2" fmla="*/ 0 w 58"/>
                    <a:gd name="T3" fmla="*/ 24 h 36"/>
                    <a:gd name="T4" fmla="*/ 0 w 58"/>
                    <a:gd name="T5" fmla="*/ 26 h 36"/>
                    <a:gd name="T6" fmla="*/ 5 w 58"/>
                    <a:gd name="T7" fmla="*/ 36 h 36"/>
                    <a:gd name="T8" fmla="*/ 7 w 58"/>
                    <a:gd name="T9" fmla="*/ 36 h 36"/>
                    <a:gd name="T10" fmla="*/ 58 w 58"/>
                    <a:gd name="T11" fmla="*/ 12 h 36"/>
                    <a:gd name="T12" fmla="*/ 58 w 58"/>
                    <a:gd name="T13" fmla="*/ 7 h 36"/>
                    <a:gd name="T14" fmla="*/ 53 w 58"/>
                    <a:gd name="T15" fmla="*/ 0 h 36"/>
                    <a:gd name="T16" fmla="*/ 51 w 58"/>
                    <a:gd name="T17" fmla="*/ 0 h 36"/>
                    <a:gd name="T18" fmla="*/ 0 w 58"/>
                    <a:gd name="T19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" h="36">
                      <a:moveTo>
                        <a:pt x="0" y="22"/>
                      </a:move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5" y="36"/>
                      </a:lnTo>
                      <a:lnTo>
                        <a:pt x="7" y="36"/>
                      </a:lnTo>
                      <a:lnTo>
                        <a:pt x="58" y="12"/>
                      </a:lnTo>
                      <a:lnTo>
                        <a:pt x="58" y="7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30" name="Group 451"/>
              <p:cNvGrpSpPr>
                <a:grpSpLocks/>
              </p:cNvGrpSpPr>
              <p:nvPr/>
            </p:nvGrpSpPr>
            <p:grpSpPr bwMode="auto">
              <a:xfrm>
                <a:off x="3703638" y="1314450"/>
                <a:ext cx="258762" cy="55563"/>
                <a:chOff x="3391" y="3436"/>
                <a:chExt cx="386" cy="76"/>
              </a:xfrm>
            </p:grpSpPr>
            <p:sp>
              <p:nvSpPr>
                <p:cNvPr id="94" name="Freeform 452"/>
                <p:cNvSpPr>
                  <a:spLocks/>
                </p:cNvSpPr>
                <p:nvPr/>
              </p:nvSpPr>
              <p:spPr bwMode="auto">
                <a:xfrm>
                  <a:off x="3391" y="3436"/>
                  <a:ext cx="386" cy="76"/>
                </a:xfrm>
                <a:custGeom>
                  <a:avLst/>
                  <a:gdLst>
                    <a:gd name="T0" fmla="*/ 0 w 386"/>
                    <a:gd name="T1" fmla="*/ 0 h 76"/>
                    <a:gd name="T2" fmla="*/ 0 w 386"/>
                    <a:gd name="T3" fmla="*/ 74 h 76"/>
                    <a:gd name="T4" fmla="*/ 386 w 386"/>
                    <a:gd name="T5" fmla="*/ 76 h 76"/>
                    <a:gd name="T6" fmla="*/ 386 w 386"/>
                    <a:gd name="T7" fmla="*/ 0 h 76"/>
                    <a:gd name="T8" fmla="*/ 0 w 386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76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386" y="76"/>
                      </a:lnTo>
                      <a:lnTo>
                        <a:pt x="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95" name="Freeform 453"/>
                <p:cNvSpPr>
                  <a:spLocks/>
                </p:cNvSpPr>
                <p:nvPr/>
              </p:nvSpPr>
              <p:spPr bwMode="auto">
                <a:xfrm>
                  <a:off x="3417" y="3445"/>
                  <a:ext cx="41" cy="12"/>
                </a:xfrm>
                <a:custGeom>
                  <a:avLst/>
                  <a:gdLst>
                    <a:gd name="T0" fmla="*/ 5 w 41"/>
                    <a:gd name="T1" fmla="*/ 0 h 12"/>
                    <a:gd name="T2" fmla="*/ 5 w 41"/>
                    <a:gd name="T3" fmla="*/ 3 h 12"/>
                    <a:gd name="T4" fmla="*/ 0 w 41"/>
                    <a:gd name="T5" fmla="*/ 3 h 12"/>
                    <a:gd name="T6" fmla="*/ 0 w 41"/>
                    <a:gd name="T7" fmla="*/ 12 h 12"/>
                    <a:gd name="T8" fmla="*/ 5 w 41"/>
                    <a:gd name="T9" fmla="*/ 12 h 12"/>
                    <a:gd name="T10" fmla="*/ 41 w 41"/>
                    <a:gd name="T11" fmla="*/ 12 h 12"/>
                    <a:gd name="T12" fmla="*/ 41 w 41"/>
                    <a:gd name="T13" fmla="*/ 12 h 12"/>
                    <a:gd name="T14" fmla="*/ 41 w 41"/>
                    <a:gd name="T15" fmla="*/ 12 h 12"/>
                    <a:gd name="T16" fmla="*/ 41 w 41"/>
                    <a:gd name="T17" fmla="*/ 3 h 12"/>
                    <a:gd name="T18" fmla="*/ 41 w 41"/>
                    <a:gd name="T19" fmla="*/ 0 h 12"/>
                    <a:gd name="T20" fmla="*/ 5 w 41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2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3"/>
                      </a:lnTo>
                      <a:lnTo>
                        <a:pt x="41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96" name="Freeform 454"/>
                <p:cNvSpPr>
                  <a:spLocks/>
                </p:cNvSpPr>
                <p:nvPr/>
              </p:nvSpPr>
              <p:spPr bwMode="auto">
                <a:xfrm>
                  <a:off x="3475" y="3445"/>
                  <a:ext cx="40" cy="12"/>
                </a:xfrm>
                <a:custGeom>
                  <a:avLst/>
                  <a:gdLst>
                    <a:gd name="T0" fmla="*/ 4 w 40"/>
                    <a:gd name="T1" fmla="*/ 0 h 12"/>
                    <a:gd name="T2" fmla="*/ 2 w 40"/>
                    <a:gd name="T3" fmla="*/ 3 h 12"/>
                    <a:gd name="T4" fmla="*/ 0 w 40"/>
                    <a:gd name="T5" fmla="*/ 12 h 12"/>
                    <a:gd name="T6" fmla="*/ 2 w 40"/>
                    <a:gd name="T7" fmla="*/ 12 h 12"/>
                    <a:gd name="T8" fmla="*/ 4 w 40"/>
                    <a:gd name="T9" fmla="*/ 12 h 12"/>
                    <a:gd name="T10" fmla="*/ 38 w 40"/>
                    <a:gd name="T11" fmla="*/ 12 h 12"/>
                    <a:gd name="T12" fmla="*/ 40 w 40"/>
                    <a:gd name="T13" fmla="*/ 12 h 12"/>
                    <a:gd name="T14" fmla="*/ 40 w 40"/>
                    <a:gd name="T15" fmla="*/ 12 h 12"/>
                    <a:gd name="T16" fmla="*/ 40 w 40"/>
                    <a:gd name="T17" fmla="*/ 3 h 12"/>
                    <a:gd name="T18" fmla="*/ 38 w 40"/>
                    <a:gd name="T19" fmla="*/ 0 h 12"/>
                    <a:gd name="T20" fmla="*/ 4 w 4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2">
                      <a:moveTo>
                        <a:pt x="4" y="0"/>
                      </a:moveTo>
                      <a:lnTo>
                        <a:pt x="2" y="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3"/>
                      </a:lnTo>
                      <a:lnTo>
                        <a:pt x="3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97" name="Freeform 455"/>
                <p:cNvSpPr>
                  <a:spLocks/>
                </p:cNvSpPr>
                <p:nvPr/>
              </p:nvSpPr>
              <p:spPr bwMode="auto">
                <a:xfrm>
                  <a:off x="3535" y="3445"/>
                  <a:ext cx="40" cy="12"/>
                </a:xfrm>
                <a:custGeom>
                  <a:avLst/>
                  <a:gdLst>
                    <a:gd name="T0" fmla="*/ 2 w 40"/>
                    <a:gd name="T1" fmla="*/ 0 h 12"/>
                    <a:gd name="T2" fmla="*/ 2 w 40"/>
                    <a:gd name="T3" fmla="*/ 3 h 12"/>
                    <a:gd name="T4" fmla="*/ 0 w 40"/>
                    <a:gd name="T5" fmla="*/ 3 h 12"/>
                    <a:gd name="T6" fmla="*/ 0 w 40"/>
                    <a:gd name="T7" fmla="*/ 12 h 12"/>
                    <a:gd name="T8" fmla="*/ 2 w 40"/>
                    <a:gd name="T9" fmla="*/ 12 h 12"/>
                    <a:gd name="T10" fmla="*/ 38 w 40"/>
                    <a:gd name="T11" fmla="*/ 12 h 12"/>
                    <a:gd name="T12" fmla="*/ 40 w 40"/>
                    <a:gd name="T13" fmla="*/ 12 h 12"/>
                    <a:gd name="T14" fmla="*/ 40 w 40"/>
                    <a:gd name="T15" fmla="*/ 12 h 12"/>
                    <a:gd name="T16" fmla="*/ 40 w 40"/>
                    <a:gd name="T17" fmla="*/ 3 h 12"/>
                    <a:gd name="T18" fmla="*/ 38 w 40"/>
                    <a:gd name="T19" fmla="*/ 0 h 12"/>
                    <a:gd name="T20" fmla="*/ 2 w 4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2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3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98" name="Freeform 456"/>
                <p:cNvSpPr>
                  <a:spLocks/>
                </p:cNvSpPr>
                <p:nvPr/>
              </p:nvSpPr>
              <p:spPr bwMode="auto">
                <a:xfrm>
                  <a:off x="3595" y="3448"/>
                  <a:ext cx="40" cy="14"/>
                </a:xfrm>
                <a:custGeom>
                  <a:avLst/>
                  <a:gdLst>
                    <a:gd name="T0" fmla="*/ 2 w 40"/>
                    <a:gd name="T1" fmla="*/ 0 h 14"/>
                    <a:gd name="T2" fmla="*/ 2 w 40"/>
                    <a:gd name="T3" fmla="*/ 0 h 14"/>
                    <a:gd name="T4" fmla="*/ 0 w 40"/>
                    <a:gd name="T5" fmla="*/ 2 h 14"/>
                    <a:gd name="T6" fmla="*/ 0 w 40"/>
                    <a:gd name="T7" fmla="*/ 9 h 14"/>
                    <a:gd name="T8" fmla="*/ 2 w 40"/>
                    <a:gd name="T9" fmla="*/ 14 h 14"/>
                    <a:gd name="T10" fmla="*/ 38 w 40"/>
                    <a:gd name="T11" fmla="*/ 14 h 14"/>
                    <a:gd name="T12" fmla="*/ 40 w 40"/>
                    <a:gd name="T13" fmla="*/ 14 h 14"/>
                    <a:gd name="T14" fmla="*/ 40 w 40"/>
                    <a:gd name="T15" fmla="*/ 9 h 14"/>
                    <a:gd name="T16" fmla="*/ 40 w 40"/>
                    <a:gd name="T17" fmla="*/ 2 h 14"/>
                    <a:gd name="T18" fmla="*/ 40 w 40"/>
                    <a:gd name="T19" fmla="*/ 0 h 14"/>
                    <a:gd name="T20" fmla="*/ 38 w 40"/>
                    <a:gd name="T21" fmla="*/ 0 h 14"/>
                    <a:gd name="T22" fmla="*/ 2 w 40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1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38" y="14"/>
                      </a:lnTo>
                      <a:lnTo>
                        <a:pt x="40" y="14"/>
                      </a:lnTo>
                      <a:lnTo>
                        <a:pt x="40" y="9"/>
                      </a:lnTo>
                      <a:lnTo>
                        <a:pt x="40" y="2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99" name="Freeform 457"/>
                <p:cNvSpPr>
                  <a:spLocks/>
                </p:cNvSpPr>
                <p:nvPr/>
              </p:nvSpPr>
              <p:spPr bwMode="auto">
                <a:xfrm>
                  <a:off x="3652" y="3448"/>
                  <a:ext cx="41" cy="14"/>
                </a:xfrm>
                <a:custGeom>
                  <a:avLst/>
                  <a:gdLst>
                    <a:gd name="T0" fmla="*/ 3 w 41"/>
                    <a:gd name="T1" fmla="*/ 0 h 14"/>
                    <a:gd name="T2" fmla="*/ 0 w 41"/>
                    <a:gd name="T3" fmla="*/ 0 h 14"/>
                    <a:gd name="T4" fmla="*/ 0 w 41"/>
                    <a:gd name="T5" fmla="*/ 2 h 14"/>
                    <a:gd name="T6" fmla="*/ 0 w 41"/>
                    <a:gd name="T7" fmla="*/ 9 h 14"/>
                    <a:gd name="T8" fmla="*/ 0 w 41"/>
                    <a:gd name="T9" fmla="*/ 14 h 14"/>
                    <a:gd name="T10" fmla="*/ 3 w 41"/>
                    <a:gd name="T11" fmla="*/ 14 h 14"/>
                    <a:gd name="T12" fmla="*/ 36 w 41"/>
                    <a:gd name="T13" fmla="*/ 14 h 14"/>
                    <a:gd name="T14" fmla="*/ 41 w 41"/>
                    <a:gd name="T15" fmla="*/ 14 h 14"/>
                    <a:gd name="T16" fmla="*/ 41 w 41"/>
                    <a:gd name="T17" fmla="*/ 9 h 14"/>
                    <a:gd name="T18" fmla="*/ 41 w 41"/>
                    <a:gd name="T19" fmla="*/ 2 h 14"/>
                    <a:gd name="T20" fmla="*/ 41 w 41"/>
                    <a:gd name="T21" fmla="*/ 0 h 14"/>
                    <a:gd name="T22" fmla="*/ 36 w 41"/>
                    <a:gd name="T23" fmla="*/ 0 h 14"/>
                    <a:gd name="T24" fmla="*/ 3 w 41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1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6" y="14"/>
                      </a:lnTo>
                      <a:lnTo>
                        <a:pt x="41" y="14"/>
                      </a:lnTo>
                      <a:lnTo>
                        <a:pt x="41" y="9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00" name="Freeform 458"/>
                <p:cNvSpPr>
                  <a:spLocks/>
                </p:cNvSpPr>
                <p:nvPr/>
              </p:nvSpPr>
              <p:spPr bwMode="auto">
                <a:xfrm>
                  <a:off x="3712" y="3448"/>
                  <a:ext cx="39" cy="14"/>
                </a:xfrm>
                <a:custGeom>
                  <a:avLst/>
                  <a:gdLst>
                    <a:gd name="T0" fmla="*/ 3 w 39"/>
                    <a:gd name="T1" fmla="*/ 0 h 14"/>
                    <a:gd name="T2" fmla="*/ 0 w 39"/>
                    <a:gd name="T3" fmla="*/ 0 h 14"/>
                    <a:gd name="T4" fmla="*/ 0 w 39"/>
                    <a:gd name="T5" fmla="*/ 2 h 14"/>
                    <a:gd name="T6" fmla="*/ 0 w 39"/>
                    <a:gd name="T7" fmla="*/ 9 h 14"/>
                    <a:gd name="T8" fmla="*/ 0 w 39"/>
                    <a:gd name="T9" fmla="*/ 14 h 14"/>
                    <a:gd name="T10" fmla="*/ 3 w 39"/>
                    <a:gd name="T11" fmla="*/ 14 h 14"/>
                    <a:gd name="T12" fmla="*/ 36 w 39"/>
                    <a:gd name="T13" fmla="*/ 14 h 14"/>
                    <a:gd name="T14" fmla="*/ 39 w 39"/>
                    <a:gd name="T15" fmla="*/ 14 h 14"/>
                    <a:gd name="T16" fmla="*/ 39 w 39"/>
                    <a:gd name="T17" fmla="*/ 9 h 14"/>
                    <a:gd name="T18" fmla="*/ 39 w 39"/>
                    <a:gd name="T19" fmla="*/ 2 h 14"/>
                    <a:gd name="T20" fmla="*/ 39 w 39"/>
                    <a:gd name="T21" fmla="*/ 0 h 14"/>
                    <a:gd name="T22" fmla="*/ 36 w 39"/>
                    <a:gd name="T23" fmla="*/ 0 h 14"/>
                    <a:gd name="T24" fmla="*/ 3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6" y="14"/>
                      </a:lnTo>
                      <a:lnTo>
                        <a:pt x="39" y="14"/>
                      </a:lnTo>
                      <a:lnTo>
                        <a:pt x="39" y="9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01" name="Freeform 459"/>
                <p:cNvSpPr>
                  <a:spLocks/>
                </p:cNvSpPr>
                <p:nvPr/>
              </p:nvSpPr>
              <p:spPr bwMode="auto">
                <a:xfrm>
                  <a:off x="3501" y="3464"/>
                  <a:ext cx="41" cy="17"/>
                </a:xfrm>
                <a:custGeom>
                  <a:avLst/>
                  <a:gdLst>
                    <a:gd name="T0" fmla="*/ 2 w 41"/>
                    <a:gd name="T1" fmla="*/ 0 h 17"/>
                    <a:gd name="T2" fmla="*/ 0 w 41"/>
                    <a:gd name="T3" fmla="*/ 5 h 17"/>
                    <a:gd name="T4" fmla="*/ 0 w 41"/>
                    <a:gd name="T5" fmla="*/ 15 h 17"/>
                    <a:gd name="T6" fmla="*/ 0 w 41"/>
                    <a:gd name="T7" fmla="*/ 17 h 17"/>
                    <a:gd name="T8" fmla="*/ 2 w 41"/>
                    <a:gd name="T9" fmla="*/ 17 h 17"/>
                    <a:gd name="T10" fmla="*/ 38 w 41"/>
                    <a:gd name="T11" fmla="*/ 17 h 17"/>
                    <a:gd name="T12" fmla="*/ 41 w 41"/>
                    <a:gd name="T13" fmla="*/ 17 h 17"/>
                    <a:gd name="T14" fmla="*/ 41 w 41"/>
                    <a:gd name="T15" fmla="*/ 15 h 17"/>
                    <a:gd name="T16" fmla="*/ 41 w 41"/>
                    <a:gd name="T17" fmla="*/ 5 h 17"/>
                    <a:gd name="T18" fmla="*/ 38 w 41"/>
                    <a:gd name="T19" fmla="*/ 0 h 17"/>
                    <a:gd name="T20" fmla="*/ 2 w 41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7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38" y="17"/>
                      </a:lnTo>
                      <a:lnTo>
                        <a:pt x="41" y="17"/>
                      </a:lnTo>
                      <a:lnTo>
                        <a:pt x="41" y="15"/>
                      </a:lnTo>
                      <a:lnTo>
                        <a:pt x="41" y="5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02" name="Freeform 460"/>
                <p:cNvSpPr>
                  <a:spLocks/>
                </p:cNvSpPr>
                <p:nvPr/>
              </p:nvSpPr>
              <p:spPr bwMode="auto">
                <a:xfrm>
                  <a:off x="3563" y="3469"/>
                  <a:ext cx="39" cy="12"/>
                </a:xfrm>
                <a:custGeom>
                  <a:avLst/>
                  <a:gdLst>
                    <a:gd name="T0" fmla="*/ 3 w 39"/>
                    <a:gd name="T1" fmla="*/ 0 h 12"/>
                    <a:gd name="T2" fmla="*/ 0 w 39"/>
                    <a:gd name="T3" fmla="*/ 0 h 12"/>
                    <a:gd name="T4" fmla="*/ 0 w 39"/>
                    <a:gd name="T5" fmla="*/ 0 h 12"/>
                    <a:gd name="T6" fmla="*/ 0 w 39"/>
                    <a:gd name="T7" fmla="*/ 10 h 12"/>
                    <a:gd name="T8" fmla="*/ 0 w 39"/>
                    <a:gd name="T9" fmla="*/ 12 h 12"/>
                    <a:gd name="T10" fmla="*/ 3 w 39"/>
                    <a:gd name="T11" fmla="*/ 12 h 12"/>
                    <a:gd name="T12" fmla="*/ 39 w 39"/>
                    <a:gd name="T13" fmla="*/ 12 h 12"/>
                    <a:gd name="T14" fmla="*/ 39 w 39"/>
                    <a:gd name="T15" fmla="*/ 12 h 12"/>
                    <a:gd name="T16" fmla="*/ 39 w 39"/>
                    <a:gd name="T17" fmla="*/ 10 h 12"/>
                    <a:gd name="T18" fmla="*/ 39 w 39"/>
                    <a:gd name="T19" fmla="*/ 0 h 12"/>
                    <a:gd name="T20" fmla="*/ 39 w 39"/>
                    <a:gd name="T21" fmla="*/ 0 h 12"/>
                    <a:gd name="T22" fmla="*/ 39 w 39"/>
                    <a:gd name="T23" fmla="*/ 0 h 12"/>
                    <a:gd name="T24" fmla="*/ 3 w 39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03" name="Freeform 461"/>
                <p:cNvSpPr>
                  <a:spLocks/>
                </p:cNvSpPr>
                <p:nvPr/>
              </p:nvSpPr>
              <p:spPr bwMode="auto">
                <a:xfrm>
                  <a:off x="3626" y="3469"/>
                  <a:ext cx="41" cy="12"/>
                </a:xfrm>
                <a:custGeom>
                  <a:avLst/>
                  <a:gdLst>
                    <a:gd name="T0" fmla="*/ 2 w 41"/>
                    <a:gd name="T1" fmla="*/ 0 h 12"/>
                    <a:gd name="T2" fmla="*/ 0 w 41"/>
                    <a:gd name="T3" fmla="*/ 0 h 12"/>
                    <a:gd name="T4" fmla="*/ 0 w 41"/>
                    <a:gd name="T5" fmla="*/ 0 h 12"/>
                    <a:gd name="T6" fmla="*/ 0 w 41"/>
                    <a:gd name="T7" fmla="*/ 10 h 12"/>
                    <a:gd name="T8" fmla="*/ 0 w 41"/>
                    <a:gd name="T9" fmla="*/ 12 h 12"/>
                    <a:gd name="T10" fmla="*/ 2 w 41"/>
                    <a:gd name="T11" fmla="*/ 12 h 12"/>
                    <a:gd name="T12" fmla="*/ 38 w 41"/>
                    <a:gd name="T13" fmla="*/ 12 h 12"/>
                    <a:gd name="T14" fmla="*/ 41 w 41"/>
                    <a:gd name="T15" fmla="*/ 12 h 12"/>
                    <a:gd name="T16" fmla="*/ 41 w 41"/>
                    <a:gd name="T17" fmla="*/ 10 h 12"/>
                    <a:gd name="T18" fmla="*/ 41 w 41"/>
                    <a:gd name="T19" fmla="*/ 0 h 12"/>
                    <a:gd name="T20" fmla="*/ 41 w 41"/>
                    <a:gd name="T21" fmla="*/ 0 h 12"/>
                    <a:gd name="T22" fmla="*/ 38 w 41"/>
                    <a:gd name="T23" fmla="*/ 0 h 12"/>
                    <a:gd name="T24" fmla="*/ 2 w 41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1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8" y="12"/>
                      </a:lnTo>
                      <a:lnTo>
                        <a:pt x="41" y="12"/>
                      </a:lnTo>
                      <a:lnTo>
                        <a:pt x="41" y="1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04" name="Freeform 462"/>
                <p:cNvSpPr>
                  <a:spLocks/>
                </p:cNvSpPr>
                <p:nvPr/>
              </p:nvSpPr>
              <p:spPr bwMode="auto">
                <a:xfrm>
                  <a:off x="3688" y="3469"/>
                  <a:ext cx="60" cy="12"/>
                </a:xfrm>
                <a:custGeom>
                  <a:avLst/>
                  <a:gdLst>
                    <a:gd name="T0" fmla="*/ 5 w 60"/>
                    <a:gd name="T1" fmla="*/ 0 h 12"/>
                    <a:gd name="T2" fmla="*/ 0 w 60"/>
                    <a:gd name="T3" fmla="*/ 0 h 12"/>
                    <a:gd name="T4" fmla="*/ 0 w 60"/>
                    <a:gd name="T5" fmla="*/ 0 h 12"/>
                    <a:gd name="T6" fmla="*/ 0 w 60"/>
                    <a:gd name="T7" fmla="*/ 10 h 12"/>
                    <a:gd name="T8" fmla="*/ 0 w 60"/>
                    <a:gd name="T9" fmla="*/ 12 h 12"/>
                    <a:gd name="T10" fmla="*/ 5 w 60"/>
                    <a:gd name="T11" fmla="*/ 12 h 12"/>
                    <a:gd name="T12" fmla="*/ 58 w 60"/>
                    <a:gd name="T13" fmla="*/ 12 h 12"/>
                    <a:gd name="T14" fmla="*/ 60 w 60"/>
                    <a:gd name="T15" fmla="*/ 12 h 12"/>
                    <a:gd name="T16" fmla="*/ 60 w 60"/>
                    <a:gd name="T17" fmla="*/ 10 h 12"/>
                    <a:gd name="T18" fmla="*/ 60 w 60"/>
                    <a:gd name="T19" fmla="*/ 0 h 12"/>
                    <a:gd name="T20" fmla="*/ 60 w 60"/>
                    <a:gd name="T21" fmla="*/ 0 h 12"/>
                    <a:gd name="T22" fmla="*/ 58 w 60"/>
                    <a:gd name="T23" fmla="*/ 0 h 12"/>
                    <a:gd name="T24" fmla="*/ 5 w 60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12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58" y="12"/>
                      </a:lnTo>
                      <a:lnTo>
                        <a:pt x="60" y="12"/>
                      </a:lnTo>
                      <a:lnTo>
                        <a:pt x="60" y="1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05" name="Freeform 463"/>
                <p:cNvSpPr>
                  <a:spLocks/>
                </p:cNvSpPr>
                <p:nvPr/>
              </p:nvSpPr>
              <p:spPr bwMode="auto">
                <a:xfrm>
                  <a:off x="3417" y="3488"/>
                  <a:ext cx="77" cy="17"/>
                </a:xfrm>
                <a:custGeom>
                  <a:avLst/>
                  <a:gdLst>
                    <a:gd name="T0" fmla="*/ 0 w 77"/>
                    <a:gd name="T1" fmla="*/ 0 h 17"/>
                    <a:gd name="T2" fmla="*/ 0 w 77"/>
                    <a:gd name="T3" fmla="*/ 0 h 17"/>
                    <a:gd name="T4" fmla="*/ 0 w 77"/>
                    <a:gd name="T5" fmla="*/ 3 h 17"/>
                    <a:gd name="T6" fmla="*/ 0 w 77"/>
                    <a:gd name="T7" fmla="*/ 15 h 17"/>
                    <a:gd name="T8" fmla="*/ 0 w 77"/>
                    <a:gd name="T9" fmla="*/ 17 h 17"/>
                    <a:gd name="T10" fmla="*/ 0 w 77"/>
                    <a:gd name="T11" fmla="*/ 17 h 17"/>
                    <a:gd name="T12" fmla="*/ 72 w 77"/>
                    <a:gd name="T13" fmla="*/ 17 h 17"/>
                    <a:gd name="T14" fmla="*/ 74 w 77"/>
                    <a:gd name="T15" fmla="*/ 17 h 17"/>
                    <a:gd name="T16" fmla="*/ 77 w 77"/>
                    <a:gd name="T17" fmla="*/ 15 h 17"/>
                    <a:gd name="T18" fmla="*/ 77 w 77"/>
                    <a:gd name="T19" fmla="*/ 3 h 17"/>
                    <a:gd name="T20" fmla="*/ 74 w 77"/>
                    <a:gd name="T21" fmla="*/ 3 h 17"/>
                    <a:gd name="T22" fmla="*/ 72 w 77"/>
                    <a:gd name="T23" fmla="*/ 0 h 17"/>
                    <a:gd name="T24" fmla="*/ 0 w 77"/>
                    <a:gd name="T2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72" y="17"/>
                      </a:lnTo>
                      <a:lnTo>
                        <a:pt x="74" y="17"/>
                      </a:lnTo>
                      <a:lnTo>
                        <a:pt x="77" y="15"/>
                      </a:lnTo>
                      <a:lnTo>
                        <a:pt x="77" y="3"/>
                      </a:lnTo>
                      <a:lnTo>
                        <a:pt x="74" y="3"/>
                      </a:lnTo>
                      <a:lnTo>
                        <a:pt x="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06" name="Freeform 464"/>
                <p:cNvSpPr>
                  <a:spLocks/>
                </p:cNvSpPr>
                <p:nvPr/>
              </p:nvSpPr>
              <p:spPr bwMode="auto">
                <a:xfrm>
                  <a:off x="3513" y="3491"/>
                  <a:ext cx="156" cy="14"/>
                </a:xfrm>
                <a:custGeom>
                  <a:avLst/>
                  <a:gdLst>
                    <a:gd name="T0" fmla="*/ 0 w 156"/>
                    <a:gd name="T1" fmla="*/ 0 h 14"/>
                    <a:gd name="T2" fmla="*/ 0 w 156"/>
                    <a:gd name="T3" fmla="*/ 0 h 14"/>
                    <a:gd name="T4" fmla="*/ 0 w 156"/>
                    <a:gd name="T5" fmla="*/ 2 h 14"/>
                    <a:gd name="T6" fmla="*/ 0 w 156"/>
                    <a:gd name="T7" fmla="*/ 12 h 14"/>
                    <a:gd name="T8" fmla="*/ 0 w 156"/>
                    <a:gd name="T9" fmla="*/ 14 h 14"/>
                    <a:gd name="T10" fmla="*/ 154 w 156"/>
                    <a:gd name="T11" fmla="*/ 14 h 14"/>
                    <a:gd name="T12" fmla="*/ 156 w 156"/>
                    <a:gd name="T13" fmla="*/ 14 h 14"/>
                    <a:gd name="T14" fmla="*/ 156 w 156"/>
                    <a:gd name="T15" fmla="*/ 12 h 14"/>
                    <a:gd name="T16" fmla="*/ 156 w 156"/>
                    <a:gd name="T17" fmla="*/ 2 h 14"/>
                    <a:gd name="T18" fmla="*/ 156 w 156"/>
                    <a:gd name="T19" fmla="*/ 0 h 14"/>
                    <a:gd name="T20" fmla="*/ 154 w 156"/>
                    <a:gd name="T21" fmla="*/ 0 h 14"/>
                    <a:gd name="T22" fmla="*/ 0 w 156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6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54" y="14"/>
                      </a:lnTo>
                      <a:lnTo>
                        <a:pt x="156" y="14"/>
                      </a:lnTo>
                      <a:lnTo>
                        <a:pt x="156" y="1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07" name="Freeform 465"/>
                <p:cNvSpPr>
                  <a:spLocks/>
                </p:cNvSpPr>
                <p:nvPr/>
              </p:nvSpPr>
              <p:spPr bwMode="auto">
                <a:xfrm>
                  <a:off x="3686" y="3491"/>
                  <a:ext cx="60" cy="14"/>
                </a:xfrm>
                <a:custGeom>
                  <a:avLst/>
                  <a:gdLst>
                    <a:gd name="T0" fmla="*/ 2 w 60"/>
                    <a:gd name="T1" fmla="*/ 0 h 14"/>
                    <a:gd name="T2" fmla="*/ 0 w 60"/>
                    <a:gd name="T3" fmla="*/ 0 h 14"/>
                    <a:gd name="T4" fmla="*/ 0 w 60"/>
                    <a:gd name="T5" fmla="*/ 2 h 14"/>
                    <a:gd name="T6" fmla="*/ 0 w 60"/>
                    <a:gd name="T7" fmla="*/ 12 h 14"/>
                    <a:gd name="T8" fmla="*/ 0 w 60"/>
                    <a:gd name="T9" fmla="*/ 14 h 14"/>
                    <a:gd name="T10" fmla="*/ 2 w 60"/>
                    <a:gd name="T11" fmla="*/ 14 h 14"/>
                    <a:gd name="T12" fmla="*/ 57 w 60"/>
                    <a:gd name="T13" fmla="*/ 14 h 14"/>
                    <a:gd name="T14" fmla="*/ 60 w 60"/>
                    <a:gd name="T15" fmla="*/ 14 h 14"/>
                    <a:gd name="T16" fmla="*/ 60 w 60"/>
                    <a:gd name="T17" fmla="*/ 12 h 14"/>
                    <a:gd name="T18" fmla="*/ 60 w 60"/>
                    <a:gd name="T19" fmla="*/ 2 h 14"/>
                    <a:gd name="T20" fmla="*/ 60 w 60"/>
                    <a:gd name="T21" fmla="*/ 0 h 14"/>
                    <a:gd name="T22" fmla="*/ 57 w 60"/>
                    <a:gd name="T23" fmla="*/ 0 h 14"/>
                    <a:gd name="T24" fmla="*/ 2 w 60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1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7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60" y="2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08" name="Freeform 466"/>
                <p:cNvSpPr>
                  <a:spLocks/>
                </p:cNvSpPr>
                <p:nvPr/>
              </p:nvSpPr>
              <p:spPr bwMode="auto">
                <a:xfrm>
                  <a:off x="3417" y="3464"/>
                  <a:ext cx="60" cy="17"/>
                </a:xfrm>
                <a:custGeom>
                  <a:avLst/>
                  <a:gdLst>
                    <a:gd name="T0" fmla="*/ 5 w 60"/>
                    <a:gd name="T1" fmla="*/ 0 h 17"/>
                    <a:gd name="T2" fmla="*/ 5 w 60"/>
                    <a:gd name="T3" fmla="*/ 5 h 17"/>
                    <a:gd name="T4" fmla="*/ 0 w 60"/>
                    <a:gd name="T5" fmla="*/ 5 h 17"/>
                    <a:gd name="T6" fmla="*/ 0 w 60"/>
                    <a:gd name="T7" fmla="*/ 15 h 17"/>
                    <a:gd name="T8" fmla="*/ 5 w 60"/>
                    <a:gd name="T9" fmla="*/ 17 h 17"/>
                    <a:gd name="T10" fmla="*/ 58 w 60"/>
                    <a:gd name="T11" fmla="*/ 17 h 17"/>
                    <a:gd name="T12" fmla="*/ 60 w 60"/>
                    <a:gd name="T13" fmla="*/ 17 h 17"/>
                    <a:gd name="T14" fmla="*/ 60 w 60"/>
                    <a:gd name="T15" fmla="*/ 15 h 17"/>
                    <a:gd name="T16" fmla="*/ 60 w 60"/>
                    <a:gd name="T17" fmla="*/ 5 h 17"/>
                    <a:gd name="T18" fmla="*/ 58 w 60"/>
                    <a:gd name="T19" fmla="*/ 0 h 17"/>
                    <a:gd name="T20" fmla="*/ 5 w 60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0" h="17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5" y="17"/>
                      </a:lnTo>
                      <a:lnTo>
                        <a:pt x="58" y="17"/>
                      </a:lnTo>
                      <a:lnTo>
                        <a:pt x="60" y="17"/>
                      </a:lnTo>
                      <a:lnTo>
                        <a:pt x="60" y="15"/>
                      </a:lnTo>
                      <a:lnTo>
                        <a:pt x="60" y="5"/>
                      </a:lnTo>
                      <a:lnTo>
                        <a:pt x="5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31" name="Group 467"/>
              <p:cNvGrpSpPr>
                <a:grpSpLocks/>
              </p:cNvGrpSpPr>
              <p:nvPr/>
            </p:nvGrpSpPr>
            <p:grpSpPr bwMode="auto">
              <a:xfrm>
                <a:off x="3730625" y="1147763"/>
                <a:ext cx="203200" cy="466725"/>
                <a:chOff x="3431" y="3203"/>
                <a:chExt cx="303" cy="655"/>
              </a:xfrm>
            </p:grpSpPr>
            <p:sp>
              <p:nvSpPr>
                <p:cNvPr id="89" name="Oval 468"/>
                <p:cNvSpPr>
                  <a:spLocks noChangeArrowheads="1"/>
                </p:cNvSpPr>
                <p:nvPr/>
              </p:nvSpPr>
              <p:spPr bwMode="auto">
                <a:xfrm>
                  <a:off x="3515" y="3203"/>
                  <a:ext cx="116" cy="132"/>
                </a:xfrm>
                <a:prstGeom prst="ellipse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90" name="Freeform 469"/>
                <p:cNvSpPr>
                  <a:spLocks/>
                </p:cNvSpPr>
                <p:nvPr/>
              </p:nvSpPr>
              <p:spPr bwMode="auto">
                <a:xfrm>
                  <a:off x="3513" y="3352"/>
                  <a:ext cx="113" cy="458"/>
                </a:xfrm>
                <a:custGeom>
                  <a:avLst/>
                  <a:gdLst>
                    <a:gd name="T0" fmla="*/ 17 w 113"/>
                    <a:gd name="T1" fmla="*/ 0 h 458"/>
                    <a:gd name="T2" fmla="*/ 10 w 113"/>
                    <a:gd name="T3" fmla="*/ 2 h 458"/>
                    <a:gd name="T4" fmla="*/ 5 w 113"/>
                    <a:gd name="T5" fmla="*/ 7 h 458"/>
                    <a:gd name="T6" fmla="*/ 0 w 113"/>
                    <a:gd name="T7" fmla="*/ 14 h 458"/>
                    <a:gd name="T8" fmla="*/ 0 w 113"/>
                    <a:gd name="T9" fmla="*/ 21 h 458"/>
                    <a:gd name="T10" fmla="*/ 0 w 113"/>
                    <a:gd name="T11" fmla="*/ 439 h 458"/>
                    <a:gd name="T12" fmla="*/ 0 w 113"/>
                    <a:gd name="T13" fmla="*/ 448 h 458"/>
                    <a:gd name="T14" fmla="*/ 5 w 113"/>
                    <a:gd name="T15" fmla="*/ 453 h 458"/>
                    <a:gd name="T16" fmla="*/ 10 w 113"/>
                    <a:gd name="T17" fmla="*/ 458 h 458"/>
                    <a:gd name="T18" fmla="*/ 17 w 113"/>
                    <a:gd name="T19" fmla="*/ 458 h 458"/>
                    <a:gd name="T20" fmla="*/ 94 w 113"/>
                    <a:gd name="T21" fmla="*/ 458 h 458"/>
                    <a:gd name="T22" fmla="*/ 101 w 113"/>
                    <a:gd name="T23" fmla="*/ 458 h 458"/>
                    <a:gd name="T24" fmla="*/ 108 w 113"/>
                    <a:gd name="T25" fmla="*/ 453 h 458"/>
                    <a:gd name="T26" fmla="*/ 110 w 113"/>
                    <a:gd name="T27" fmla="*/ 448 h 458"/>
                    <a:gd name="T28" fmla="*/ 113 w 113"/>
                    <a:gd name="T29" fmla="*/ 439 h 458"/>
                    <a:gd name="T30" fmla="*/ 113 w 113"/>
                    <a:gd name="T31" fmla="*/ 21 h 458"/>
                    <a:gd name="T32" fmla="*/ 110 w 113"/>
                    <a:gd name="T33" fmla="*/ 14 h 458"/>
                    <a:gd name="T34" fmla="*/ 108 w 113"/>
                    <a:gd name="T35" fmla="*/ 7 h 458"/>
                    <a:gd name="T36" fmla="*/ 101 w 113"/>
                    <a:gd name="T37" fmla="*/ 2 h 458"/>
                    <a:gd name="T38" fmla="*/ 94 w 113"/>
                    <a:gd name="T39" fmla="*/ 0 h 458"/>
                    <a:gd name="T40" fmla="*/ 17 w 113"/>
                    <a:gd name="T41" fmla="*/ 0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458">
                      <a:moveTo>
                        <a:pt x="17" y="0"/>
                      </a:move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439"/>
                      </a:lnTo>
                      <a:lnTo>
                        <a:pt x="0" y="448"/>
                      </a:lnTo>
                      <a:lnTo>
                        <a:pt x="5" y="453"/>
                      </a:lnTo>
                      <a:lnTo>
                        <a:pt x="10" y="458"/>
                      </a:lnTo>
                      <a:lnTo>
                        <a:pt x="17" y="458"/>
                      </a:lnTo>
                      <a:lnTo>
                        <a:pt x="94" y="458"/>
                      </a:lnTo>
                      <a:lnTo>
                        <a:pt x="101" y="458"/>
                      </a:lnTo>
                      <a:lnTo>
                        <a:pt x="108" y="453"/>
                      </a:lnTo>
                      <a:lnTo>
                        <a:pt x="110" y="448"/>
                      </a:lnTo>
                      <a:lnTo>
                        <a:pt x="113" y="439"/>
                      </a:lnTo>
                      <a:lnTo>
                        <a:pt x="113" y="21"/>
                      </a:lnTo>
                      <a:lnTo>
                        <a:pt x="110" y="14"/>
                      </a:lnTo>
                      <a:lnTo>
                        <a:pt x="108" y="7"/>
                      </a:lnTo>
                      <a:lnTo>
                        <a:pt x="101" y="2"/>
                      </a:lnTo>
                      <a:lnTo>
                        <a:pt x="94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91" name="Freeform 470"/>
                <p:cNvSpPr>
                  <a:spLocks/>
                </p:cNvSpPr>
                <p:nvPr/>
              </p:nvSpPr>
              <p:spPr bwMode="auto">
                <a:xfrm>
                  <a:off x="3556" y="3623"/>
                  <a:ext cx="27" cy="235"/>
                </a:xfrm>
                <a:custGeom>
                  <a:avLst/>
                  <a:gdLst>
                    <a:gd name="T0" fmla="*/ 15 w 27"/>
                    <a:gd name="T1" fmla="*/ 0 h 235"/>
                    <a:gd name="T2" fmla="*/ 10 w 27"/>
                    <a:gd name="T3" fmla="*/ 2 h 235"/>
                    <a:gd name="T4" fmla="*/ 5 w 27"/>
                    <a:gd name="T5" fmla="*/ 5 h 235"/>
                    <a:gd name="T6" fmla="*/ 5 w 27"/>
                    <a:gd name="T7" fmla="*/ 7 h 235"/>
                    <a:gd name="T8" fmla="*/ 0 w 27"/>
                    <a:gd name="T9" fmla="*/ 12 h 235"/>
                    <a:gd name="T10" fmla="*/ 0 w 27"/>
                    <a:gd name="T11" fmla="*/ 223 h 235"/>
                    <a:gd name="T12" fmla="*/ 5 w 27"/>
                    <a:gd name="T13" fmla="*/ 228 h 235"/>
                    <a:gd name="T14" fmla="*/ 5 w 27"/>
                    <a:gd name="T15" fmla="*/ 233 h 235"/>
                    <a:gd name="T16" fmla="*/ 15 w 27"/>
                    <a:gd name="T17" fmla="*/ 235 h 235"/>
                    <a:gd name="T18" fmla="*/ 24 w 27"/>
                    <a:gd name="T19" fmla="*/ 233 h 235"/>
                    <a:gd name="T20" fmla="*/ 27 w 27"/>
                    <a:gd name="T21" fmla="*/ 223 h 235"/>
                    <a:gd name="T22" fmla="*/ 27 w 27"/>
                    <a:gd name="T23" fmla="*/ 12 h 235"/>
                    <a:gd name="T24" fmla="*/ 24 w 27"/>
                    <a:gd name="T25" fmla="*/ 5 h 235"/>
                    <a:gd name="T26" fmla="*/ 19 w 27"/>
                    <a:gd name="T27" fmla="*/ 2 h 235"/>
                    <a:gd name="T28" fmla="*/ 15 w 27"/>
                    <a:gd name="T2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7" h="23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0" y="12"/>
                      </a:lnTo>
                      <a:lnTo>
                        <a:pt x="0" y="223"/>
                      </a:lnTo>
                      <a:lnTo>
                        <a:pt x="5" y="228"/>
                      </a:lnTo>
                      <a:lnTo>
                        <a:pt x="5" y="233"/>
                      </a:lnTo>
                      <a:lnTo>
                        <a:pt x="15" y="235"/>
                      </a:lnTo>
                      <a:lnTo>
                        <a:pt x="24" y="233"/>
                      </a:lnTo>
                      <a:lnTo>
                        <a:pt x="27" y="223"/>
                      </a:lnTo>
                      <a:lnTo>
                        <a:pt x="27" y="12"/>
                      </a:lnTo>
                      <a:lnTo>
                        <a:pt x="24" y="5"/>
                      </a:lnTo>
                      <a:lnTo>
                        <a:pt x="19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92" name="Freeform 471"/>
                <p:cNvSpPr>
                  <a:spLocks/>
                </p:cNvSpPr>
                <p:nvPr/>
              </p:nvSpPr>
              <p:spPr bwMode="auto">
                <a:xfrm>
                  <a:off x="3602" y="3344"/>
                  <a:ext cx="132" cy="214"/>
                </a:xfrm>
                <a:custGeom>
                  <a:avLst/>
                  <a:gdLst>
                    <a:gd name="T0" fmla="*/ 14 w 132"/>
                    <a:gd name="T1" fmla="*/ 3 h 214"/>
                    <a:gd name="T2" fmla="*/ 5 w 132"/>
                    <a:gd name="T3" fmla="*/ 8 h 214"/>
                    <a:gd name="T4" fmla="*/ 0 w 132"/>
                    <a:gd name="T5" fmla="*/ 17 h 214"/>
                    <a:gd name="T6" fmla="*/ 0 w 132"/>
                    <a:gd name="T7" fmla="*/ 27 h 214"/>
                    <a:gd name="T8" fmla="*/ 2 w 132"/>
                    <a:gd name="T9" fmla="*/ 34 h 214"/>
                    <a:gd name="T10" fmla="*/ 84 w 132"/>
                    <a:gd name="T11" fmla="*/ 202 h 214"/>
                    <a:gd name="T12" fmla="*/ 91 w 132"/>
                    <a:gd name="T13" fmla="*/ 209 h 214"/>
                    <a:gd name="T14" fmla="*/ 98 w 132"/>
                    <a:gd name="T15" fmla="*/ 214 h 214"/>
                    <a:gd name="T16" fmla="*/ 108 w 132"/>
                    <a:gd name="T17" fmla="*/ 214 h 214"/>
                    <a:gd name="T18" fmla="*/ 117 w 132"/>
                    <a:gd name="T19" fmla="*/ 212 h 214"/>
                    <a:gd name="T20" fmla="*/ 127 w 132"/>
                    <a:gd name="T21" fmla="*/ 204 h 214"/>
                    <a:gd name="T22" fmla="*/ 132 w 132"/>
                    <a:gd name="T23" fmla="*/ 200 h 214"/>
                    <a:gd name="T24" fmla="*/ 132 w 132"/>
                    <a:gd name="T25" fmla="*/ 190 h 214"/>
                    <a:gd name="T26" fmla="*/ 127 w 132"/>
                    <a:gd name="T27" fmla="*/ 180 h 214"/>
                    <a:gd name="T28" fmla="*/ 45 w 132"/>
                    <a:gd name="T29" fmla="*/ 15 h 214"/>
                    <a:gd name="T30" fmla="*/ 41 w 132"/>
                    <a:gd name="T31" fmla="*/ 5 h 214"/>
                    <a:gd name="T32" fmla="*/ 33 w 132"/>
                    <a:gd name="T33" fmla="*/ 0 h 214"/>
                    <a:gd name="T34" fmla="*/ 24 w 132"/>
                    <a:gd name="T35" fmla="*/ 0 h 214"/>
                    <a:gd name="T36" fmla="*/ 14 w 132"/>
                    <a:gd name="T37" fmla="*/ 3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" h="214">
                      <a:moveTo>
                        <a:pt x="14" y="3"/>
                      </a:moveTo>
                      <a:lnTo>
                        <a:pt x="5" y="8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84" y="202"/>
                      </a:lnTo>
                      <a:lnTo>
                        <a:pt x="91" y="209"/>
                      </a:lnTo>
                      <a:lnTo>
                        <a:pt x="98" y="214"/>
                      </a:lnTo>
                      <a:lnTo>
                        <a:pt x="108" y="214"/>
                      </a:lnTo>
                      <a:lnTo>
                        <a:pt x="117" y="212"/>
                      </a:lnTo>
                      <a:lnTo>
                        <a:pt x="127" y="204"/>
                      </a:lnTo>
                      <a:lnTo>
                        <a:pt x="132" y="200"/>
                      </a:lnTo>
                      <a:lnTo>
                        <a:pt x="132" y="190"/>
                      </a:lnTo>
                      <a:lnTo>
                        <a:pt x="127" y="180"/>
                      </a:lnTo>
                      <a:lnTo>
                        <a:pt x="45" y="15"/>
                      </a:lnTo>
                      <a:lnTo>
                        <a:pt x="41" y="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93" name="Freeform 472"/>
                <p:cNvSpPr>
                  <a:spLocks/>
                </p:cNvSpPr>
                <p:nvPr/>
              </p:nvSpPr>
              <p:spPr bwMode="auto">
                <a:xfrm>
                  <a:off x="3431" y="3337"/>
                  <a:ext cx="104" cy="228"/>
                </a:xfrm>
                <a:custGeom>
                  <a:avLst/>
                  <a:gdLst>
                    <a:gd name="T0" fmla="*/ 84 w 104"/>
                    <a:gd name="T1" fmla="*/ 3 h 228"/>
                    <a:gd name="T2" fmla="*/ 94 w 104"/>
                    <a:gd name="T3" fmla="*/ 7 h 228"/>
                    <a:gd name="T4" fmla="*/ 101 w 104"/>
                    <a:gd name="T5" fmla="*/ 15 h 228"/>
                    <a:gd name="T6" fmla="*/ 104 w 104"/>
                    <a:gd name="T7" fmla="*/ 24 h 228"/>
                    <a:gd name="T8" fmla="*/ 101 w 104"/>
                    <a:gd name="T9" fmla="*/ 34 h 228"/>
                    <a:gd name="T10" fmla="*/ 48 w 104"/>
                    <a:gd name="T11" fmla="*/ 209 h 228"/>
                    <a:gd name="T12" fmla="*/ 44 w 104"/>
                    <a:gd name="T13" fmla="*/ 219 h 228"/>
                    <a:gd name="T14" fmla="*/ 36 w 104"/>
                    <a:gd name="T15" fmla="*/ 226 h 228"/>
                    <a:gd name="T16" fmla="*/ 27 w 104"/>
                    <a:gd name="T17" fmla="*/ 228 h 228"/>
                    <a:gd name="T18" fmla="*/ 17 w 104"/>
                    <a:gd name="T19" fmla="*/ 228 h 228"/>
                    <a:gd name="T20" fmla="*/ 10 w 104"/>
                    <a:gd name="T21" fmla="*/ 223 h 228"/>
                    <a:gd name="T22" fmla="*/ 3 w 104"/>
                    <a:gd name="T23" fmla="*/ 216 h 228"/>
                    <a:gd name="T24" fmla="*/ 0 w 104"/>
                    <a:gd name="T25" fmla="*/ 207 h 228"/>
                    <a:gd name="T26" fmla="*/ 0 w 104"/>
                    <a:gd name="T27" fmla="*/ 197 h 228"/>
                    <a:gd name="T28" fmla="*/ 56 w 104"/>
                    <a:gd name="T29" fmla="*/ 19 h 228"/>
                    <a:gd name="T30" fmla="*/ 60 w 104"/>
                    <a:gd name="T31" fmla="*/ 10 h 228"/>
                    <a:gd name="T32" fmla="*/ 68 w 104"/>
                    <a:gd name="T33" fmla="*/ 5 h 228"/>
                    <a:gd name="T34" fmla="*/ 75 w 104"/>
                    <a:gd name="T35" fmla="*/ 0 h 228"/>
                    <a:gd name="T36" fmla="*/ 84 w 104"/>
                    <a:gd name="T37" fmla="*/ 3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4" h="228">
                      <a:moveTo>
                        <a:pt x="84" y="3"/>
                      </a:moveTo>
                      <a:lnTo>
                        <a:pt x="94" y="7"/>
                      </a:lnTo>
                      <a:lnTo>
                        <a:pt x="101" y="15"/>
                      </a:lnTo>
                      <a:lnTo>
                        <a:pt x="104" y="24"/>
                      </a:lnTo>
                      <a:lnTo>
                        <a:pt x="101" y="34"/>
                      </a:lnTo>
                      <a:lnTo>
                        <a:pt x="48" y="209"/>
                      </a:lnTo>
                      <a:lnTo>
                        <a:pt x="44" y="219"/>
                      </a:lnTo>
                      <a:lnTo>
                        <a:pt x="36" y="226"/>
                      </a:lnTo>
                      <a:lnTo>
                        <a:pt x="27" y="228"/>
                      </a:lnTo>
                      <a:lnTo>
                        <a:pt x="17" y="228"/>
                      </a:lnTo>
                      <a:lnTo>
                        <a:pt x="10" y="223"/>
                      </a:lnTo>
                      <a:lnTo>
                        <a:pt x="3" y="216"/>
                      </a:lnTo>
                      <a:lnTo>
                        <a:pt x="0" y="207"/>
                      </a:lnTo>
                      <a:lnTo>
                        <a:pt x="0" y="197"/>
                      </a:lnTo>
                      <a:lnTo>
                        <a:pt x="56" y="19"/>
                      </a:lnTo>
                      <a:lnTo>
                        <a:pt x="60" y="10"/>
                      </a:lnTo>
                      <a:lnTo>
                        <a:pt x="68" y="5"/>
                      </a:lnTo>
                      <a:lnTo>
                        <a:pt x="75" y="0"/>
                      </a:lnTo>
                      <a:lnTo>
                        <a:pt x="8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32" name="Group 473"/>
              <p:cNvGrpSpPr>
                <a:grpSpLocks/>
              </p:cNvGrpSpPr>
              <p:nvPr/>
            </p:nvGrpSpPr>
            <p:grpSpPr bwMode="auto">
              <a:xfrm>
                <a:off x="3957638" y="1228725"/>
                <a:ext cx="214312" cy="344488"/>
                <a:chOff x="3770" y="3316"/>
                <a:chExt cx="319" cy="482"/>
              </a:xfrm>
            </p:grpSpPr>
            <p:sp>
              <p:nvSpPr>
                <p:cNvPr id="79" name="Freeform 474"/>
                <p:cNvSpPr>
                  <a:spLocks/>
                </p:cNvSpPr>
                <p:nvPr/>
              </p:nvSpPr>
              <p:spPr bwMode="auto">
                <a:xfrm>
                  <a:off x="3808" y="3448"/>
                  <a:ext cx="123" cy="206"/>
                </a:xfrm>
                <a:custGeom>
                  <a:avLst/>
                  <a:gdLst>
                    <a:gd name="T0" fmla="*/ 17 w 123"/>
                    <a:gd name="T1" fmla="*/ 0 h 206"/>
                    <a:gd name="T2" fmla="*/ 10 w 123"/>
                    <a:gd name="T3" fmla="*/ 2 h 206"/>
                    <a:gd name="T4" fmla="*/ 7 w 123"/>
                    <a:gd name="T5" fmla="*/ 7 h 206"/>
                    <a:gd name="T6" fmla="*/ 3 w 123"/>
                    <a:gd name="T7" fmla="*/ 9 h 206"/>
                    <a:gd name="T8" fmla="*/ 0 w 123"/>
                    <a:gd name="T9" fmla="*/ 16 h 206"/>
                    <a:gd name="T10" fmla="*/ 0 w 123"/>
                    <a:gd name="T11" fmla="*/ 189 h 206"/>
                    <a:gd name="T12" fmla="*/ 3 w 123"/>
                    <a:gd name="T13" fmla="*/ 196 h 206"/>
                    <a:gd name="T14" fmla="*/ 7 w 123"/>
                    <a:gd name="T15" fmla="*/ 201 h 206"/>
                    <a:gd name="T16" fmla="*/ 10 w 123"/>
                    <a:gd name="T17" fmla="*/ 206 h 206"/>
                    <a:gd name="T18" fmla="*/ 17 w 123"/>
                    <a:gd name="T19" fmla="*/ 206 h 206"/>
                    <a:gd name="T20" fmla="*/ 106 w 123"/>
                    <a:gd name="T21" fmla="*/ 206 h 206"/>
                    <a:gd name="T22" fmla="*/ 113 w 123"/>
                    <a:gd name="T23" fmla="*/ 206 h 206"/>
                    <a:gd name="T24" fmla="*/ 118 w 123"/>
                    <a:gd name="T25" fmla="*/ 201 h 206"/>
                    <a:gd name="T26" fmla="*/ 123 w 123"/>
                    <a:gd name="T27" fmla="*/ 196 h 206"/>
                    <a:gd name="T28" fmla="*/ 123 w 123"/>
                    <a:gd name="T29" fmla="*/ 189 h 206"/>
                    <a:gd name="T30" fmla="*/ 123 w 123"/>
                    <a:gd name="T31" fmla="*/ 16 h 206"/>
                    <a:gd name="T32" fmla="*/ 123 w 123"/>
                    <a:gd name="T33" fmla="*/ 9 h 206"/>
                    <a:gd name="T34" fmla="*/ 118 w 123"/>
                    <a:gd name="T35" fmla="*/ 7 h 206"/>
                    <a:gd name="T36" fmla="*/ 113 w 123"/>
                    <a:gd name="T37" fmla="*/ 2 h 206"/>
                    <a:gd name="T38" fmla="*/ 106 w 123"/>
                    <a:gd name="T39" fmla="*/ 0 h 206"/>
                    <a:gd name="T40" fmla="*/ 17 w 123"/>
                    <a:gd name="T41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3" h="206">
                      <a:moveTo>
                        <a:pt x="17" y="0"/>
                      </a:move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3" y="9"/>
                      </a:lnTo>
                      <a:lnTo>
                        <a:pt x="0" y="16"/>
                      </a:lnTo>
                      <a:lnTo>
                        <a:pt x="0" y="189"/>
                      </a:lnTo>
                      <a:lnTo>
                        <a:pt x="3" y="196"/>
                      </a:lnTo>
                      <a:lnTo>
                        <a:pt x="7" y="201"/>
                      </a:lnTo>
                      <a:lnTo>
                        <a:pt x="10" y="206"/>
                      </a:lnTo>
                      <a:lnTo>
                        <a:pt x="17" y="206"/>
                      </a:lnTo>
                      <a:lnTo>
                        <a:pt x="106" y="206"/>
                      </a:lnTo>
                      <a:lnTo>
                        <a:pt x="113" y="206"/>
                      </a:lnTo>
                      <a:lnTo>
                        <a:pt x="118" y="201"/>
                      </a:lnTo>
                      <a:lnTo>
                        <a:pt x="123" y="196"/>
                      </a:lnTo>
                      <a:lnTo>
                        <a:pt x="123" y="189"/>
                      </a:lnTo>
                      <a:lnTo>
                        <a:pt x="123" y="16"/>
                      </a:lnTo>
                      <a:lnTo>
                        <a:pt x="123" y="9"/>
                      </a:lnTo>
                      <a:lnTo>
                        <a:pt x="118" y="7"/>
                      </a:lnTo>
                      <a:lnTo>
                        <a:pt x="113" y="2"/>
                      </a:lnTo>
                      <a:lnTo>
                        <a:pt x="106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80" name="Freeform 475"/>
                <p:cNvSpPr>
                  <a:spLocks/>
                </p:cNvSpPr>
                <p:nvPr/>
              </p:nvSpPr>
              <p:spPr bwMode="auto">
                <a:xfrm>
                  <a:off x="3892" y="3616"/>
                  <a:ext cx="108" cy="170"/>
                </a:xfrm>
                <a:custGeom>
                  <a:avLst/>
                  <a:gdLst>
                    <a:gd name="T0" fmla="*/ 39 w 108"/>
                    <a:gd name="T1" fmla="*/ 0 h 170"/>
                    <a:gd name="T2" fmla="*/ 24 w 108"/>
                    <a:gd name="T3" fmla="*/ 2 h 170"/>
                    <a:gd name="T4" fmla="*/ 10 w 108"/>
                    <a:gd name="T5" fmla="*/ 12 h 170"/>
                    <a:gd name="T6" fmla="*/ 3 w 108"/>
                    <a:gd name="T7" fmla="*/ 21 h 170"/>
                    <a:gd name="T8" fmla="*/ 0 w 108"/>
                    <a:gd name="T9" fmla="*/ 36 h 170"/>
                    <a:gd name="T10" fmla="*/ 0 w 108"/>
                    <a:gd name="T11" fmla="*/ 134 h 170"/>
                    <a:gd name="T12" fmla="*/ 3 w 108"/>
                    <a:gd name="T13" fmla="*/ 148 h 170"/>
                    <a:gd name="T14" fmla="*/ 10 w 108"/>
                    <a:gd name="T15" fmla="*/ 158 h 170"/>
                    <a:gd name="T16" fmla="*/ 24 w 108"/>
                    <a:gd name="T17" fmla="*/ 168 h 170"/>
                    <a:gd name="T18" fmla="*/ 39 w 108"/>
                    <a:gd name="T19" fmla="*/ 170 h 170"/>
                    <a:gd name="T20" fmla="*/ 70 w 108"/>
                    <a:gd name="T21" fmla="*/ 170 h 170"/>
                    <a:gd name="T22" fmla="*/ 87 w 108"/>
                    <a:gd name="T23" fmla="*/ 168 h 170"/>
                    <a:gd name="T24" fmla="*/ 99 w 108"/>
                    <a:gd name="T25" fmla="*/ 158 h 170"/>
                    <a:gd name="T26" fmla="*/ 106 w 108"/>
                    <a:gd name="T27" fmla="*/ 148 h 170"/>
                    <a:gd name="T28" fmla="*/ 108 w 108"/>
                    <a:gd name="T29" fmla="*/ 134 h 170"/>
                    <a:gd name="T30" fmla="*/ 108 w 108"/>
                    <a:gd name="T31" fmla="*/ 36 h 170"/>
                    <a:gd name="T32" fmla="*/ 106 w 108"/>
                    <a:gd name="T33" fmla="*/ 21 h 170"/>
                    <a:gd name="T34" fmla="*/ 99 w 108"/>
                    <a:gd name="T35" fmla="*/ 12 h 170"/>
                    <a:gd name="T36" fmla="*/ 87 w 108"/>
                    <a:gd name="T37" fmla="*/ 2 h 170"/>
                    <a:gd name="T38" fmla="*/ 70 w 108"/>
                    <a:gd name="T39" fmla="*/ 0 h 170"/>
                    <a:gd name="T40" fmla="*/ 39 w 108"/>
                    <a:gd name="T41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8" h="170">
                      <a:moveTo>
                        <a:pt x="39" y="0"/>
                      </a:moveTo>
                      <a:lnTo>
                        <a:pt x="24" y="2"/>
                      </a:lnTo>
                      <a:lnTo>
                        <a:pt x="10" y="12"/>
                      </a:lnTo>
                      <a:lnTo>
                        <a:pt x="3" y="21"/>
                      </a:lnTo>
                      <a:lnTo>
                        <a:pt x="0" y="36"/>
                      </a:lnTo>
                      <a:lnTo>
                        <a:pt x="0" y="134"/>
                      </a:lnTo>
                      <a:lnTo>
                        <a:pt x="3" y="148"/>
                      </a:lnTo>
                      <a:lnTo>
                        <a:pt x="10" y="158"/>
                      </a:lnTo>
                      <a:lnTo>
                        <a:pt x="24" y="168"/>
                      </a:lnTo>
                      <a:lnTo>
                        <a:pt x="39" y="170"/>
                      </a:lnTo>
                      <a:lnTo>
                        <a:pt x="70" y="170"/>
                      </a:lnTo>
                      <a:lnTo>
                        <a:pt x="87" y="168"/>
                      </a:lnTo>
                      <a:lnTo>
                        <a:pt x="99" y="158"/>
                      </a:lnTo>
                      <a:lnTo>
                        <a:pt x="106" y="148"/>
                      </a:lnTo>
                      <a:lnTo>
                        <a:pt x="108" y="134"/>
                      </a:lnTo>
                      <a:lnTo>
                        <a:pt x="108" y="36"/>
                      </a:lnTo>
                      <a:lnTo>
                        <a:pt x="106" y="21"/>
                      </a:lnTo>
                      <a:lnTo>
                        <a:pt x="99" y="12"/>
                      </a:lnTo>
                      <a:lnTo>
                        <a:pt x="87" y="2"/>
                      </a:lnTo>
                      <a:lnTo>
                        <a:pt x="70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81" name="Rectangle 476"/>
                <p:cNvSpPr>
                  <a:spLocks noChangeArrowheads="1"/>
                </p:cNvSpPr>
                <p:nvPr/>
              </p:nvSpPr>
              <p:spPr bwMode="auto">
                <a:xfrm>
                  <a:off x="3770" y="3505"/>
                  <a:ext cx="125" cy="291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82" name="Rectangle 477"/>
                <p:cNvSpPr>
                  <a:spLocks noChangeArrowheads="1"/>
                </p:cNvSpPr>
                <p:nvPr/>
              </p:nvSpPr>
              <p:spPr bwMode="auto">
                <a:xfrm>
                  <a:off x="3890" y="3656"/>
                  <a:ext cx="77" cy="140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83" name="Rectangle 478"/>
                <p:cNvSpPr>
                  <a:spLocks noChangeArrowheads="1"/>
                </p:cNvSpPr>
                <p:nvPr/>
              </p:nvSpPr>
              <p:spPr bwMode="auto">
                <a:xfrm>
                  <a:off x="3892" y="3688"/>
                  <a:ext cx="48" cy="105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84" name="Rectangle 479"/>
                <p:cNvSpPr>
                  <a:spLocks noChangeArrowheads="1"/>
                </p:cNvSpPr>
                <p:nvPr/>
              </p:nvSpPr>
              <p:spPr bwMode="auto">
                <a:xfrm>
                  <a:off x="3813" y="3688"/>
                  <a:ext cx="46" cy="10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85" name="Rectangle 480"/>
                <p:cNvSpPr>
                  <a:spLocks noChangeArrowheads="1"/>
                </p:cNvSpPr>
                <p:nvPr/>
              </p:nvSpPr>
              <p:spPr bwMode="auto">
                <a:xfrm>
                  <a:off x="3967" y="3692"/>
                  <a:ext cx="40" cy="106"/>
                </a:xfrm>
                <a:prstGeom prst="rect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86" name="Freeform 481"/>
                <p:cNvSpPr>
                  <a:spLocks/>
                </p:cNvSpPr>
                <p:nvPr/>
              </p:nvSpPr>
              <p:spPr bwMode="auto">
                <a:xfrm>
                  <a:off x="3887" y="3448"/>
                  <a:ext cx="111" cy="134"/>
                </a:xfrm>
                <a:custGeom>
                  <a:avLst/>
                  <a:gdLst>
                    <a:gd name="T0" fmla="*/ 36 w 111"/>
                    <a:gd name="T1" fmla="*/ 7 h 134"/>
                    <a:gd name="T2" fmla="*/ 22 w 111"/>
                    <a:gd name="T3" fmla="*/ 0 h 134"/>
                    <a:gd name="T4" fmla="*/ 15 w 111"/>
                    <a:gd name="T5" fmla="*/ 0 h 134"/>
                    <a:gd name="T6" fmla="*/ 10 w 111"/>
                    <a:gd name="T7" fmla="*/ 2 h 134"/>
                    <a:gd name="T8" fmla="*/ 5 w 111"/>
                    <a:gd name="T9" fmla="*/ 9 h 134"/>
                    <a:gd name="T10" fmla="*/ 0 w 111"/>
                    <a:gd name="T11" fmla="*/ 14 h 134"/>
                    <a:gd name="T12" fmla="*/ 3 w 111"/>
                    <a:gd name="T13" fmla="*/ 21 h 134"/>
                    <a:gd name="T14" fmla="*/ 5 w 111"/>
                    <a:gd name="T15" fmla="*/ 28 h 134"/>
                    <a:gd name="T16" fmla="*/ 72 w 111"/>
                    <a:gd name="T17" fmla="*/ 127 h 134"/>
                    <a:gd name="T18" fmla="*/ 80 w 111"/>
                    <a:gd name="T19" fmla="*/ 132 h 134"/>
                    <a:gd name="T20" fmla="*/ 87 w 111"/>
                    <a:gd name="T21" fmla="*/ 134 h 134"/>
                    <a:gd name="T22" fmla="*/ 94 w 111"/>
                    <a:gd name="T23" fmla="*/ 134 h 134"/>
                    <a:gd name="T24" fmla="*/ 101 w 111"/>
                    <a:gd name="T25" fmla="*/ 132 h 134"/>
                    <a:gd name="T26" fmla="*/ 106 w 111"/>
                    <a:gd name="T27" fmla="*/ 124 h 134"/>
                    <a:gd name="T28" fmla="*/ 111 w 111"/>
                    <a:gd name="T29" fmla="*/ 117 h 134"/>
                    <a:gd name="T30" fmla="*/ 111 w 111"/>
                    <a:gd name="T31" fmla="*/ 110 h 134"/>
                    <a:gd name="T32" fmla="*/ 106 w 111"/>
                    <a:gd name="T33" fmla="*/ 105 h 134"/>
                    <a:gd name="T34" fmla="*/ 36 w 111"/>
                    <a:gd name="T35" fmla="*/ 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1" h="134">
                      <a:moveTo>
                        <a:pt x="36" y="7"/>
                      </a:move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5" y="9"/>
                      </a:lnTo>
                      <a:lnTo>
                        <a:pt x="0" y="14"/>
                      </a:lnTo>
                      <a:lnTo>
                        <a:pt x="3" y="21"/>
                      </a:lnTo>
                      <a:lnTo>
                        <a:pt x="5" y="28"/>
                      </a:lnTo>
                      <a:lnTo>
                        <a:pt x="72" y="127"/>
                      </a:lnTo>
                      <a:lnTo>
                        <a:pt x="80" y="132"/>
                      </a:lnTo>
                      <a:lnTo>
                        <a:pt x="87" y="134"/>
                      </a:lnTo>
                      <a:lnTo>
                        <a:pt x="94" y="134"/>
                      </a:lnTo>
                      <a:lnTo>
                        <a:pt x="101" y="132"/>
                      </a:lnTo>
                      <a:lnTo>
                        <a:pt x="106" y="124"/>
                      </a:lnTo>
                      <a:lnTo>
                        <a:pt x="111" y="117"/>
                      </a:lnTo>
                      <a:lnTo>
                        <a:pt x="111" y="110"/>
                      </a:lnTo>
                      <a:lnTo>
                        <a:pt x="106" y="105"/>
                      </a:lnTo>
                      <a:lnTo>
                        <a:pt x="3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87" name="Freeform 482"/>
                <p:cNvSpPr>
                  <a:spLocks/>
                </p:cNvSpPr>
                <p:nvPr/>
              </p:nvSpPr>
              <p:spPr bwMode="auto">
                <a:xfrm>
                  <a:off x="3964" y="3544"/>
                  <a:ext cx="125" cy="38"/>
                </a:xfrm>
                <a:custGeom>
                  <a:avLst/>
                  <a:gdLst>
                    <a:gd name="T0" fmla="*/ 22 w 125"/>
                    <a:gd name="T1" fmla="*/ 0 h 38"/>
                    <a:gd name="T2" fmla="*/ 15 w 125"/>
                    <a:gd name="T3" fmla="*/ 2 h 38"/>
                    <a:gd name="T4" fmla="*/ 7 w 125"/>
                    <a:gd name="T5" fmla="*/ 4 h 38"/>
                    <a:gd name="T6" fmla="*/ 3 w 125"/>
                    <a:gd name="T7" fmla="*/ 12 h 38"/>
                    <a:gd name="T8" fmla="*/ 0 w 125"/>
                    <a:gd name="T9" fmla="*/ 19 h 38"/>
                    <a:gd name="T10" fmla="*/ 3 w 125"/>
                    <a:gd name="T11" fmla="*/ 26 h 38"/>
                    <a:gd name="T12" fmla="*/ 7 w 125"/>
                    <a:gd name="T13" fmla="*/ 33 h 38"/>
                    <a:gd name="T14" fmla="*/ 15 w 125"/>
                    <a:gd name="T15" fmla="*/ 36 h 38"/>
                    <a:gd name="T16" fmla="*/ 22 w 125"/>
                    <a:gd name="T17" fmla="*/ 38 h 38"/>
                    <a:gd name="T18" fmla="*/ 103 w 125"/>
                    <a:gd name="T19" fmla="*/ 38 h 38"/>
                    <a:gd name="T20" fmla="*/ 113 w 125"/>
                    <a:gd name="T21" fmla="*/ 36 h 38"/>
                    <a:gd name="T22" fmla="*/ 118 w 125"/>
                    <a:gd name="T23" fmla="*/ 31 h 38"/>
                    <a:gd name="T24" fmla="*/ 123 w 125"/>
                    <a:gd name="T25" fmla="*/ 26 h 38"/>
                    <a:gd name="T26" fmla="*/ 125 w 125"/>
                    <a:gd name="T27" fmla="*/ 16 h 38"/>
                    <a:gd name="T28" fmla="*/ 123 w 125"/>
                    <a:gd name="T29" fmla="*/ 9 h 38"/>
                    <a:gd name="T30" fmla="*/ 118 w 125"/>
                    <a:gd name="T31" fmla="*/ 4 h 38"/>
                    <a:gd name="T32" fmla="*/ 113 w 125"/>
                    <a:gd name="T33" fmla="*/ 2 h 38"/>
                    <a:gd name="T34" fmla="*/ 103 w 125"/>
                    <a:gd name="T35" fmla="*/ 0 h 38"/>
                    <a:gd name="T36" fmla="*/ 22 w 125"/>
                    <a:gd name="T3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5" h="38">
                      <a:moveTo>
                        <a:pt x="22" y="0"/>
                      </a:moveTo>
                      <a:lnTo>
                        <a:pt x="15" y="2"/>
                      </a:lnTo>
                      <a:lnTo>
                        <a:pt x="7" y="4"/>
                      </a:lnTo>
                      <a:lnTo>
                        <a:pt x="3" y="12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7" y="33"/>
                      </a:lnTo>
                      <a:lnTo>
                        <a:pt x="15" y="36"/>
                      </a:lnTo>
                      <a:lnTo>
                        <a:pt x="22" y="38"/>
                      </a:lnTo>
                      <a:lnTo>
                        <a:pt x="103" y="38"/>
                      </a:lnTo>
                      <a:lnTo>
                        <a:pt x="113" y="36"/>
                      </a:lnTo>
                      <a:lnTo>
                        <a:pt x="118" y="31"/>
                      </a:lnTo>
                      <a:lnTo>
                        <a:pt x="123" y="26"/>
                      </a:lnTo>
                      <a:lnTo>
                        <a:pt x="125" y="16"/>
                      </a:lnTo>
                      <a:lnTo>
                        <a:pt x="123" y="9"/>
                      </a:lnTo>
                      <a:lnTo>
                        <a:pt x="118" y="4"/>
                      </a:lnTo>
                      <a:lnTo>
                        <a:pt x="113" y="2"/>
                      </a:lnTo>
                      <a:lnTo>
                        <a:pt x="103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88" name="Oval 483"/>
                <p:cNvSpPr>
                  <a:spLocks noChangeArrowheads="1"/>
                </p:cNvSpPr>
                <p:nvPr/>
              </p:nvSpPr>
              <p:spPr bwMode="auto">
                <a:xfrm>
                  <a:off x="3825" y="3316"/>
                  <a:ext cx="115" cy="120"/>
                </a:xfrm>
                <a:prstGeom prst="ellipse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33" name="Group 484"/>
              <p:cNvGrpSpPr>
                <a:grpSpLocks/>
              </p:cNvGrpSpPr>
              <p:nvPr/>
            </p:nvGrpSpPr>
            <p:grpSpPr bwMode="auto">
              <a:xfrm>
                <a:off x="3384550" y="1076325"/>
                <a:ext cx="969963" cy="85725"/>
                <a:chOff x="2918" y="3102"/>
                <a:chExt cx="1440" cy="122"/>
              </a:xfrm>
            </p:grpSpPr>
            <p:sp>
              <p:nvSpPr>
                <p:cNvPr id="67" name="Freeform 485"/>
                <p:cNvSpPr>
                  <a:spLocks/>
                </p:cNvSpPr>
                <p:nvPr/>
              </p:nvSpPr>
              <p:spPr bwMode="auto">
                <a:xfrm>
                  <a:off x="2918" y="3102"/>
                  <a:ext cx="1440" cy="122"/>
                </a:xfrm>
                <a:custGeom>
                  <a:avLst/>
                  <a:gdLst>
                    <a:gd name="T0" fmla="*/ 0 w 1440"/>
                    <a:gd name="T1" fmla="*/ 122 h 122"/>
                    <a:gd name="T2" fmla="*/ 21 w 1440"/>
                    <a:gd name="T3" fmla="*/ 108 h 122"/>
                    <a:gd name="T4" fmla="*/ 53 w 1440"/>
                    <a:gd name="T5" fmla="*/ 96 h 122"/>
                    <a:gd name="T6" fmla="*/ 81 w 1440"/>
                    <a:gd name="T7" fmla="*/ 84 h 122"/>
                    <a:gd name="T8" fmla="*/ 117 w 1440"/>
                    <a:gd name="T9" fmla="*/ 72 h 122"/>
                    <a:gd name="T10" fmla="*/ 153 w 1440"/>
                    <a:gd name="T11" fmla="*/ 62 h 122"/>
                    <a:gd name="T12" fmla="*/ 194 w 1440"/>
                    <a:gd name="T13" fmla="*/ 50 h 122"/>
                    <a:gd name="T14" fmla="*/ 237 w 1440"/>
                    <a:gd name="T15" fmla="*/ 43 h 122"/>
                    <a:gd name="T16" fmla="*/ 285 w 1440"/>
                    <a:gd name="T17" fmla="*/ 36 h 122"/>
                    <a:gd name="T18" fmla="*/ 333 w 1440"/>
                    <a:gd name="T19" fmla="*/ 26 h 122"/>
                    <a:gd name="T20" fmla="*/ 386 w 1440"/>
                    <a:gd name="T21" fmla="*/ 19 h 122"/>
                    <a:gd name="T22" fmla="*/ 494 w 1440"/>
                    <a:gd name="T23" fmla="*/ 9 h 122"/>
                    <a:gd name="T24" fmla="*/ 607 w 1440"/>
                    <a:gd name="T25" fmla="*/ 2 h 122"/>
                    <a:gd name="T26" fmla="*/ 727 w 1440"/>
                    <a:gd name="T27" fmla="*/ 0 h 122"/>
                    <a:gd name="T28" fmla="*/ 840 w 1440"/>
                    <a:gd name="T29" fmla="*/ 2 h 122"/>
                    <a:gd name="T30" fmla="*/ 950 w 1440"/>
                    <a:gd name="T31" fmla="*/ 7 h 122"/>
                    <a:gd name="T32" fmla="*/ 1056 w 1440"/>
                    <a:gd name="T33" fmla="*/ 19 h 122"/>
                    <a:gd name="T34" fmla="*/ 1152 w 1440"/>
                    <a:gd name="T35" fmla="*/ 31 h 122"/>
                    <a:gd name="T36" fmla="*/ 1197 w 1440"/>
                    <a:gd name="T37" fmla="*/ 41 h 122"/>
                    <a:gd name="T38" fmla="*/ 1241 w 1440"/>
                    <a:gd name="T39" fmla="*/ 48 h 122"/>
                    <a:gd name="T40" fmla="*/ 1281 w 1440"/>
                    <a:gd name="T41" fmla="*/ 55 h 122"/>
                    <a:gd name="T42" fmla="*/ 1320 w 1440"/>
                    <a:gd name="T43" fmla="*/ 67 h 122"/>
                    <a:gd name="T44" fmla="*/ 1353 w 1440"/>
                    <a:gd name="T45" fmla="*/ 77 h 122"/>
                    <a:gd name="T46" fmla="*/ 1387 w 1440"/>
                    <a:gd name="T47" fmla="*/ 89 h 122"/>
                    <a:gd name="T48" fmla="*/ 1416 w 1440"/>
                    <a:gd name="T49" fmla="*/ 101 h 122"/>
                    <a:gd name="T50" fmla="*/ 1440 w 1440"/>
                    <a:gd name="T51" fmla="*/ 11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2">
                      <a:moveTo>
                        <a:pt x="0" y="122"/>
                      </a:moveTo>
                      <a:lnTo>
                        <a:pt x="21" y="108"/>
                      </a:lnTo>
                      <a:lnTo>
                        <a:pt x="53" y="96"/>
                      </a:lnTo>
                      <a:lnTo>
                        <a:pt x="81" y="84"/>
                      </a:lnTo>
                      <a:lnTo>
                        <a:pt x="117" y="72"/>
                      </a:lnTo>
                      <a:lnTo>
                        <a:pt x="153" y="62"/>
                      </a:lnTo>
                      <a:lnTo>
                        <a:pt x="194" y="50"/>
                      </a:lnTo>
                      <a:lnTo>
                        <a:pt x="237" y="43"/>
                      </a:lnTo>
                      <a:lnTo>
                        <a:pt x="285" y="36"/>
                      </a:lnTo>
                      <a:lnTo>
                        <a:pt x="333" y="26"/>
                      </a:lnTo>
                      <a:lnTo>
                        <a:pt x="386" y="19"/>
                      </a:lnTo>
                      <a:lnTo>
                        <a:pt x="494" y="9"/>
                      </a:lnTo>
                      <a:lnTo>
                        <a:pt x="607" y="2"/>
                      </a:lnTo>
                      <a:lnTo>
                        <a:pt x="727" y="0"/>
                      </a:lnTo>
                      <a:lnTo>
                        <a:pt x="840" y="2"/>
                      </a:lnTo>
                      <a:lnTo>
                        <a:pt x="950" y="7"/>
                      </a:lnTo>
                      <a:lnTo>
                        <a:pt x="1056" y="19"/>
                      </a:lnTo>
                      <a:lnTo>
                        <a:pt x="1152" y="31"/>
                      </a:lnTo>
                      <a:lnTo>
                        <a:pt x="1197" y="41"/>
                      </a:lnTo>
                      <a:lnTo>
                        <a:pt x="1241" y="48"/>
                      </a:lnTo>
                      <a:lnTo>
                        <a:pt x="1281" y="55"/>
                      </a:lnTo>
                      <a:lnTo>
                        <a:pt x="1320" y="67"/>
                      </a:lnTo>
                      <a:lnTo>
                        <a:pt x="1353" y="77"/>
                      </a:lnTo>
                      <a:lnTo>
                        <a:pt x="1387" y="89"/>
                      </a:lnTo>
                      <a:lnTo>
                        <a:pt x="1416" y="101"/>
                      </a:lnTo>
                      <a:lnTo>
                        <a:pt x="144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8" name="Line 486"/>
                <p:cNvSpPr>
                  <a:spLocks noChangeShapeType="1"/>
                </p:cNvSpPr>
                <p:nvPr/>
              </p:nvSpPr>
              <p:spPr bwMode="auto">
                <a:xfrm>
                  <a:off x="3021" y="3186"/>
                  <a:ext cx="84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9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3105" y="3167"/>
                  <a:ext cx="113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70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3218" y="3126"/>
                  <a:ext cx="3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grpSp>
              <p:nvGrpSpPr>
                <p:cNvPr id="71" name="Group 489"/>
                <p:cNvGrpSpPr>
                  <a:grpSpLocks/>
                </p:cNvGrpSpPr>
                <p:nvPr/>
              </p:nvGrpSpPr>
              <p:grpSpPr bwMode="auto">
                <a:xfrm>
                  <a:off x="4046" y="3114"/>
                  <a:ext cx="230" cy="67"/>
                  <a:chOff x="4046" y="3114"/>
                  <a:chExt cx="230" cy="67"/>
                </a:xfrm>
              </p:grpSpPr>
              <p:sp>
                <p:nvSpPr>
                  <p:cNvPr id="76" name="Line 4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6" y="3114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/>
                  </a:p>
                </p:txBody>
              </p:sp>
              <p:sp>
                <p:nvSpPr>
                  <p:cNvPr id="77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3114"/>
                    <a:ext cx="115" cy="2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/>
                  </a:p>
                </p:txBody>
              </p:sp>
              <p:sp>
                <p:nvSpPr>
                  <p:cNvPr id="78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3143"/>
                    <a:ext cx="31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/>
                  </a:p>
                </p:txBody>
              </p:sp>
            </p:grpSp>
            <p:sp>
              <p:nvSpPr>
                <p:cNvPr id="72" name="Line 493"/>
                <p:cNvSpPr>
                  <a:spLocks noChangeShapeType="1"/>
                </p:cNvSpPr>
                <p:nvPr/>
              </p:nvSpPr>
              <p:spPr bwMode="auto">
                <a:xfrm>
                  <a:off x="3487" y="3104"/>
                  <a:ext cx="127" cy="5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73" name="Line 494"/>
                <p:cNvSpPr>
                  <a:spLocks noChangeShapeType="1"/>
                </p:cNvSpPr>
                <p:nvPr/>
              </p:nvSpPr>
              <p:spPr bwMode="auto">
                <a:xfrm>
                  <a:off x="3566" y="3133"/>
                  <a:ext cx="247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74" name="Line 495"/>
                <p:cNvSpPr>
                  <a:spLocks noChangeShapeType="1"/>
                </p:cNvSpPr>
                <p:nvPr/>
              </p:nvSpPr>
              <p:spPr bwMode="auto">
                <a:xfrm>
                  <a:off x="3611" y="3162"/>
                  <a:ext cx="128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75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3743" y="3109"/>
                  <a:ext cx="130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34" name="Group 497"/>
              <p:cNvGrpSpPr>
                <a:grpSpLocks/>
              </p:cNvGrpSpPr>
              <p:nvPr/>
            </p:nvGrpSpPr>
            <p:grpSpPr bwMode="auto">
              <a:xfrm>
                <a:off x="3384550" y="1154113"/>
                <a:ext cx="969963" cy="87312"/>
                <a:chOff x="2918" y="3212"/>
                <a:chExt cx="1440" cy="120"/>
              </a:xfrm>
            </p:grpSpPr>
            <p:sp>
              <p:nvSpPr>
                <p:cNvPr id="56" name="Freeform 498"/>
                <p:cNvSpPr>
                  <a:spLocks/>
                </p:cNvSpPr>
                <p:nvPr/>
              </p:nvSpPr>
              <p:spPr bwMode="auto">
                <a:xfrm>
                  <a:off x="2918" y="3212"/>
                  <a:ext cx="1440" cy="120"/>
                </a:xfrm>
                <a:custGeom>
                  <a:avLst/>
                  <a:gdLst>
                    <a:gd name="T0" fmla="*/ 1440 w 1440"/>
                    <a:gd name="T1" fmla="*/ 120 h 120"/>
                    <a:gd name="T2" fmla="*/ 1418 w 1440"/>
                    <a:gd name="T3" fmla="*/ 106 h 120"/>
                    <a:gd name="T4" fmla="*/ 1389 w 1440"/>
                    <a:gd name="T5" fmla="*/ 96 h 120"/>
                    <a:gd name="T6" fmla="*/ 1358 w 1440"/>
                    <a:gd name="T7" fmla="*/ 82 h 120"/>
                    <a:gd name="T8" fmla="*/ 1325 w 1440"/>
                    <a:gd name="T9" fmla="*/ 70 h 120"/>
                    <a:gd name="T10" fmla="*/ 1286 w 1440"/>
                    <a:gd name="T11" fmla="*/ 63 h 120"/>
                    <a:gd name="T12" fmla="*/ 1245 w 1440"/>
                    <a:gd name="T13" fmla="*/ 51 h 120"/>
                    <a:gd name="T14" fmla="*/ 1202 w 1440"/>
                    <a:gd name="T15" fmla="*/ 41 h 120"/>
                    <a:gd name="T16" fmla="*/ 1154 w 1440"/>
                    <a:gd name="T17" fmla="*/ 34 h 120"/>
                    <a:gd name="T18" fmla="*/ 1106 w 1440"/>
                    <a:gd name="T19" fmla="*/ 24 h 120"/>
                    <a:gd name="T20" fmla="*/ 1053 w 1440"/>
                    <a:gd name="T21" fmla="*/ 19 h 120"/>
                    <a:gd name="T22" fmla="*/ 948 w 1440"/>
                    <a:gd name="T23" fmla="*/ 10 h 120"/>
                    <a:gd name="T24" fmla="*/ 833 w 1440"/>
                    <a:gd name="T25" fmla="*/ 3 h 120"/>
                    <a:gd name="T26" fmla="*/ 715 w 1440"/>
                    <a:gd name="T27" fmla="*/ 0 h 120"/>
                    <a:gd name="T28" fmla="*/ 600 w 1440"/>
                    <a:gd name="T29" fmla="*/ 3 h 120"/>
                    <a:gd name="T30" fmla="*/ 489 w 1440"/>
                    <a:gd name="T31" fmla="*/ 7 h 120"/>
                    <a:gd name="T32" fmla="*/ 384 w 1440"/>
                    <a:gd name="T33" fmla="*/ 19 h 120"/>
                    <a:gd name="T34" fmla="*/ 288 w 1440"/>
                    <a:gd name="T35" fmla="*/ 29 h 120"/>
                    <a:gd name="T36" fmla="*/ 242 w 1440"/>
                    <a:gd name="T37" fmla="*/ 39 h 120"/>
                    <a:gd name="T38" fmla="*/ 199 w 1440"/>
                    <a:gd name="T39" fmla="*/ 46 h 120"/>
                    <a:gd name="T40" fmla="*/ 158 w 1440"/>
                    <a:gd name="T41" fmla="*/ 56 h 120"/>
                    <a:gd name="T42" fmla="*/ 120 w 1440"/>
                    <a:gd name="T43" fmla="*/ 65 h 120"/>
                    <a:gd name="T44" fmla="*/ 86 w 1440"/>
                    <a:gd name="T45" fmla="*/ 77 h 120"/>
                    <a:gd name="T46" fmla="*/ 55 w 1440"/>
                    <a:gd name="T47" fmla="*/ 87 h 120"/>
                    <a:gd name="T48" fmla="*/ 24 w 1440"/>
                    <a:gd name="T49" fmla="*/ 101 h 120"/>
                    <a:gd name="T50" fmla="*/ 0 w 1440"/>
                    <a:gd name="T51" fmla="*/ 11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0">
                      <a:moveTo>
                        <a:pt x="1440" y="120"/>
                      </a:moveTo>
                      <a:lnTo>
                        <a:pt x="1418" y="106"/>
                      </a:lnTo>
                      <a:lnTo>
                        <a:pt x="1389" y="96"/>
                      </a:lnTo>
                      <a:lnTo>
                        <a:pt x="1358" y="82"/>
                      </a:lnTo>
                      <a:lnTo>
                        <a:pt x="1325" y="70"/>
                      </a:lnTo>
                      <a:lnTo>
                        <a:pt x="1286" y="63"/>
                      </a:lnTo>
                      <a:lnTo>
                        <a:pt x="1245" y="51"/>
                      </a:lnTo>
                      <a:lnTo>
                        <a:pt x="1202" y="41"/>
                      </a:lnTo>
                      <a:lnTo>
                        <a:pt x="1154" y="34"/>
                      </a:lnTo>
                      <a:lnTo>
                        <a:pt x="1106" y="24"/>
                      </a:lnTo>
                      <a:lnTo>
                        <a:pt x="1053" y="19"/>
                      </a:lnTo>
                      <a:lnTo>
                        <a:pt x="948" y="10"/>
                      </a:lnTo>
                      <a:lnTo>
                        <a:pt x="833" y="3"/>
                      </a:lnTo>
                      <a:lnTo>
                        <a:pt x="715" y="0"/>
                      </a:lnTo>
                      <a:lnTo>
                        <a:pt x="600" y="3"/>
                      </a:lnTo>
                      <a:lnTo>
                        <a:pt x="489" y="7"/>
                      </a:lnTo>
                      <a:lnTo>
                        <a:pt x="384" y="19"/>
                      </a:lnTo>
                      <a:lnTo>
                        <a:pt x="288" y="29"/>
                      </a:lnTo>
                      <a:lnTo>
                        <a:pt x="242" y="39"/>
                      </a:lnTo>
                      <a:lnTo>
                        <a:pt x="199" y="46"/>
                      </a:lnTo>
                      <a:lnTo>
                        <a:pt x="158" y="56"/>
                      </a:lnTo>
                      <a:lnTo>
                        <a:pt x="120" y="65"/>
                      </a:lnTo>
                      <a:lnTo>
                        <a:pt x="86" y="77"/>
                      </a:lnTo>
                      <a:lnTo>
                        <a:pt x="55" y="87"/>
                      </a:lnTo>
                      <a:lnTo>
                        <a:pt x="24" y="101"/>
                      </a:lnTo>
                      <a:lnTo>
                        <a:pt x="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7" name="Line 499"/>
                <p:cNvSpPr>
                  <a:spLocks noChangeShapeType="1"/>
                </p:cNvSpPr>
                <p:nvPr/>
              </p:nvSpPr>
              <p:spPr bwMode="auto">
                <a:xfrm flipH="1">
                  <a:off x="4171" y="3292"/>
                  <a:ext cx="84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8" name="Line 500"/>
                <p:cNvSpPr>
                  <a:spLocks noChangeShapeType="1"/>
                </p:cNvSpPr>
                <p:nvPr/>
              </p:nvSpPr>
              <p:spPr bwMode="auto">
                <a:xfrm flipH="1" flipV="1">
                  <a:off x="4058" y="3277"/>
                  <a:ext cx="1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027" y="3234"/>
                  <a:ext cx="31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grpSp>
              <p:nvGrpSpPr>
                <p:cNvPr id="60" name="Group 502"/>
                <p:cNvGrpSpPr>
                  <a:grpSpLocks/>
                </p:cNvGrpSpPr>
                <p:nvPr/>
              </p:nvGrpSpPr>
              <p:grpSpPr bwMode="auto">
                <a:xfrm>
                  <a:off x="2999" y="3224"/>
                  <a:ext cx="231" cy="65"/>
                  <a:chOff x="2999" y="3224"/>
                  <a:chExt cx="231" cy="65"/>
                </a:xfrm>
              </p:grpSpPr>
              <p:sp>
                <p:nvSpPr>
                  <p:cNvPr id="64" name="Line 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46" y="3224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/>
                  </a:p>
                </p:txBody>
              </p:sp>
              <p:sp>
                <p:nvSpPr>
                  <p:cNvPr id="65" name="Line 5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1" y="3224"/>
                    <a:ext cx="115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/>
                  </a:p>
                </p:txBody>
              </p:sp>
              <p:sp>
                <p:nvSpPr>
                  <p:cNvPr id="66" name="Line 5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9" y="3253"/>
                    <a:ext cx="32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/>
                  </a:p>
                </p:txBody>
              </p:sp>
            </p:grpSp>
            <p:sp>
              <p:nvSpPr>
                <p:cNvPr id="61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3715" y="3215"/>
                  <a:ext cx="74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3465" y="3241"/>
                  <a:ext cx="24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3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3403" y="3219"/>
                  <a:ext cx="81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35" name="Group 509"/>
              <p:cNvGrpSpPr>
                <a:grpSpLocks/>
              </p:cNvGrpSpPr>
              <p:nvPr/>
            </p:nvGrpSpPr>
            <p:grpSpPr bwMode="auto">
              <a:xfrm>
                <a:off x="3384550" y="1235075"/>
                <a:ext cx="969963" cy="85725"/>
                <a:chOff x="2918" y="3325"/>
                <a:chExt cx="1440" cy="120"/>
              </a:xfrm>
            </p:grpSpPr>
            <p:sp>
              <p:nvSpPr>
                <p:cNvPr id="44" name="Freeform 510"/>
                <p:cNvSpPr>
                  <a:spLocks/>
                </p:cNvSpPr>
                <p:nvPr/>
              </p:nvSpPr>
              <p:spPr bwMode="auto">
                <a:xfrm>
                  <a:off x="2918" y="3325"/>
                  <a:ext cx="1440" cy="120"/>
                </a:xfrm>
                <a:custGeom>
                  <a:avLst/>
                  <a:gdLst>
                    <a:gd name="T0" fmla="*/ 0 w 1440"/>
                    <a:gd name="T1" fmla="*/ 120 h 120"/>
                    <a:gd name="T2" fmla="*/ 21 w 1440"/>
                    <a:gd name="T3" fmla="*/ 106 h 120"/>
                    <a:gd name="T4" fmla="*/ 53 w 1440"/>
                    <a:gd name="T5" fmla="*/ 96 h 120"/>
                    <a:gd name="T6" fmla="*/ 81 w 1440"/>
                    <a:gd name="T7" fmla="*/ 84 h 120"/>
                    <a:gd name="T8" fmla="*/ 117 w 1440"/>
                    <a:gd name="T9" fmla="*/ 72 h 120"/>
                    <a:gd name="T10" fmla="*/ 153 w 1440"/>
                    <a:gd name="T11" fmla="*/ 60 h 120"/>
                    <a:gd name="T12" fmla="*/ 194 w 1440"/>
                    <a:gd name="T13" fmla="*/ 51 h 120"/>
                    <a:gd name="T14" fmla="*/ 237 w 1440"/>
                    <a:gd name="T15" fmla="*/ 41 h 120"/>
                    <a:gd name="T16" fmla="*/ 285 w 1440"/>
                    <a:gd name="T17" fmla="*/ 34 h 120"/>
                    <a:gd name="T18" fmla="*/ 333 w 1440"/>
                    <a:gd name="T19" fmla="*/ 27 h 120"/>
                    <a:gd name="T20" fmla="*/ 386 w 1440"/>
                    <a:gd name="T21" fmla="*/ 19 h 120"/>
                    <a:gd name="T22" fmla="*/ 494 w 1440"/>
                    <a:gd name="T23" fmla="*/ 10 h 120"/>
                    <a:gd name="T24" fmla="*/ 607 w 1440"/>
                    <a:gd name="T25" fmla="*/ 5 h 120"/>
                    <a:gd name="T26" fmla="*/ 727 w 1440"/>
                    <a:gd name="T27" fmla="*/ 0 h 120"/>
                    <a:gd name="T28" fmla="*/ 840 w 1440"/>
                    <a:gd name="T29" fmla="*/ 5 h 120"/>
                    <a:gd name="T30" fmla="*/ 950 w 1440"/>
                    <a:gd name="T31" fmla="*/ 7 h 120"/>
                    <a:gd name="T32" fmla="*/ 1056 w 1440"/>
                    <a:gd name="T33" fmla="*/ 19 h 120"/>
                    <a:gd name="T34" fmla="*/ 1152 w 1440"/>
                    <a:gd name="T35" fmla="*/ 31 h 120"/>
                    <a:gd name="T36" fmla="*/ 1197 w 1440"/>
                    <a:gd name="T37" fmla="*/ 41 h 120"/>
                    <a:gd name="T38" fmla="*/ 1241 w 1440"/>
                    <a:gd name="T39" fmla="*/ 48 h 120"/>
                    <a:gd name="T40" fmla="*/ 1281 w 1440"/>
                    <a:gd name="T41" fmla="*/ 55 h 120"/>
                    <a:gd name="T42" fmla="*/ 1320 w 1440"/>
                    <a:gd name="T43" fmla="*/ 67 h 120"/>
                    <a:gd name="T44" fmla="*/ 1353 w 1440"/>
                    <a:gd name="T45" fmla="*/ 77 h 120"/>
                    <a:gd name="T46" fmla="*/ 1387 w 1440"/>
                    <a:gd name="T47" fmla="*/ 89 h 120"/>
                    <a:gd name="T48" fmla="*/ 1416 w 1440"/>
                    <a:gd name="T49" fmla="*/ 101 h 120"/>
                    <a:gd name="T50" fmla="*/ 1440 w 1440"/>
                    <a:gd name="T51" fmla="*/ 11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0">
                      <a:moveTo>
                        <a:pt x="0" y="120"/>
                      </a:moveTo>
                      <a:lnTo>
                        <a:pt x="21" y="106"/>
                      </a:lnTo>
                      <a:lnTo>
                        <a:pt x="53" y="96"/>
                      </a:lnTo>
                      <a:lnTo>
                        <a:pt x="81" y="84"/>
                      </a:lnTo>
                      <a:lnTo>
                        <a:pt x="117" y="72"/>
                      </a:lnTo>
                      <a:lnTo>
                        <a:pt x="153" y="60"/>
                      </a:lnTo>
                      <a:lnTo>
                        <a:pt x="194" y="51"/>
                      </a:lnTo>
                      <a:lnTo>
                        <a:pt x="237" y="41"/>
                      </a:lnTo>
                      <a:lnTo>
                        <a:pt x="285" y="34"/>
                      </a:lnTo>
                      <a:lnTo>
                        <a:pt x="333" y="27"/>
                      </a:lnTo>
                      <a:lnTo>
                        <a:pt x="386" y="19"/>
                      </a:lnTo>
                      <a:lnTo>
                        <a:pt x="494" y="10"/>
                      </a:lnTo>
                      <a:lnTo>
                        <a:pt x="607" y="5"/>
                      </a:lnTo>
                      <a:lnTo>
                        <a:pt x="727" y="0"/>
                      </a:lnTo>
                      <a:lnTo>
                        <a:pt x="840" y="5"/>
                      </a:lnTo>
                      <a:lnTo>
                        <a:pt x="950" y="7"/>
                      </a:lnTo>
                      <a:lnTo>
                        <a:pt x="1056" y="19"/>
                      </a:lnTo>
                      <a:lnTo>
                        <a:pt x="1152" y="31"/>
                      </a:lnTo>
                      <a:lnTo>
                        <a:pt x="1197" y="41"/>
                      </a:lnTo>
                      <a:lnTo>
                        <a:pt x="1241" y="48"/>
                      </a:lnTo>
                      <a:lnTo>
                        <a:pt x="1281" y="55"/>
                      </a:lnTo>
                      <a:lnTo>
                        <a:pt x="1320" y="67"/>
                      </a:lnTo>
                      <a:lnTo>
                        <a:pt x="1353" y="77"/>
                      </a:lnTo>
                      <a:lnTo>
                        <a:pt x="1387" y="89"/>
                      </a:lnTo>
                      <a:lnTo>
                        <a:pt x="1416" y="101"/>
                      </a:lnTo>
                      <a:lnTo>
                        <a:pt x="144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5" name="Line 511"/>
                <p:cNvSpPr>
                  <a:spLocks noChangeShapeType="1"/>
                </p:cNvSpPr>
                <p:nvPr/>
              </p:nvSpPr>
              <p:spPr bwMode="auto">
                <a:xfrm>
                  <a:off x="3021" y="3407"/>
                  <a:ext cx="84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6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3105" y="3390"/>
                  <a:ext cx="113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47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3218" y="3349"/>
                  <a:ext cx="3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grpSp>
              <p:nvGrpSpPr>
                <p:cNvPr id="48" name="Group 514"/>
                <p:cNvGrpSpPr>
                  <a:grpSpLocks/>
                </p:cNvGrpSpPr>
                <p:nvPr/>
              </p:nvGrpSpPr>
              <p:grpSpPr bwMode="auto">
                <a:xfrm>
                  <a:off x="4046" y="3337"/>
                  <a:ext cx="230" cy="67"/>
                  <a:chOff x="4046" y="3337"/>
                  <a:chExt cx="230" cy="67"/>
                </a:xfrm>
              </p:grpSpPr>
              <p:sp>
                <p:nvSpPr>
                  <p:cNvPr id="53" name="Line 5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6" y="3337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/>
                  </a:p>
                </p:txBody>
              </p:sp>
              <p:sp>
                <p:nvSpPr>
                  <p:cNvPr id="54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3337"/>
                    <a:ext cx="115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/>
                  </a:p>
                </p:txBody>
              </p:sp>
              <p:sp>
                <p:nvSpPr>
                  <p:cNvPr id="55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3366"/>
                    <a:ext cx="31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/>
                  </a:p>
                </p:txBody>
              </p:sp>
            </p:grpSp>
            <p:sp>
              <p:nvSpPr>
                <p:cNvPr id="49" name="Line 518"/>
                <p:cNvSpPr>
                  <a:spLocks noChangeShapeType="1"/>
                </p:cNvSpPr>
                <p:nvPr/>
              </p:nvSpPr>
              <p:spPr bwMode="auto">
                <a:xfrm>
                  <a:off x="3487" y="3325"/>
                  <a:ext cx="127" cy="6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0" name="Line 519"/>
                <p:cNvSpPr>
                  <a:spLocks noChangeShapeType="1"/>
                </p:cNvSpPr>
                <p:nvPr/>
              </p:nvSpPr>
              <p:spPr bwMode="auto">
                <a:xfrm>
                  <a:off x="3566" y="3356"/>
                  <a:ext cx="247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1" name="Line 520"/>
                <p:cNvSpPr>
                  <a:spLocks noChangeShapeType="1"/>
                </p:cNvSpPr>
                <p:nvPr/>
              </p:nvSpPr>
              <p:spPr bwMode="auto">
                <a:xfrm>
                  <a:off x="3611" y="3385"/>
                  <a:ext cx="128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2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3743" y="3330"/>
                  <a:ext cx="130" cy="5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sp>
            <p:nvSpPr>
              <p:cNvPr id="36" name="Freeform 523"/>
              <p:cNvSpPr>
                <a:spLocks/>
              </p:cNvSpPr>
              <p:nvPr/>
            </p:nvSpPr>
            <p:spPr bwMode="auto">
              <a:xfrm>
                <a:off x="3417888" y="1084263"/>
                <a:ext cx="96837" cy="50800"/>
              </a:xfrm>
              <a:custGeom>
                <a:avLst/>
                <a:gdLst>
                  <a:gd name="T0" fmla="*/ 7 w 144"/>
                  <a:gd name="T1" fmla="*/ 43 h 69"/>
                  <a:gd name="T2" fmla="*/ 0 w 144"/>
                  <a:gd name="T3" fmla="*/ 45 h 69"/>
                  <a:gd name="T4" fmla="*/ 0 w 144"/>
                  <a:gd name="T5" fmla="*/ 48 h 69"/>
                  <a:gd name="T6" fmla="*/ 0 w 144"/>
                  <a:gd name="T7" fmla="*/ 55 h 69"/>
                  <a:gd name="T8" fmla="*/ 0 w 144"/>
                  <a:gd name="T9" fmla="*/ 62 h 69"/>
                  <a:gd name="T10" fmla="*/ 7 w 144"/>
                  <a:gd name="T11" fmla="*/ 69 h 69"/>
                  <a:gd name="T12" fmla="*/ 14 w 144"/>
                  <a:gd name="T13" fmla="*/ 69 h 69"/>
                  <a:gd name="T14" fmla="*/ 139 w 144"/>
                  <a:gd name="T15" fmla="*/ 26 h 69"/>
                  <a:gd name="T16" fmla="*/ 144 w 144"/>
                  <a:gd name="T17" fmla="*/ 26 h 69"/>
                  <a:gd name="T18" fmla="*/ 144 w 144"/>
                  <a:gd name="T19" fmla="*/ 21 h 69"/>
                  <a:gd name="T20" fmla="*/ 144 w 144"/>
                  <a:gd name="T21" fmla="*/ 14 h 69"/>
                  <a:gd name="T22" fmla="*/ 144 w 144"/>
                  <a:gd name="T23" fmla="*/ 7 h 69"/>
                  <a:gd name="T24" fmla="*/ 139 w 144"/>
                  <a:gd name="T25" fmla="*/ 0 h 69"/>
                  <a:gd name="T26" fmla="*/ 129 w 144"/>
                  <a:gd name="T27" fmla="*/ 0 h 69"/>
                  <a:gd name="T28" fmla="*/ 7 w 144"/>
                  <a:gd name="T29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69">
                    <a:moveTo>
                      <a:pt x="7" y="43"/>
                    </a:moveTo>
                    <a:lnTo>
                      <a:pt x="0" y="45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7" y="69"/>
                    </a:lnTo>
                    <a:lnTo>
                      <a:pt x="14" y="69"/>
                    </a:lnTo>
                    <a:lnTo>
                      <a:pt x="139" y="26"/>
                    </a:lnTo>
                    <a:lnTo>
                      <a:pt x="144" y="26"/>
                    </a:lnTo>
                    <a:lnTo>
                      <a:pt x="144" y="21"/>
                    </a:lnTo>
                    <a:lnTo>
                      <a:pt x="144" y="14"/>
                    </a:lnTo>
                    <a:lnTo>
                      <a:pt x="144" y="7"/>
                    </a:lnTo>
                    <a:lnTo>
                      <a:pt x="139" y="0"/>
                    </a:lnTo>
                    <a:lnTo>
                      <a:pt x="129" y="0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" name="Freeform 524"/>
              <p:cNvSpPr>
                <a:spLocks/>
              </p:cNvSpPr>
              <p:nvPr/>
            </p:nvSpPr>
            <p:spPr bwMode="auto">
              <a:xfrm>
                <a:off x="3617913" y="1209675"/>
                <a:ext cx="103187" cy="30163"/>
              </a:xfrm>
              <a:custGeom>
                <a:avLst/>
                <a:gdLst>
                  <a:gd name="T0" fmla="*/ 9 w 151"/>
                  <a:gd name="T1" fmla="*/ 17 h 41"/>
                  <a:gd name="T2" fmla="*/ 2 w 151"/>
                  <a:gd name="T3" fmla="*/ 19 h 41"/>
                  <a:gd name="T4" fmla="*/ 0 w 151"/>
                  <a:gd name="T5" fmla="*/ 29 h 41"/>
                  <a:gd name="T6" fmla="*/ 0 w 151"/>
                  <a:gd name="T7" fmla="*/ 36 h 41"/>
                  <a:gd name="T8" fmla="*/ 5 w 151"/>
                  <a:gd name="T9" fmla="*/ 41 h 41"/>
                  <a:gd name="T10" fmla="*/ 9 w 151"/>
                  <a:gd name="T11" fmla="*/ 41 h 41"/>
                  <a:gd name="T12" fmla="*/ 12 w 151"/>
                  <a:gd name="T13" fmla="*/ 41 h 41"/>
                  <a:gd name="T14" fmla="*/ 144 w 151"/>
                  <a:gd name="T15" fmla="*/ 27 h 41"/>
                  <a:gd name="T16" fmla="*/ 151 w 151"/>
                  <a:gd name="T17" fmla="*/ 24 h 41"/>
                  <a:gd name="T18" fmla="*/ 151 w 151"/>
                  <a:gd name="T19" fmla="*/ 15 h 41"/>
                  <a:gd name="T20" fmla="*/ 151 w 151"/>
                  <a:gd name="T21" fmla="*/ 7 h 41"/>
                  <a:gd name="T22" fmla="*/ 149 w 151"/>
                  <a:gd name="T23" fmla="*/ 0 h 41"/>
                  <a:gd name="T24" fmla="*/ 146 w 151"/>
                  <a:gd name="T25" fmla="*/ 0 h 41"/>
                  <a:gd name="T26" fmla="*/ 141 w 151"/>
                  <a:gd name="T27" fmla="*/ 0 h 41"/>
                  <a:gd name="T28" fmla="*/ 9 w 151"/>
                  <a:gd name="T29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41">
                    <a:moveTo>
                      <a:pt x="9" y="17"/>
                    </a:moveTo>
                    <a:lnTo>
                      <a:pt x="2" y="19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2" y="41"/>
                    </a:lnTo>
                    <a:lnTo>
                      <a:pt x="144" y="27"/>
                    </a:lnTo>
                    <a:lnTo>
                      <a:pt x="151" y="24"/>
                    </a:lnTo>
                    <a:lnTo>
                      <a:pt x="151" y="15"/>
                    </a:lnTo>
                    <a:lnTo>
                      <a:pt x="151" y="7"/>
                    </a:lnTo>
                    <a:lnTo>
                      <a:pt x="149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8" name="Freeform 525"/>
              <p:cNvSpPr>
                <a:spLocks/>
              </p:cNvSpPr>
              <p:nvPr/>
            </p:nvSpPr>
            <p:spPr bwMode="auto">
              <a:xfrm>
                <a:off x="4171950" y="1268413"/>
                <a:ext cx="98425" cy="39687"/>
              </a:xfrm>
              <a:custGeom>
                <a:avLst/>
                <a:gdLst>
                  <a:gd name="T0" fmla="*/ 12 w 146"/>
                  <a:gd name="T1" fmla="*/ 0 h 55"/>
                  <a:gd name="T2" fmla="*/ 7 w 146"/>
                  <a:gd name="T3" fmla="*/ 0 h 55"/>
                  <a:gd name="T4" fmla="*/ 5 w 146"/>
                  <a:gd name="T5" fmla="*/ 0 h 55"/>
                  <a:gd name="T6" fmla="*/ 2 w 146"/>
                  <a:gd name="T7" fmla="*/ 2 h 55"/>
                  <a:gd name="T8" fmla="*/ 0 w 146"/>
                  <a:gd name="T9" fmla="*/ 5 h 55"/>
                  <a:gd name="T10" fmla="*/ 0 w 146"/>
                  <a:gd name="T11" fmla="*/ 12 h 55"/>
                  <a:gd name="T12" fmla="*/ 0 w 146"/>
                  <a:gd name="T13" fmla="*/ 17 h 55"/>
                  <a:gd name="T14" fmla="*/ 0 w 146"/>
                  <a:gd name="T15" fmla="*/ 19 h 55"/>
                  <a:gd name="T16" fmla="*/ 5 w 146"/>
                  <a:gd name="T17" fmla="*/ 24 h 55"/>
                  <a:gd name="T18" fmla="*/ 137 w 146"/>
                  <a:gd name="T19" fmla="*/ 55 h 55"/>
                  <a:gd name="T20" fmla="*/ 139 w 146"/>
                  <a:gd name="T21" fmla="*/ 55 h 55"/>
                  <a:gd name="T22" fmla="*/ 142 w 146"/>
                  <a:gd name="T23" fmla="*/ 55 h 55"/>
                  <a:gd name="T24" fmla="*/ 146 w 146"/>
                  <a:gd name="T25" fmla="*/ 50 h 55"/>
                  <a:gd name="T26" fmla="*/ 146 w 146"/>
                  <a:gd name="T27" fmla="*/ 43 h 55"/>
                  <a:gd name="T28" fmla="*/ 146 w 146"/>
                  <a:gd name="T29" fmla="*/ 36 h 55"/>
                  <a:gd name="T30" fmla="*/ 144 w 146"/>
                  <a:gd name="T31" fmla="*/ 33 h 55"/>
                  <a:gd name="T32" fmla="*/ 139 w 146"/>
                  <a:gd name="T33" fmla="*/ 31 h 55"/>
                  <a:gd name="T34" fmla="*/ 12 w 146"/>
                  <a:gd name="T3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55">
                    <a:moveTo>
                      <a:pt x="12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37" y="55"/>
                    </a:lnTo>
                    <a:lnTo>
                      <a:pt x="139" y="55"/>
                    </a:lnTo>
                    <a:lnTo>
                      <a:pt x="142" y="55"/>
                    </a:lnTo>
                    <a:lnTo>
                      <a:pt x="146" y="50"/>
                    </a:lnTo>
                    <a:lnTo>
                      <a:pt x="146" y="43"/>
                    </a:lnTo>
                    <a:lnTo>
                      <a:pt x="146" y="36"/>
                    </a:lnTo>
                    <a:lnTo>
                      <a:pt x="144" y="33"/>
                    </a:lnTo>
                    <a:lnTo>
                      <a:pt x="139" y="3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9" name="Freeform 526"/>
              <p:cNvSpPr>
                <a:spLocks/>
              </p:cNvSpPr>
              <p:nvPr/>
            </p:nvSpPr>
            <p:spPr bwMode="auto">
              <a:xfrm>
                <a:off x="3956050" y="1128713"/>
                <a:ext cx="100013" cy="26987"/>
              </a:xfrm>
              <a:custGeom>
                <a:avLst/>
                <a:gdLst>
                  <a:gd name="T0" fmla="*/ 10 w 149"/>
                  <a:gd name="T1" fmla="*/ 0 h 39"/>
                  <a:gd name="T2" fmla="*/ 10 w 149"/>
                  <a:gd name="T3" fmla="*/ 0 h 39"/>
                  <a:gd name="T4" fmla="*/ 3 w 149"/>
                  <a:gd name="T5" fmla="*/ 3 h 39"/>
                  <a:gd name="T6" fmla="*/ 0 w 149"/>
                  <a:gd name="T7" fmla="*/ 10 h 39"/>
                  <a:gd name="T8" fmla="*/ 0 w 149"/>
                  <a:gd name="T9" fmla="*/ 17 h 39"/>
                  <a:gd name="T10" fmla="*/ 3 w 149"/>
                  <a:gd name="T11" fmla="*/ 22 h 39"/>
                  <a:gd name="T12" fmla="*/ 10 w 149"/>
                  <a:gd name="T13" fmla="*/ 27 h 39"/>
                  <a:gd name="T14" fmla="*/ 140 w 149"/>
                  <a:gd name="T15" fmla="*/ 39 h 39"/>
                  <a:gd name="T16" fmla="*/ 147 w 149"/>
                  <a:gd name="T17" fmla="*/ 36 h 39"/>
                  <a:gd name="T18" fmla="*/ 149 w 149"/>
                  <a:gd name="T19" fmla="*/ 29 h 39"/>
                  <a:gd name="T20" fmla="*/ 149 w 149"/>
                  <a:gd name="T21" fmla="*/ 22 h 39"/>
                  <a:gd name="T22" fmla="*/ 147 w 149"/>
                  <a:gd name="T23" fmla="*/ 15 h 39"/>
                  <a:gd name="T24" fmla="*/ 142 w 149"/>
                  <a:gd name="T25" fmla="*/ 10 h 39"/>
                  <a:gd name="T26" fmla="*/ 10 w 149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" h="39">
                    <a:moveTo>
                      <a:pt x="10" y="0"/>
                    </a:moveTo>
                    <a:lnTo>
                      <a:pt x="10" y="0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10" y="27"/>
                    </a:lnTo>
                    <a:lnTo>
                      <a:pt x="140" y="39"/>
                    </a:lnTo>
                    <a:lnTo>
                      <a:pt x="147" y="36"/>
                    </a:lnTo>
                    <a:lnTo>
                      <a:pt x="149" y="29"/>
                    </a:lnTo>
                    <a:lnTo>
                      <a:pt x="149" y="22"/>
                    </a:lnTo>
                    <a:lnTo>
                      <a:pt x="147" y="15"/>
                    </a:lnTo>
                    <a:lnTo>
                      <a:pt x="1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0" name="Freeform 528"/>
              <p:cNvSpPr>
                <a:spLocks/>
              </p:cNvSpPr>
              <p:nvPr/>
            </p:nvSpPr>
            <p:spPr bwMode="auto">
              <a:xfrm>
                <a:off x="3560763" y="1223963"/>
                <a:ext cx="31750" cy="23812"/>
              </a:xfrm>
              <a:custGeom>
                <a:avLst/>
                <a:gdLst>
                  <a:gd name="T0" fmla="*/ 12 w 46"/>
                  <a:gd name="T1" fmla="*/ 0 h 31"/>
                  <a:gd name="T2" fmla="*/ 3 w 46"/>
                  <a:gd name="T3" fmla="*/ 2 h 31"/>
                  <a:gd name="T4" fmla="*/ 0 w 46"/>
                  <a:gd name="T5" fmla="*/ 12 h 31"/>
                  <a:gd name="T6" fmla="*/ 0 w 46"/>
                  <a:gd name="T7" fmla="*/ 19 h 31"/>
                  <a:gd name="T8" fmla="*/ 3 w 46"/>
                  <a:gd name="T9" fmla="*/ 29 h 31"/>
                  <a:gd name="T10" fmla="*/ 12 w 46"/>
                  <a:gd name="T11" fmla="*/ 31 h 31"/>
                  <a:gd name="T12" fmla="*/ 32 w 46"/>
                  <a:gd name="T13" fmla="*/ 31 h 31"/>
                  <a:gd name="T14" fmla="*/ 41 w 46"/>
                  <a:gd name="T15" fmla="*/ 29 h 31"/>
                  <a:gd name="T16" fmla="*/ 46 w 46"/>
                  <a:gd name="T17" fmla="*/ 24 h 31"/>
                  <a:gd name="T18" fmla="*/ 46 w 46"/>
                  <a:gd name="T19" fmla="*/ 19 h 31"/>
                  <a:gd name="T20" fmla="*/ 46 w 46"/>
                  <a:gd name="T21" fmla="*/ 12 h 31"/>
                  <a:gd name="T22" fmla="*/ 46 w 46"/>
                  <a:gd name="T23" fmla="*/ 7 h 31"/>
                  <a:gd name="T24" fmla="*/ 41 w 46"/>
                  <a:gd name="T25" fmla="*/ 2 h 31"/>
                  <a:gd name="T26" fmla="*/ 32 w 46"/>
                  <a:gd name="T27" fmla="*/ 0 h 31"/>
                  <a:gd name="T28" fmla="*/ 12 w 46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1">
                    <a:moveTo>
                      <a:pt x="12" y="0"/>
                    </a:moveTo>
                    <a:lnTo>
                      <a:pt x="3" y="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9"/>
                    </a:lnTo>
                    <a:lnTo>
                      <a:pt x="12" y="31"/>
                    </a:lnTo>
                    <a:lnTo>
                      <a:pt x="32" y="31"/>
                    </a:lnTo>
                    <a:lnTo>
                      <a:pt x="41" y="29"/>
                    </a:lnTo>
                    <a:lnTo>
                      <a:pt x="46" y="24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1" name="Freeform 530"/>
              <p:cNvSpPr>
                <a:spLocks/>
              </p:cNvSpPr>
              <p:nvPr/>
            </p:nvSpPr>
            <p:spPr bwMode="auto">
              <a:xfrm>
                <a:off x="4140200" y="1143000"/>
                <a:ext cx="26988" cy="22225"/>
              </a:xfrm>
              <a:custGeom>
                <a:avLst/>
                <a:gdLst>
                  <a:gd name="T0" fmla="*/ 14 w 43"/>
                  <a:gd name="T1" fmla="*/ 0 h 34"/>
                  <a:gd name="T2" fmla="*/ 2 w 43"/>
                  <a:gd name="T3" fmla="*/ 3 h 34"/>
                  <a:gd name="T4" fmla="*/ 2 w 43"/>
                  <a:gd name="T5" fmla="*/ 8 h 34"/>
                  <a:gd name="T6" fmla="*/ 0 w 43"/>
                  <a:gd name="T7" fmla="*/ 12 h 34"/>
                  <a:gd name="T8" fmla="*/ 0 w 43"/>
                  <a:gd name="T9" fmla="*/ 22 h 34"/>
                  <a:gd name="T10" fmla="*/ 2 w 43"/>
                  <a:gd name="T11" fmla="*/ 27 h 34"/>
                  <a:gd name="T12" fmla="*/ 2 w 43"/>
                  <a:gd name="T13" fmla="*/ 32 h 34"/>
                  <a:gd name="T14" fmla="*/ 14 w 43"/>
                  <a:gd name="T15" fmla="*/ 34 h 34"/>
                  <a:gd name="T16" fmla="*/ 33 w 43"/>
                  <a:gd name="T17" fmla="*/ 34 h 34"/>
                  <a:gd name="T18" fmla="*/ 43 w 43"/>
                  <a:gd name="T19" fmla="*/ 32 h 34"/>
                  <a:gd name="T20" fmla="*/ 43 w 43"/>
                  <a:gd name="T21" fmla="*/ 22 h 34"/>
                  <a:gd name="T22" fmla="*/ 43 w 43"/>
                  <a:gd name="T23" fmla="*/ 12 h 34"/>
                  <a:gd name="T24" fmla="*/ 43 w 43"/>
                  <a:gd name="T25" fmla="*/ 3 h 34"/>
                  <a:gd name="T26" fmla="*/ 33 w 43"/>
                  <a:gd name="T27" fmla="*/ 0 h 34"/>
                  <a:gd name="T28" fmla="*/ 14 w 43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34">
                    <a:moveTo>
                      <a:pt x="14" y="0"/>
                    </a:moveTo>
                    <a:lnTo>
                      <a:pt x="2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2" y="32"/>
                    </a:lnTo>
                    <a:lnTo>
                      <a:pt x="14" y="34"/>
                    </a:lnTo>
                    <a:lnTo>
                      <a:pt x="33" y="34"/>
                    </a:lnTo>
                    <a:lnTo>
                      <a:pt x="43" y="32"/>
                    </a:lnTo>
                    <a:lnTo>
                      <a:pt x="43" y="22"/>
                    </a:lnTo>
                    <a:lnTo>
                      <a:pt x="43" y="12"/>
                    </a:lnTo>
                    <a:lnTo>
                      <a:pt x="43" y="3"/>
                    </a:lnTo>
                    <a:lnTo>
                      <a:pt x="3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2" name="Freeform 532"/>
              <p:cNvSpPr>
                <a:spLocks/>
              </p:cNvSpPr>
              <p:nvPr/>
            </p:nvSpPr>
            <p:spPr bwMode="auto">
              <a:xfrm>
                <a:off x="4310063" y="1263650"/>
                <a:ext cx="31750" cy="25400"/>
              </a:xfrm>
              <a:custGeom>
                <a:avLst/>
                <a:gdLst>
                  <a:gd name="T0" fmla="*/ 12 w 46"/>
                  <a:gd name="T1" fmla="*/ 0 h 34"/>
                  <a:gd name="T2" fmla="*/ 2 w 46"/>
                  <a:gd name="T3" fmla="*/ 5 h 34"/>
                  <a:gd name="T4" fmla="*/ 0 w 46"/>
                  <a:gd name="T5" fmla="*/ 12 h 34"/>
                  <a:gd name="T6" fmla="*/ 0 w 46"/>
                  <a:gd name="T7" fmla="*/ 22 h 34"/>
                  <a:gd name="T8" fmla="*/ 2 w 46"/>
                  <a:gd name="T9" fmla="*/ 31 h 34"/>
                  <a:gd name="T10" fmla="*/ 12 w 46"/>
                  <a:gd name="T11" fmla="*/ 34 h 34"/>
                  <a:gd name="T12" fmla="*/ 31 w 46"/>
                  <a:gd name="T13" fmla="*/ 34 h 34"/>
                  <a:gd name="T14" fmla="*/ 41 w 46"/>
                  <a:gd name="T15" fmla="*/ 31 h 34"/>
                  <a:gd name="T16" fmla="*/ 46 w 46"/>
                  <a:gd name="T17" fmla="*/ 26 h 34"/>
                  <a:gd name="T18" fmla="*/ 46 w 46"/>
                  <a:gd name="T19" fmla="*/ 22 h 34"/>
                  <a:gd name="T20" fmla="*/ 46 w 46"/>
                  <a:gd name="T21" fmla="*/ 12 h 34"/>
                  <a:gd name="T22" fmla="*/ 46 w 46"/>
                  <a:gd name="T23" fmla="*/ 7 h 34"/>
                  <a:gd name="T24" fmla="*/ 41 w 46"/>
                  <a:gd name="T25" fmla="*/ 5 h 34"/>
                  <a:gd name="T26" fmla="*/ 31 w 46"/>
                  <a:gd name="T27" fmla="*/ 0 h 34"/>
                  <a:gd name="T28" fmla="*/ 12 w 4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4">
                    <a:moveTo>
                      <a:pt x="12" y="0"/>
                    </a:moveTo>
                    <a:lnTo>
                      <a:pt x="2" y="5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4"/>
                    </a:lnTo>
                    <a:lnTo>
                      <a:pt x="31" y="34"/>
                    </a:lnTo>
                    <a:lnTo>
                      <a:pt x="41" y="31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41" y="5"/>
                    </a:lnTo>
                    <a:lnTo>
                      <a:pt x="3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3" name="Freeform 533"/>
              <p:cNvSpPr>
                <a:spLocks/>
              </p:cNvSpPr>
              <p:nvPr/>
            </p:nvSpPr>
            <p:spPr bwMode="auto">
              <a:xfrm>
                <a:off x="3692525" y="1165225"/>
                <a:ext cx="31750" cy="22225"/>
              </a:xfrm>
              <a:custGeom>
                <a:avLst/>
                <a:gdLst>
                  <a:gd name="T0" fmla="*/ 14 w 48"/>
                  <a:gd name="T1" fmla="*/ 0 h 31"/>
                  <a:gd name="T2" fmla="*/ 7 w 48"/>
                  <a:gd name="T3" fmla="*/ 2 h 31"/>
                  <a:gd name="T4" fmla="*/ 2 w 48"/>
                  <a:gd name="T5" fmla="*/ 5 h 31"/>
                  <a:gd name="T6" fmla="*/ 0 w 48"/>
                  <a:gd name="T7" fmla="*/ 12 h 31"/>
                  <a:gd name="T8" fmla="*/ 0 w 48"/>
                  <a:gd name="T9" fmla="*/ 19 h 31"/>
                  <a:gd name="T10" fmla="*/ 2 w 48"/>
                  <a:gd name="T11" fmla="*/ 24 h 31"/>
                  <a:gd name="T12" fmla="*/ 7 w 48"/>
                  <a:gd name="T13" fmla="*/ 29 h 31"/>
                  <a:gd name="T14" fmla="*/ 14 w 48"/>
                  <a:gd name="T15" fmla="*/ 31 h 31"/>
                  <a:gd name="T16" fmla="*/ 36 w 48"/>
                  <a:gd name="T17" fmla="*/ 31 h 31"/>
                  <a:gd name="T18" fmla="*/ 43 w 48"/>
                  <a:gd name="T19" fmla="*/ 29 h 31"/>
                  <a:gd name="T20" fmla="*/ 48 w 48"/>
                  <a:gd name="T21" fmla="*/ 19 h 31"/>
                  <a:gd name="T22" fmla="*/ 48 w 48"/>
                  <a:gd name="T23" fmla="*/ 12 h 31"/>
                  <a:gd name="T24" fmla="*/ 43 w 48"/>
                  <a:gd name="T25" fmla="*/ 2 h 31"/>
                  <a:gd name="T26" fmla="*/ 36 w 48"/>
                  <a:gd name="T27" fmla="*/ 0 h 31"/>
                  <a:gd name="T28" fmla="*/ 14 w 48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1">
                    <a:moveTo>
                      <a:pt x="14" y="0"/>
                    </a:moveTo>
                    <a:lnTo>
                      <a:pt x="7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4" y="31"/>
                    </a:lnTo>
                    <a:lnTo>
                      <a:pt x="36" y="31"/>
                    </a:lnTo>
                    <a:lnTo>
                      <a:pt x="43" y="29"/>
                    </a:lnTo>
                    <a:lnTo>
                      <a:pt x="48" y="19"/>
                    </a:lnTo>
                    <a:lnTo>
                      <a:pt x="48" y="12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20" name="Rectangle 534"/>
            <p:cNvSpPr>
              <a:spLocks noChangeArrowheads="1"/>
            </p:cNvSpPr>
            <p:nvPr/>
          </p:nvSpPr>
          <p:spPr bwMode="auto">
            <a:xfrm>
              <a:off x="3189365" y="1096149"/>
              <a:ext cx="1714647" cy="11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cs-CZ" sz="1200" b="1" dirty="0" smtClean="0">
                  <a:solidFill>
                    <a:schemeClr val="tx1"/>
                  </a:solidFill>
                  <a:latin typeface="Arial" charset="0"/>
                </a:rPr>
                <a:t>CTC </a:t>
              </a:r>
              <a:r>
                <a:rPr lang="en-GB" sz="1200" b="1" dirty="0" smtClean="0">
                  <a:solidFill>
                    <a:schemeClr val="tx1"/>
                  </a:solidFill>
                  <a:latin typeface="Arial" charset="0"/>
                </a:rPr>
                <a:t>/ TOC control centres</a:t>
              </a:r>
              <a:endParaRPr lang="en-GB" sz="1200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39" name="AutoShape 535"/>
          <p:cNvSpPr>
            <a:spLocks noChangeArrowheads="1"/>
          </p:cNvSpPr>
          <p:nvPr/>
        </p:nvSpPr>
        <p:spPr bwMode="auto">
          <a:xfrm>
            <a:off x="1805251" y="2801808"/>
            <a:ext cx="1953014" cy="564291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 </a:t>
            </a:r>
            <a:r>
              <a:rPr lang="cs-CZ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SWing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ESA-44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Zaoblený obdélník 139"/>
          <p:cNvSpPr/>
          <p:nvPr/>
        </p:nvSpPr>
        <p:spPr>
          <a:xfrm>
            <a:off x="6404258" y="1088063"/>
            <a:ext cx="5560726" cy="1664401"/>
          </a:xfrm>
          <a:prstGeom prst="roundRect">
            <a:avLst>
              <a:gd name="adj" fmla="val 9916"/>
            </a:avLst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chemeClr val="tx1"/>
                </a:solidFill>
                <a:prstDash val="sysDot"/>
              </a:ln>
              <a:noFill/>
            </a:endParaRPr>
          </a:p>
        </p:txBody>
      </p:sp>
      <p:pic>
        <p:nvPicPr>
          <p:cNvPr id="141" name="Picture 4" descr="https://streamcircle.com/wp-content/uploads/2016/02/cloud-internet-symb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51" y="1280960"/>
            <a:ext cx="2210074" cy="13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Obdélník 141"/>
          <p:cNvSpPr/>
          <p:nvPr/>
        </p:nvSpPr>
        <p:spPr>
          <a:xfrm>
            <a:off x="9835642" y="1746992"/>
            <a:ext cx="91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GSM-R</a:t>
            </a:r>
          </a:p>
          <a:p>
            <a:r>
              <a:rPr lang="cs-CZ" sz="16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FRMCS</a:t>
            </a:r>
            <a:endParaRPr lang="en-US" sz="16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bdélník 142"/>
          <p:cNvSpPr/>
          <p:nvPr/>
        </p:nvSpPr>
        <p:spPr>
          <a:xfrm>
            <a:off x="2817900" y="894972"/>
            <a:ext cx="3064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TrafficSWing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DOZ +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TrafficSWing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GTN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4" name="Connecteur droit 77"/>
          <p:cNvCxnSpPr/>
          <p:nvPr/>
        </p:nvCxnSpPr>
        <p:spPr>
          <a:xfrm flipV="1">
            <a:off x="6075058" y="2306816"/>
            <a:ext cx="586612" cy="222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5" name="AutoShape 535"/>
          <p:cNvSpPr>
            <a:spLocks noChangeArrowheads="1"/>
          </p:cNvSpPr>
          <p:nvPr/>
        </p:nvSpPr>
        <p:spPr bwMode="auto">
          <a:xfrm>
            <a:off x="3753045" y="2794463"/>
            <a:ext cx="1953014" cy="564291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 </a:t>
            </a:r>
            <a:r>
              <a:rPr lang="cs-CZ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SWing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ESA-44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22" y="1434805"/>
            <a:ext cx="328161" cy="41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Obrázek 14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689" y="4327273"/>
            <a:ext cx="4145941" cy="613940"/>
          </a:xfrm>
          <a:prstGeom prst="rect">
            <a:avLst/>
          </a:prstGeom>
        </p:spPr>
      </p:pic>
      <p:pic>
        <p:nvPicPr>
          <p:cNvPr id="148" name="Obrázek 14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 flipV="1">
            <a:off x="3844264" y="5359065"/>
            <a:ext cx="3405833" cy="571731"/>
          </a:xfrm>
          <a:prstGeom prst="rect">
            <a:avLst/>
          </a:prstGeom>
        </p:spPr>
      </p:pic>
      <p:cxnSp>
        <p:nvCxnSpPr>
          <p:cNvPr id="149" name="Connecteur droit 77"/>
          <p:cNvCxnSpPr/>
          <p:nvPr/>
        </p:nvCxnSpPr>
        <p:spPr>
          <a:xfrm flipV="1">
            <a:off x="6075058" y="1681547"/>
            <a:ext cx="586612" cy="222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0" name="Connecteur droit 77"/>
          <p:cNvCxnSpPr/>
          <p:nvPr/>
        </p:nvCxnSpPr>
        <p:spPr>
          <a:xfrm flipH="1" flipV="1">
            <a:off x="8465150" y="1595896"/>
            <a:ext cx="982043" cy="14957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1" name="AutoShape 535"/>
          <p:cNvSpPr>
            <a:spLocks noChangeArrowheads="1"/>
          </p:cNvSpPr>
          <p:nvPr/>
        </p:nvSpPr>
        <p:spPr bwMode="auto">
          <a:xfrm>
            <a:off x="6645331" y="1917588"/>
            <a:ext cx="2031855" cy="767375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ATO </a:t>
            </a: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trackside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DriveSWing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DRS-10</a:t>
            </a:r>
          </a:p>
        </p:txBody>
      </p:sp>
      <p:sp>
        <p:nvSpPr>
          <p:cNvPr id="152" name="AutoShape 535"/>
          <p:cNvSpPr>
            <a:spLocks noChangeArrowheads="1"/>
          </p:cNvSpPr>
          <p:nvPr/>
        </p:nvSpPr>
        <p:spPr bwMode="auto">
          <a:xfrm>
            <a:off x="6668867" y="1212209"/>
            <a:ext cx="2031855" cy="767375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ETCS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RBC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TrainSWing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REA-10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Connecteur droit 77"/>
          <p:cNvCxnSpPr>
            <a:endCxn id="139" idx="1"/>
          </p:cNvCxnSpPr>
          <p:nvPr/>
        </p:nvCxnSpPr>
        <p:spPr>
          <a:xfrm flipH="1">
            <a:off x="2711222" y="2612092"/>
            <a:ext cx="842770" cy="330789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4" name="Connecteur droit 77"/>
          <p:cNvCxnSpPr>
            <a:endCxn id="145" idx="1"/>
          </p:cNvCxnSpPr>
          <p:nvPr/>
        </p:nvCxnSpPr>
        <p:spPr>
          <a:xfrm>
            <a:off x="4092580" y="2589269"/>
            <a:ext cx="566436" cy="34626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55" name="Skupina 154"/>
          <p:cNvGrpSpPr/>
          <p:nvPr/>
        </p:nvGrpSpPr>
        <p:grpSpPr>
          <a:xfrm>
            <a:off x="662827" y="4546283"/>
            <a:ext cx="625402" cy="377768"/>
            <a:chOff x="2765498" y="5503646"/>
            <a:chExt cx="625402" cy="377768"/>
          </a:xfrm>
        </p:grpSpPr>
        <p:pic>
          <p:nvPicPr>
            <p:cNvPr id="156" name="Obrázek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92" y="5546134"/>
              <a:ext cx="292792" cy="292792"/>
            </a:xfrm>
            <a:prstGeom prst="rect">
              <a:avLst/>
            </a:prstGeom>
          </p:spPr>
        </p:pic>
        <p:sp>
          <p:nvSpPr>
            <p:cNvPr id="157" name="Zaoblený obdélník 156"/>
            <p:cNvSpPr/>
            <p:nvPr/>
          </p:nvSpPr>
          <p:spPr>
            <a:xfrm>
              <a:off x="2765498" y="5503646"/>
              <a:ext cx="625402" cy="377768"/>
            </a:xfrm>
            <a:prstGeom prst="roundRect">
              <a:avLst>
                <a:gd name="adj" fmla="val 9916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 w="28575">
                  <a:solidFill>
                    <a:schemeClr val="tx1"/>
                  </a:solidFill>
                  <a:prstDash val="sysDot"/>
                </a:ln>
                <a:noFill/>
              </a:endParaRPr>
            </a:p>
          </p:txBody>
        </p:sp>
        <p:pic>
          <p:nvPicPr>
            <p:cNvPr id="158" name="Obrázek 1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385" y="5518001"/>
              <a:ext cx="269293" cy="349058"/>
            </a:xfrm>
            <a:prstGeom prst="rect">
              <a:avLst/>
            </a:prstGeom>
          </p:spPr>
        </p:pic>
      </p:grpSp>
      <p:pic>
        <p:nvPicPr>
          <p:cNvPr id="159" name="Obrázek 1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25" y="1169385"/>
            <a:ext cx="705270" cy="914172"/>
          </a:xfrm>
          <a:prstGeom prst="rect">
            <a:avLst/>
          </a:prstGeom>
        </p:spPr>
      </p:pic>
      <p:pic>
        <p:nvPicPr>
          <p:cNvPr id="160" name="Obrázek 15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3660" y="4336066"/>
            <a:ext cx="4145941" cy="613940"/>
          </a:xfrm>
          <a:prstGeom prst="rect">
            <a:avLst/>
          </a:prstGeom>
        </p:spPr>
      </p:pic>
      <p:cxnSp>
        <p:nvCxnSpPr>
          <p:cNvPr id="161" name="Connecteur droit 77"/>
          <p:cNvCxnSpPr/>
          <p:nvPr/>
        </p:nvCxnSpPr>
        <p:spPr>
          <a:xfrm>
            <a:off x="7230951" y="5550651"/>
            <a:ext cx="699785" cy="14692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62" name="Skupina 161"/>
          <p:cNvGrpSpPr/>
          <p:nvPr/>
        </p:nvGrpSpPr>
        <p:grpSpPr>
          <a:xfrm>
            <a:off x="7249759" y="4563445"/>
            <a:ext cx="625402" cy="377768"/>
            <a:chOff x="2765498" y="5503646"/>
            <a:chExt cx="625402" cy="377768"/>
          </a:xfrm>
        </p:grpSpPr>
        <p:pic>
          <p:nvPicPr>
            <p:cNvPr id="163" name="Obrázek 1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92" y="5546134"/>
              <a:ext cx="292792" cy="292792"/>
            </a:xfrm>
            <a:prstGeom prst="rect">
              <a:avLst/>
            </a:prstGeom>
          </p:spPr>
        </p:pic>
        <p:sp>
          <p:nvSpPr>
            <p:cNvPr id="164" name="Zaoblený obdélník 163"/>
            <p:cNvSpPr/>
            <p:nvPr/>
          </p:nvSpPr>
          <p:spPr>
            <a:xfrm>
              <a:off x="2765498" y="5503646"/>
              <a:ext cx="625402" cy="377768"/>
            </a:xfrm>
            <a:prstGeom prst="roundRect">
              <a:avLst>
                <a:gd name="adj" fmla="val 9916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 w="28575">
                  <a:solidFill>
                    <a:schemeClr val="tx1"/>
                  </a:solidFill>
                  <a:prstDash val="sysDot"/>
                </a:ln>
                <a:noFill/>
              </a:endParaRPr>
            </a:p>
          </p:txBody>
        </p:sp>
        <p:pic>
          <p:nvPicPr>
            <p:cNvPr id="165" name="Obrázek 1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385" y="5518001"/>
              <a:ext cx="269293" cy="349058"/>
            </a:xfrm>
            <a:prstGeom prst="rect">
              <a:avLst/>
            </a:prstGeom>
          </p:spPr>
        </p:pic>
      </p:grpSp>
      <p:cxnSp>
        <p:nvCxnSpPr>
          <p:cNvPr id="166" name="Přímá spojnice 165"/>
          <p:cNvCxnSpPr/>
          <p:nvPr/>
        </p:nvCxnSpPr>
        <p:spPr>
          <a:xfrm>
            <a:off x="105428" y="4978200"/>
            <a:ext cx="11933853" cy="82346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Přímá spojnice 166"/>
          <p:cNvCxnSpPr/>
          <p:nvPr/>
        </p:nvCxnSpPr>
        <p:spPr>
          <a:xfrm>
            <a:off x="105427" y="5243613"/>
            <a:ext cx="11933853" cy="82346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Obrázek 16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 flipV="1">
            <a:off x="7930736" y="5345199"/>
            <a:ext cx="4145941" cy="613940"/>
          </a:xfrm>
          <a:prstGeom prst="rect">
            <a:avLst/>
          </a:prstGeom>
        </p:spPr>
      </p:pic>
      <p:grpSp>
        <p:nvGrpSpPr>
          <p:cNvPr id="169" name="Skupina 168"/>
          <p:cNvGrpSpPr/>
          <p:nvPr/>
        </p:nvGrpSpPr>
        <p:grpSpPr>
          <a:xfrm>
            <a:off x="11022436" y="5350272"/>
            <a:ext cx="625402" cy="377768"/>
            <a:chOff x="2765498" y="5503646"/>
            <a:chExt cx="625402" cy="377768"/>
          </a:xfrm>
        </p:grpSpPr>
        <p:pic>
          <p:nvPicPr>
            <p:cNvPr id="170" name="Obrázek 1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92" y="5546134"/>
              <a:ext cx="292792" cy="292792"/>
            </a:xfrm>
            <a:prstGeom prst="rect">
              <a:avLst/>
            </a:prstGeom>
          </p:spPr>
        </p:pic>
        <p:sp>
          <p:nvSpPr>
            <p:cNvPr id="171" name="Zaoblený obdélník 170"/>
            <p:cNvSpPr/>
            <p:nvPr/>
          </p:nvSpPr>
          <p:spPr>
            <a:xfrm>
              <a:off x="2765498" y="5503646"/>
              <a:ext cx="625402" cy="377768"/>
            </a:xfrm>
            <a:prstGeom prst="roundRect">
              <a:avLst>
                <a:gd name="adj" fmla="val 9916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 w="28575">
                  <a:solidFill>
                    <a:schemeClr val="tx1"/>
                  </a:solidFill>
                  <a:prstDash val="sysDot"/>
                </a:ln>
                <a:noFill/>
              </a:endParaRPr>
            </a:p>
          </p:txBody>
        </p:sp>
        <p:pic>
          <p:nvPicPr>
            <p:cNvPr id="172" name="Obrázek 1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385" y="5518001"/>
              <a:ext cx="269293" cy="349058"/>
            </a:xfrm>
            <a:prstGeom prst="rect">
              <a:avLst/>
            </a:prstGeom>
          </p:spPr>
        </p:pic>
      </p:grpSp>
      <p:grpSp>
        <p:nvGrpSpPr>
          <p:cNvPr id="173" name="Skupina 172"/>
          <p:cNvGrpSpPr/>
          <p:nvPr/>
        </p:nvGrpSpPr>
        <p:grpSpPr>
          <a:xfrm>
            <a:off x="6146371" y="5383709"/>
            <a:ext cx="625402" cy="377768"/>
            <a:chOff x="2765498" y="5503646"/>
            <a:chExt cx="625402" cy="377768"/>
          </a:xfrm>
        </p:grpSpPr>
        <p:pic>
          <p:nvPicPr>
            <p:cNvPr id="174" name="Obrázek 1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92" y="5546134"/>
              <a:ext cx="292792" cy="292792"/>
            </a:xfrm>
            <a:prstGeom prst="rect">
              <a:avLst/>
            </a:prstGeom>
          </p:spPr>
        </p:pic>
        <p:sp>
          <p:nvSpPr>
            <p:cNvPr id="175" name="Zaoblený obdélník 174"/>
            <p:cNvSpPr/>
            <p:nvPr/>
          </p:nvSpPr>
          <p:spPr>
            <a:xfrm>
              <a:off x="2765498" y="5503646"/>
              <a:ext cx="625402" cy="377768"/>
            </a:xfrm>
            <a:prstGeom prst="roundRect">
              <a:avLst>
                <a:gd name="adj" fmla="val 9916"/>
              </a:avLst>
            </a:prstGeom>
            <a:noFill/>
            <a:ln w="254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 w="28575">
                  <a:solidFill>
                    <a:schemeClr val="tx1"/>
                  </a:solidFill>
                  <a:prstDash val="sysDot"/>
                </a:ln>
                <a:noFill/>
              </a:endParaRPr>
            </a:p>
          </p:txBody>
        </p:sp>
        <p:pic>
          <p:nvPicPr>
            <p:cNvPr id="176" name="Obrázek 1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385" y="5518001"/>
              <a:ext cx="269293" cy="349058"/>
            </a:xfrm>
            <a:prstGeom prst="rect">
              <a:avLst/>
            </a:prstGeom>
          </p:spPr>
        </p:pic>
      </p:grpSp>
      <p:cxnSp>
        <p:nvCxnSpPr>
          <p:cNvPr id="177" name="Connecteur droit 77"/>
          <p:cNvCxnSpPr/>
          <p:nvPr/>
        </p:nvCxnSpPr>
        <p:spPr>
          <a:xfrm flipH="1" flipV="1">
            <a:off x="10304215" y="2454920"/>
            <a:ext cx="1132252" cy="2788693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8" name="Connecteur droit 77"/>
          <p:cNvCxnSpPr/>
          <p:nvPr/>
        </p:nvCxnSpPr>
        <p:spPr>
          <a:xfrm flipV="1">
            <a:off x="7414292" y="2454920"/>
            <a:ext cx="2647140" cy="2091364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9" name="Connecteur droit 77"/>
          <p:cNvCxnSpPr/>
          <p:nvPr/>
        </p:nvCxnSpPr>
        <p:spPr>
          <a:xfrm flipV="1">
            <a:off x="962007" y="2431896"/>
            <a:ext cx="8858352" cy="2056200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1" name="Obdélník 190"/>
          <p:cNvSpPr/>
          <p:nvPr/>
        </p:nvSpPr>
        <p:spPr>
          <a:xfrm>
            <a:off x="3931004" y="3842053"/>
            <a:ext cx="315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ETCS </a:t>
            </a:r>
            <a:r>
              <a:rPr lang="cs-CZ" b="1" dirty="0" err="1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cs-CZ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ATO</a:t>
            </a:r>
          </a:p>
          <a:p>
            <a:pPr algn="ctr"/>
            <a:r>
              <a:rPr lang="cs-CZ" i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ETCS </a:t>
            </a:r>
            <a:r>
              <a:rPr lang="cs-CZ" i="1" dirty="0" err="1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cs-CZ" i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+ ATO</a:t>
            </a:r>
            <a:endParaRPr lang="en-US" i="1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" name="Obrázek 1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67" y="989009"/>
            <a:ext cx="789477" cy="789477"/>
          </a:xfrm>
          <a:prstGeom prst="rect">
            <a:avLst/>
          </a:prstGeom>
        </p:spPr>
      </p:pic>
      <p:pic>
        <p:nvPicPr>
          <p:cNvPr id="193" name="Obrázek 1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73" y="2047725"/>
            <a:ext cx="789477" cy="78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US" dirty="0" smtClean="0"/>
              <a:t>Safety </a:t>
            </a:r>
            <a:r>
              <a:rPr lang="en-US" dirty="0"/>
              <a:t>on the Wings of Technology</a:t>
            </a:r>
            <a:r>
              <a:rPr lang="en-GB" dirty="0" smtClean="0"/>
              <a:t>”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441938" y="4992304"/>
            <a:ext cx="11308123" cy="480131"/>
          </a:xfrm>
        </p:spPr>
        <p:txBody>
          <a:bodyPr/>
          <a:lstStyle/>
          <a:p>
            <a:r>
              <a:rPr lang="en-GB" dirty="0" smtClean="0"/>
              <a:t>Vladimír </a:t>
            </a:r>
            <a:r>
              <a:rPr lang="en-GB" dirty="0"/>
              <a:t>KAMPÍK, MBA, </a:t>
            </a:r>
            <a:r>
              <a:rPr lang="en-GB" dirty="0" smtClean="0"/>
              <a:t>MIRSE</a:t>
            </a:r>
            <a:endParaRPr lang="en-GB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2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139874" y="1640653"/>
            <a:ext cx="7663991" cy="5085169"/>
            <a:chOff x="104905" y="1230489"/>
            <a:chExt cx="5747993" cy="3813877"/>
          </a:xfrm>
        </p:grpSpPr>
        <p:sp>
          <p:nvSpPr>
            <p:cNvPr id="768" name="Obdélník 767"/>
            <p:cNvSpPr/>
            <p:nvPr/>
          </p:nvSpPr>
          <p:spPr>
            <a:xfrm>
              <a:off x="104905" y="1230489"/>
              <a:ext cx="1055121" cy="3277124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chemeClr val="bg1">
                  <a:lumMod val="50000"/>
                </a:schemeClr>
              </a:bgClr>
            </a:pattFill>
            <a:ln w="920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3" name="Obdélník 2"/>
            <p:cNvSpPr/>
            <p:nvPr/>
          </p:nvSpPr>
          <p:spPr>
            <a:xfrm>
              <a:off x="3956184" y="1870753"/>
              <a:ext cx="993064" cy="1471241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chemeClr val="bg1">
                  <a:lumMod val="50000"/>
                </a:schemeClr>
              </a:bgClr>
            </a:pattFill>
            <a:ln w="920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56" name="Obdélník 755"/>
            <p:cNvSpPr/>
            <p:nvPr/>
          </p:nvSpPr>
          <p:spPr>
            <a:xfrm>
              <a:off x="5384823" y="4443958"/>
              <a:ext cx="468075" cy="420350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chemeClr val="bg1">
                  <a:lumMod val="50000"/>
                </a:schemeClr>
              </a:bgClr>
            </a:pattFill>
            <a:ln w="920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58" name="Obdélník 757"/>
            <p:cNvSpPr/>
            <p:nvPr/>
          </p:nvSpPr>
          <p:spPr>
            <a:xfrm>
              <a:off x="2932733" y="4457001"/>
              <a:ext cx="619824" cy="587365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chemeClr val="bg1">
                  <a:lumMod val="50000"/>
                </a:schemeClr>
              </a:bgClr>
            </a:pattFill>
            <a:ln w="920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</p:grpSp>
      <p:sp>
        <p:nvSpPr>
          <p:cNvPr id="23" name="Zaoblený obdélník 22"/>
          <p:cNvSpPr/>
          <p:nvPr/>
        </p:nvSpPr>
        <p:spPr>
          <a:xfrm>
            <a:off x="1875591" y="2398309"/>
            <a:ext cx="8924932" cy="3255075"/>
          </a:xfrm>
          <a:prstGeom prst="roundRect">
            <a:avLst>
              <a:gd name="adj" fmla="val 9458"/>
            </a:avLst>
          </a:prstGeom>
          <a:noFill/>
          <a:ln w="12700">
            <a:solidFill>
              <a:srgbClr val="1DA58D"/>
            </a:solidFill>
            <a:prstDash val="sysDash"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cs-CZ" sz="2400"/>
          </a:p>
        </p:txBody>
      </p:sp>
      <p:pic>
        <p:nvPicPr>
          <p:cNvPr id="599" name="Obrázek 59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8575"/>
          <a:stretch/>
        </p:blipFill>
        <p:spPr>
          <a:xfrm>
            <a:off x="8779355" y="5191621"/>
            <a:ext cx="414399" cy="445625"/>
          </a:xfrm>
          <a:prstGeom prst="rect">
            <a:avLst/>
          </a:prstGeom>
        </p:spPr>
      </p:pic>
      <p:pic>
        <p:nvPicPr>
          <p:cNvPr id="598" name="Obrázek 59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231" y="5087212"/>
            <a:ext cx="243132" cy="267123"/>
          </a:xfrm>
          <a:prstGeom prst="rect">
            <a:avLst/>
          </a:prstGeom>
        </p:spPr>
      </p:pic>
      <p:pic>
        <p:nvPicPr>
          <p:cNvPr id="417" name="Obrázek 4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31" y="2665450"/>
            <a:ext cx="367271" cy="496996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9698038" cy="1108075"/>
          </a:xfrm>
        </p:spPr>
        <p:txBody>
          <a:bodyPr/>
          <a:lstStyle/>
          <a:p>
            <a:r>
              <a:rPr lang="cs-CZ" dirty="0" smtClean="0"/>
              <a:t>Propojenost systémů řízení a koordinace</a:t>
            </a:r>
            <a:br>
              <a:rPr lang="cs-CZ" dirty="0" smtClean="0"/>
            </a:br>
            <a:r>
              <a:rPr lang="cs-CZ" dirty="0" smtClean="0"/>
              <a:t>(hromadné) dopravy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176" y="1831542"/>
            <a:ext cx="890251" cy="8293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315709">
            <a:off x="9472414" y="1590141"/>
            <a:ext cx="713623" cy="6629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7209" y="3417185"/>
            <a:ext cx="417416" cy="52483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V="1">
            <a:off x="8208235" y="2976381"/>
            <a:ext cx="1555239" cy="31934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88459" y="2981977"/>
            <a:ext cx="944563" cy="3107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 flipV="1">
            <a:off x="8682650" y="6578904"/>
            <a:ext cx="1959068" cy="27690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9274359" y="4454953"/>
            <a:ext cx="567036" cy="20861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5032" y="2590597"/>
            <a:ext cx="469373" cy="26234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9721490" y="3607149"/>
            <a:ext cx="757613" cy="238107"/>
          </a:xfrm>
          <a:prstGeom prst="rect">
            <a:avLst/>
          </a:prstGeom>
        </p:spPr>
      </p:pic>
      <p:pic>
        <p:nvPicPr>
          <p:cNvPr id="146" name="Obrázek 14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22717">
            <a:off x="8515982" y="1683594"/>
            <a:ext cx="713623" cy="662991"/>
          </a:xfrm>
          <a:prstGeom prst="rect">
            <a:avLst/>
          </a:prstGeom>
        </p:spPr>
      </p:pic>
      <p:pic>
        <p:nvPicPr>
          <p:cNvPr id="147" name="Obrázek 14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7056107" y="2572809"/>
            <a:ext cx="1843283" cy="292985"/>
          </a:xfrm>
          <a:prstGeom prst="rect">
            <a:avLst/>
          </a:prstGeom>
        </p:spPr>
      </p:pic>
      <p:sp>
        <p:nvSpPr>
          <p:cNvPr id="2" name="Ovál 1"/>
          <p:cNvSpPr>
            <a:spLocks noChangeAspect="1"/>
          </p:cNvSpPr>
          <p:nvPr/>
        </p:nvSpPr>
        <p:spPr>
          <a:xfrm>
            <a:off x="5659929" y="3215777"/>
            <a:ext cx="576064" cy="575539"/>
          </a:xfrm>
          <a:prstGeom prst="ellipse">
            <a:avLst/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150" name="Ovál 149"/>
          <p:cNvSpPr>
            <a:spLocks noChangeAspect="1"/>
          </p:cNvSpPr>
          <p:nvPr/>
        </p:nvSpPr>
        <p:spPr>
          <a:xfrm>
            <a:off x="5547489" y="3098040"/>
            <a:ext cx="811753" cy="811013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152" name="Ovál 151"/>
          <p:cNvSpPr>
            <a:spLocks noChangeAspect="1"/>
          </p:cNvSpPr>
          <p:nvPr/>
        </p:nvSpPr>
        <p:spPr>
          <a:xfrm>
            <a:off x="5807969" y="3355019"/>
            <a:ext cx="292224" cy="291957"/>
          </a:xfrm>
          <a:prstGeom prst="ellipse">
            <a:avLst/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cxnSp>
        <p:nvCxnSpPr>
          <p:cNvPr id="13" name="Pravoúhlá spojnice 12"/>
          <p:cNvCxnSpPr>
            <a:stCxn id="175" idx="0"/>
            <a:endCxn id="152" idx="2"/>
          </p:cNvCxnSpPr>
          <p:nvPr/>
        </p:nvCxnSpPr>
        <p:spPr>
          <a:xfrm rot="16200000" flipH="1">
            <a:off x="4858334" y="2551364"/>
            <a:ext cx="24964" cy="1874305"/>
          </a:xfrm>
          <a:prstGeom prst="bentConnector4">
            <a:avLst>
              <a:gd name="adj1" fmla="val -1220958"/>
              <a:gd name="adj2" fmla="val 61351"/>
            </a:avLst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9" name="Pravoúhlá spojnice 158"/>
          <p:cNvCxnSpPr>
            <a:stCxn id="208" idx="0"/>
            <a:endCxn id="2" idx="4"/>
          </p:cNvCxnSpPr>
          <p:nvPr/>
        </p:nvCxnSpPr>
        <p:spPr>
          <a:xfrm rot="16200000" flipV="1">
            <a:off x="5579779" y="4159501"/>
            <a:ext cx="2286815" cy="1550447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5" name="Ovál 164"/>
          <p:cNvSpPr>
            <a:spLocks noChangeAspect="1"/>
          </p:cNvSpPr>
          <p:nvPr/>
        </p:nvSpPr>
        <p:spPr>
          <a:xfrm>
            <a:off x="10139108" y="2782519"/>
            <a:ext cx="248261" cy="248035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166" name="Ovál 165"/>
          <p:cNvSpPr>
            <a:spLocks noChangeAspect="1"/>
          </p:cNvSpPr>
          <p:nvPr/>
        </p:nvSpPr>
        <p:spPr>
          <a:xfrm>
            <a:off x="9975207" y="2632199"/>
            <a:ext cx="576064" cy="575539"/>
          </a:xfrm>
          <a:prstGeom prst="ellipse">
            <a:avLst/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cxnSp>
        <p:nvCxnSpPr>
          <p:cNvPr id="167" name="Pravoúhlá spojnice 166"/>
          <p:cNvCxnSpPr>
            <a:stCxn id="261" idx="7"/>
            <a:endCxn id="165" idx="4"/>
          </p:cNvCxnSpPr>
          <p:nvPr/>
        </p:nvCxnSpPr>
        <p:spPr>
          <a:xfrm rot="5400000" flipH="1" flipV="1">
            <a:off x="8956705" y="3470727"/>
            <a:ext cx="1746708" cy="866363"/>
          </a:xfrm>
          <a:prstGeom prst="bentConnector3">
            <a:avLst>
              <a:gd name="adj1" fmla="val 32769"/>
            </a:avLst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3" name="Pravoúhlá spojnice 172"/>
          <p:cNvCxnSpPr>
            <a:stCxn id="288" idx="6"/>
            <a:endCxn id="150" idx="3"/>
          </p:cNvCxnSpPr>
          <p:nvPr/>
        </p:nvCxnSpPr>
        <p:spPr>
          <a:xfrm flipV="1">
            <a:off x="4709943" y="3790283"/>
            <a:ext cx="956424" cy="411444"/>
          </a:xfrm>
          <a:prstGeom prst="bentConnector2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5" name="Ovál 174"/>
          <p:cNvSpPr>
            <a:spLocks noChangeAspect="1"/>
          </p:cNvSpPr>
          <p:nvPr/>
        </p:nvSpPr>
        <p:spPr>
          <a:xfrm>
            <a:off x="3787552" y="3476034"/>
            <a:ext cx="292224" cy="291957"/>
          </a:xfrm>
          <a:prstGeom prst="ellipse">
            <a:avLst/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cxnSp>
        <p:nvCxnSpPr>
          <p:cNvPr id="183" name="Pravoúhlá spojnice 182"/>
          <p:cNvCxnSpPr>
            <a:stCxn id="166" idx="2"/>
            <a:endCxn id="2" idx="7"/>
          </p:cNvCxnSpPr>
          <p:nvPr/>
        </p:nvCxnSpPr>
        <p:spPr>
          <a:xfrm rot="10800000" flipV="1">
            <a:off x="6151631" y="2919967"/>
            <a:ext cx="3823576" cy="380095"/>
          </a:xfrm>
          <a:prstGeom prst="bentConnector2">
            <a:avLst/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89" name="Obrázek 188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76" t="37530" r="3593"/>
          <a:stretch/>
        </p:blipFill>
        <p:spPr>
          <a:xfrm>
            <a:off x="6384032" y="3286147"/>
            <a:ext cx="1157240" cy="188949"/>
          </a:xfrm>
          <a:prstGeom prst="rect">
            <a:avLst/>
          </a:prstGeom>
        </p:spPr>
      </p:pic>
      <p:pic>
        <p:nvPicPr>
          <p:cNvPr id="190" name="Obrázek 18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521"/>
          <a:stretch/>
        </p:blipFill>
        <p:spPr>
          <a:xfrm>
            <a:off x="7728181" y="3332990"/>
            <a:ext cx="495155" cy="573692"/>
          </a:xfrm>
          <a:prstGeom prst="rect">
            <a:avLst/>
          </a:prstGeom>
        </p:spPr>
      </p:pic>
      <p:cxnSp>
        <p:nvCxnSpPr>
          <p:cNvPr id="191" name="Pravoúhlá spojnice 190"/>
          <p:cNvCxnSpPr>
            <a:stCxn id="246" idx="0"/>
            <a:endCxn id="150" idx="0"/>
          </p:cNvCxnSpPr>
          <p:nvPr/>
        </p:nvCxnSpPr>
        <p:spPr>
          <a:xfrm rot="16200000" flipH="1">
            <a:off x="4277817" y="1422494"/>
            <a:ext cx="115192" cy="3235903"/>
          </a:xfrm>
          <a:prstGeom prst="bentConnector3">
            <a:avLst>
              <a:gd name="adj1" fmla="val -264602"/>
            </a:avLst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5" name="Pravoúhlá spojnice 194"/>
          <p:cNvCxnSpPr>
            <a:stCxn id="286" idx="6"/>
            <a:endCxn id="150" idx="3"/>
          </p:cNvCxnSpPr>
          <p:nvPr/>
        </p:nvCxnSpPr>
        <p:spPr>
          <a:xfrm flipV="1">
            <a:off x="5523982" y="3790283"/>
            <a:ext cx="142385" cy="1331717"/>
          </a:xfrm>
          <a:prstGeom prst="bentConnector2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32" name="Skupina 431"/>
          <p:cNvGrpSpPr/>
          <p:nvPr/>
        </p:nvGrpSpPr>
        <p:grpSpPr>
          <a:xfrm>
            <a:off x="372563" y="1858141"/>
            <a:ext cx="894359" cy="520652"/>
            <a:chOff x="3007689" y="1052736"/>
            <a:chExt cx="2082223" cy="735853"/>
          </a:xfrm>
        </p:grpSpPr>
        <p:sp>
          <p:nvSpPr>
            <p:cNvPr id="433" name="AutoShape 535"/>
            <p:cNvSpPr>
              <a:spLocks noChangeArrowheads="1"/>
            </p:cNvSpPr>
            <p:nvPr/>
          </p:nvSpPr>
          <p:spPr bwMode="auto">
            <a:xfrm>
              <a:off x="3007689" y="1052736"/>
              <a:ext cx="2082223" cy="71669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4" name="Groupe 18"/>
            <p:cNvGrpSpPr/>
            <p:nvPr/>
          </p:nvGrpSpPr>
          <p:grpSpPr>
            <a:xfrm>
              <a:off x="3017740" y="1259952"/>
              <a:ext cx="1798885" cy="528637"/>
              <a:chOff x="3324225" y="1076325"/>
              <a:chExt cx="1082675" cy="561975"/>
            </a:xfrm>
          </p:grpSpPr>
          <p:sp>
            <p:nvSpPr>
              <p:cNvPr id="436" name="Freeform 409"/>
              <p:cNvSpPr>
                <a:spLocks/>
              </p:cNvSpPr>
              <p:nvPr/>
            </p:nvSpPr>
            <p:spPr bwMode="auto">
              <a:xfrm>
                <a:off x="3332163" y="1298575"/>
                <a:ext cx="1063625" cy="182563"/>
              </a:xfrm>
              <a:custGeom>
                <a:avLst/>
                <a:gdLst>
                  <a:gd name="T0" fmla="*/ 340 w 1581"/>
                  <a:gd name="T1" fmla="*/ 226 h 255"/>
                  <a:gd name="T2" fmla="*/ 340 w 1581"/>
                  <a:gd name="T3" fmla="*/ 204 h 255"/>
                  <a:gd name="T4" fmla="*/ 357 w 1581"/>
                  <a:gd name="T5" fmla="*/ 178 h 255"/>
                  <a:gd name="T6" fmla="*/ 393 w 1581"/>
                  <a:gd name="T7" fmla="*/ 159 h 255"/>
                  <a:gd name="T8" fmla="*/ 439 w 1581"/>
                  <a:gd name="T9" fmla="*/ 137 h 255"/>
                  <a:gd name="T10" fmla="*/ 501 w 1581"/>
                  <a:gd name="T11" fmla="*/ 123 h 255"/>
                  <a:gd name="T12" fmla="*/ 576 w 1581"/>
                  <a:gd name="T13" fmla="*/ 108 h 255"/>
                  <a:gd name="T14" fmla="*/ 700 w 1581"/>
                  <a:gd name="T15" fmla="*/ 96 h 255"/>
                  <a:gd name="T16" fmla="*/ 883 w 1581"/>
                  <a:gd name="T17" fmla="*/ 96 h 255"/>
                  <a:gd name="T18" fmla="*/ 1005 w 1581"/>
                  <a:gd name="T19" fmla="*/ 108 h 255"/>
                  <a:gd name="T20" fmla="*/ 1077 w 1581"/>
                  <a:gd name="T21" fmla="*/ 123 h 255"/>
                  <a:gd name="T22" fmla="*/ 1140 w 1581"/>
                  <a:gd name="T23" fmla="*/ 137 h 255"/>
                  <a:gd name="T24" fmla="*/ 1190 w 1581"/>
                  <a:gd name="T25" fmla="*/ 159 h 255"/>
                  <a:gd name="T26" fmla="*/ 1224 w 1581"/>
                  <a:gd name="T27" fmla="*/ 178 h 255"/>
                  <a:gd name="T28" fmla="*/ 1243 w 1581"/>
                  <a:gd name="T29" fmla="*/ 204 h 255"/>
                  <a:gd name="T30" fmla="*/ 1243 w 1581"/>
                  <a:gd name="T31" fmla="*/ 226 h 255"/>
                  <a:gd name="T32" fmla="*/ 1569 w 1581"/>
                  <a:gd name="T33" fmla="*/ 255 h 255"/>
                  <a:gd name="T34" fmla="*/ 1581 w 1581"/>
                  <a:gd name="T35" fmla="*/ 214 h 255"/>
                  <a:gd name="T36" fmla="*/ 1567 w 1581"/>
                  <a:gd name="T37" fmla="*/ 173 h 255"/>
                  <a:gd name="T38" fmla="*/ 1519 w 1581"/>
                  <a:gd name="T39" fmla="*/ 130 h 255"/>
                  <a:gd name="T40" fmla="*/ 1447 w 1581"/>
                  <a:gd name="T41" fmla="*/ 94 h 255"/>
                  <a:gd name="T42" fmla="*/ 1348 w 1581"/>
                  <a:gd name="T43" fmla="*/ 65 h 255"/>
                  <a:gd name="T44" fmla="*/ 1233 w 1581"/>
                  <a:gd name="T45" fmla="*/ 39 h 255"/>
                  <a:gd name="T46" fmla="*/ 1099 w 1581"/>
                  <a:gd name="T47" fmla="*/ 17 h 255"/>
                  <a:gd name="T48" fmla="*/ 950 w 1581"/>
                  <a:gd name="T49" fmla="*/ 5 h 255"/>
                  <a:gd name="T50" fmla="*/ 792 w 1581"/>
                  <a:gd name="T51" fmla="*/ 0 h 255"/>
                  <a:gd name="T52" fmla="*/ 631 w 1581"/>
                  <a:gd name="T53" fmla="*/ 5 h 255"/>
                  <a:gd name="T54" fmla="*/ 484 w 1581"/>
                  <a:gd name="T55" fmla="*/ 17 h 255"/>
                  <a:gd name="T56" fmla="*/ 350 w 1581"/>
                  <a:gd name="T57" fmla="*/ 39 h 255"/>
                  <a:gd name="T58" fmla="*/ 230 w 1581"/>
                  <a:gd name="T59" fmla="*/ 65 h 255"/>
                  <a:gd name="T60" fmla="*/ 134 w 1581"/>
                  <a:gd name="T61" fmla="*/ 94 h 255"/>
                  <a:gd name="T62" fmla="*/ 60 w 1581"/>
                  <a:gd name="T63" fmla="*/ 130 h 255"/>
                  <a:gd name="T64" fmla="*/ 14 w 1581"/>
                  <a:gd name="T65" fmla="*/ 173 h 255"/>
                  <a:gd name="T66" fmla="*/ 0 w 1581"/>
                  <a:gd name="T67" fmla="*/ 214 h 255"/>
                  <a:gd name="T68" fmla="*/ 9 w 1581"/>
                  <a:gd name="T6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1" h="255">
                    <a:moveTo>
                      <a:pt x="345" y="238"/>
                    </a:moveTo>
                    <a:lnTo>
                      <a:pt x="340" y="226"/>
                    </a:lnTo>
                    <a:lnTo>
                      <a:pt x="338" y="214"/>
                    </a:lnTo>
                    <a:lnTo>
                      <a:pt x="340" y="204"/>
                    </a:lnTo>
                    <a:lnTo>
                      <a:pt x="348" y="190"/>
                    </a:lnTo>
                    <a:lnTo>
                      <a:pt x="357" y="178"/>
                    </a:lnTo>
                    <a:lnTo>
                      <a:pt x="374" y="171"/>
                    </a:lnTo>
                    <a:lnTo>
                      <a:pt x="393" y="159"/>
                    </a:lnTo>
                    <a:lnTo>
                      <a:pt x="415" y="149"/>
                    </a:lnTo>
                    <a:lnTo>
                      <a:pt x="439" y="137"/>
                    </a:lnTo>
                    <a:lnTo>
                      <a:pt x="470" y="130"/>
                    </a:lnTo>
                    <a:lnTo>
                      <a:pt x="501" y="123"/>
                    </a:lnTo>
                    <a:lnTo>
                      <a:pt x="537" y="116"/>
                    </a:lnTo>
                    <a:lnTo>
                      <a:pt x="576" y="108"/>
                    </a:lnTo>
                    <a:lnTo>
                      <a:pt x="616" y="104"/>
                    </a:lnTo>
                    <a:lnTo>
                      <a:pt x="700" y="96"/>
                    </a:lnTo>
                    <a:lnTo>
                      <a:pt x="792" y="94"/>
                    </a:lnTo>
                    <a:lnTo>
                      <a:pt x="883" y="96"/>
                    </a:lnTo>
                    <a:lnTo>
                      <a:pt x="967" y="104"/>
                    </a:lnTo>
                    <a:lnTo>
                      <a:pt x="1005" y="108"/>
                    </a:lnTo>
                    <a:lnTo>
                      <a:pt x="1044" y="116"/>
                    </a:lnTo>
                    <a:lnTo>
                      <a:pt x="1077" y="123"/>
                    </a:lnTo>
                    <a:lnTo>
                      <a:pt x="1111" y="130"/>
                    </a:lnTo>
                    <a:lnTo>
                      <a:pt x="1140" y="137"/>
                    </a:lnTo>
                    <a:lnTo>
                      <a:pt x="1166" y="149"/>
                    </a:lnTo>
                    <a:lnTo>
                      <a:pt x="1190" y="159"/>
                    </a:lnTo>
                    <a:lnTo>
                      <a:pt x="1207" y="171"/>
                    </a:lnTo>
                    <a:lnTo>
                      <a:pt x="1224" y="178"/>
                    </a:lnTo>
                    <a:lnTo>
                      <a:pt x="1236" y="190"/>
                    </a:lnTo>
                    <a:lnTo>
                      <a:pt x="1243" y="204"/>
                    </a:lnTo>
                    <a:lnTo>
                      <a:pt x="1243" y="214"/>
                    </a:lnTo>
                    <a:lnTo>
                      <a:pt x="1243" y="226"/>
                    </a:lnTo>
                    <a:lnTo>
                      <a:pt x="1236" y="238"/>
                    </a:lnTo>
                    <a:lnTo>
                      <a:pt x="1569" y="255"/>
                    </a:lnTo>
                    <a:lnTo>
                      <a:pt x="1579" y="236"/>
                    </a:lnTo>
                    <a:lnTo>
                      <a:pt x="1581" y="214"/>
                    </a:lnTo>
                    <a:lnTo>
                      <a:pt x="1576" y="192"/>
                    </a:lnTo>
                    <a:lnTo>
                      <a:pt x="1567" y="173"/>
                    </a:lnTo>
                    <a:lnTo>
                      <a:pt x="1545" y="152"/>
                    </a:lnTo>
                    <a:lnTo>
                      <a:pt x="1519" y="130"/>
                    </a:lnTo>
                    <a:lnTo>
                      <a:pt x="1485" y="113"/>
                    </a:lnTo>
                    <a:lnTo>
                      <a:pt x="1447" y="94"/>
                    </a:lnTo>
                    <a:lnTo>
                      <a:pt x="1401" y="80"/>
                    </a:lnTo>
                    <a:lnTo>
                      <a:pt x="1348" y="65"/>
                    </a:lnTo>
                    <a:lnTo>
                      <a:pt x="1291" y="48"/>
                    </a:lnTo>
                    <a:lnTo>
                      <a:pt x="1233" y="39"/>
                    </a:lnTo>
                    <a:lnTo>
                      <a:pt x="1166" y="27"/>
                    </a:lnTo>
                    <a:lnTo>
                      <a:pt x="1099" y="17"/>
                    </a:lnTo>
                    <a:lnTo>
                      <a:pt x="1027" y="10"/>
                    </a:lnTo>
                    <a:lnTo>
                      <a:pt x="950" y="5"/>
                    </a:lnTo>
                    <a:lnTo>
                      <a:pt x="871" y="5"/>
                    </a:lnTo>
                    <a:lnTo>
                      <a:pt x="792" y="0"/>
                    </a:lnTo>
                    <a:lnTo>
                      <a:pt x="710" y="5"/>
                    </a:lnTo>
                    <a:lnTo>
                      <a:pt x="631" y="5"/>
                    </a:lnTo>
                    <a:lnTo>
                      <a:pt x="556" y="10"/>
                    </a:lnTo>
                    <a:lnTo>
                      <a:pt x="484" y="17"/>
                    </a:lnTo>
                    <a:lnTo>
                      <a:pt x="412" y="27"/>
                    </a:lnTo>
                    <a:lnTo>
                      <a:pt x="350" y="39"/>
                    </a:lnTo>
                    <a:lnTo>
                      <a:pt x="288" y="48"/>
                    </a:lnTo>
                    <a:lnTo>
                      <a:pt x="230" y="65"/>
                    </a:lnTo>
                    <a:lnTo>
                      <a:pt x="182" y="80"/>
                    </a:lnTo>
                    <a:lnTo>
                      <a:pt x="134" y="94"/>
                    </a:lnTo>
                    <a:lnTo>
                      <a:pt x="93" y="113"/>
                    </a:lnTo>
                    <a:lnTo>
                      <a:pt x="60" y="130"/>
                    </a:lnTo>
                    <a:lnTo>
                      <a:pt x="36" y="152"/>
                    </a:lnTo>
                    <a:lnTo>
                      <a:pt x="14" y="173"/>
                    </a:lnTo>
                    <a:lnTo>
                      <a:pt x="2" y="192"/>
                    </a:lnTo>
                    <a:lnTo>
                      <a:pt x="0" y="214"/>
                    </a:lnTo>
                    <a:lnTo>
                      <a:pt x="2" y="236"/>
                    </a:lnTo>
                    <a:lnTo>
                      <a:pt x="9" y="255"/>
                    </a:lnTo>
                    <a:lnTo>
                      <a:pt x="345" y="238"/>
                    </a:lnTo>
                    <a:close/>
                  </a:path>
                </a:pathLst>
              </a:custGeom>
              <a:solidFill>
                <a:srgbClr val="C0C0C0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37" name="Line 410"/>
              <p:cNvSpPr>
                <a:spLocks noChangeShapeType="1"/>
              </p:cNvSpPr>
              <p:nvPr/>
            </p:nvSpPr>
            <p:spPr bwMode="auto">
              <a:xfrm flipV="1">
                <a:off x="3325813" y="1152525"/>
                <a:ext cx="0" cy="33020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38" name="Line 411"/>
              <p:cNvSpPr>
                <a:spLocks noChangeShapeType="1"/>
              </p:cNvSpPr>
              <p:nvPr/>
            </p:nvSpPr>
            <p:spPr bwMode="auto">
              <a:xfrm flipV="1">
                <a:off x="4405313" y="1154113"/>
                <a:ext cx="0" cy="33178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39" name="Rectangle 415"/>
              <p:cNvSpPr>
                <a:spLocks noChangeArrowheads="1"/>
              </p:cNvSpPr>
              <p:nvPr/>
            </p:nvSpPr>
            <p:spPr bwMode="auto">
              <a:xfrm>
                <a:off x="3324225" y="1465263"/>
                <a:ext cx="236538" cy="141287"/>
              </a:xfrm>
              <a:prstGeom prst="rect">
                <a:avLst/>
              </a:prstGeom>
              <a:solidFill>
                <a:srgbClr val="80808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40" name="Rectangle 416"/>
              <p:cNvSpPr>
                <a:spLocks noChangeArrowheads="1"/>
              </p:cNvSpPr>
              <p:nvPr/>
            </p:nvSpPr>
            <p:spPr bwMode="auto">
              <a:xfrm>
                <a:off x="4171950" y="1468438"/>
                <a:ext cx="234950" cy="138112"/>
              </a:xfrm>
              <a:prstGeom prst="rect">
                <a:avLst/>
              </a:prstGeom>
              <a:solidFill>
                <a:srgbClr val="80808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41" name="Freeform 417"/>
              <p:cNvSpPr>
                <a:spLocks/>
              </p:cNvSpPr>
              <p:nvPr/>
            </p:nvSpPr>
            <p:spPr bwMode="auto">
              <a:xfrm>
                <a:off x="3560763" y="1485900"/>
                <a:ext cx="598487" cy="122238"/>
              </a:xfrm>
              <a:custGeom>
                <a:avLst/>
                <a:gdLst>
                  <a:gd name="T0" fmla="*/ 423 w 891"/>
                  <a:gd name="T1" fmla="*/ 170 h 170"/>
                  <a:gd name="T2" fmla="*/ 425 w 891"/>
                  <a:gd name="T3" fmla="*/ 168 h 170"/>
                  <a:gd name="T4" fmla="*/ 430 w 891"/>
                  <a:gd name="T5" fmla="*/ 163 h 170"/>
                  <a:gd name="T6" fmla="*/ 437 w 891"/>
                  <a:gd name="T7" fmla="*/ 160 h 170"/>
                  <a:gd name="T8" fmla="*/ 447 w 891"/>
                  <a:gd name="T9" fmla="*/ 160 h 170"/>
                  <a:gd name="T10" fmla="*/ 459 w 891"/>
                  <a:gd name="T11" fmla="*/ 163 h 170"/>
                  <a:gd name="T12" fmla="*/ 466 w 891"/>
                  <a:gd name="T13" fmla="*/ 168 h 170"/>
                  <a:gd name="T14" fmla="*/ 466 w 891"/>
                  <a:gd name="T15" fmla="*/ 170 h 170"/>
                  <a:gd name="T16" fmla="*/ 891 w 891"/>
                  <a:gd name="T17" fmla="*/ 170 h 170"/>
                  <a:gd name="T18" fmla="*/ 888 w 891"/>
                  <a:gd name="T19" fmla="*/ 151 h 170"/>
                  <a:gd name="T20" fmla="*/ 881 w 891"/>
                  <a:gd name="T21" fmla="*/ 134 h 170"/>
                  <a:gd name="T22" fmla="*/ 869 w 891"/>
                  <a:gd name="T23" fmla="*/ 120 h 170"/>
                  <a:gd name="T24" fmla="*/ 857 w 891"/>
                  <a:gd name="T25" fmla="*/ 105 h 170"/>
                  <a:gd name="T26" fmla="*/ 838 w 891"/>
                  <a:gd name="T27" fmla="*/ 88 h 170"/>
                  <a:gd name="T28" fmla="*/ 816 w 891"/>
                  <a:gd name="T29" fmla="*/ 74 h 170"/>
                  <a:gd name="T30" fmla="*/ 790 w 891"/>
                  <a:gd name="T31" fmla="*/ 60 h 170"/>
                  <a:gd name="T32" fmla="*/ 761 w 891"/>
                  <a:gd name="T33" fmla="*/ 50 h 170"/>
                  <a:gd name="T34" fmla="*/ 730 w 891"/>
                  <a:gd name="T35" fmla="*/ 38 h 170"/>
                  <a:gd name="T36" fmla="*/ 694 w 891"/>
                  <a:gd name="T37" fmla="*/ 28 h 170"/>
                  <a:gd name="T38" fmla="*/ 658 w 891"/>
                  <a:gd name="T39" fmla="*/ 19 h 170"/>
                  <a:gd name="T40" fmla="*/ 620 w 891"/>
                  <a:gd name="T41" fmla="*/ 12 h 170"/>
                  <a:gd name="T42" fmla="*/ 536 w 891"/>
                  <a:gd name="T43" fmla="*/ 2 h 170"/>
                  <a:gd name="T44" fmla="*/ 447 w 891"/>
                  <a:gd name="T45" fmla="*/ 0 h 170"/>
                  <a:gd name="T46" fmla="*/ 358 w 891"/>
                  <a:gd name="T47" fmla="*/ 2 h 170"/>
                  <a:gd name="T48" fmla="*/ 274 w 891"/>
                  <a:gd name="T49" fmla="*/ 12 h 170"/>
                  <a:gd name="T50" fmla="*/ 236 w 891"/>
                  <a:gd name="T51" fmla="*/ 19 h 170"/>
                  <a:gd name="T52" fmla="*/ 197 w 891"/>
                  <a:gd name="T53" fmla="*/ 28 h 170"/>
                  <a:gd name="T54" fmla="*/ 161 w 891"/>
                  <a:gd name="T55" fmla="*/ 38 h 170"/>
                  <a:gd name="T56" fmla="*/ 132 w 891"/>
                  <a:gd name="T57" fmla="*/ 50 h 170"/>
                  <a:gd name="T58" fmla="*/ 104 w 891"/>
                  <a:gd name="T59" fmla="*/ 60 h 170"/>
                  <a:gd name="T60" fmla="*/ 77 w 891"/>
                  <a:gd name="T61" fmla="*/ 74 h 170"/>
                  <a:gd name="T62" fmla="*/ 56 w 891"/>
                  <a:gd name="T63" fmla="*/ 88 h 170"/>
                  <a:gd name="T64" fmla="*/ 34 w 891"/>
                  <a:gd name="T65" fmla="*/ 105 h 170"/>
                  <a:gd name="T66" fmla="*/ 22 w 891"/>
                  <a:gd name="T67" fmla="*/ 120 h 170"/>
                  <a:gd name="T68" fmla="*/ 10 w 891"/>
                  <a:gd name="T69" fmla="*/ 134 h 170"/>
                  <a:gd name="T70" fmla="*/ 3 w 891"/>
                  <a:gd name="T71" fmla="*/ 151 h 170"/>
                  <a:gd name="T72" fmla="*/ 0 w 891"/>
                  <a:gd name="T73" fmla="*/ 170 h 170"/>
                  <a:gd name="T74" fmla="*/ 423 w 891"/>
                  <a:gd name="T7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1" h="170">
                    <a:moveTo>
                      <a:pt x="423" y="170"/>
                    </a:moveTo>
                    <a:lnTo>
                      <a:pt x="425" y="168"/>
                    </a:lnTo>
                    <a:lnTo>
                      <a:pt x="430" y="163"/>
                    </a:lnTo>
                    <a:lnTo>
                      <a:pt x="437" y="160"/>
                    </a:lnTo>
                    <a:lnTo>
                      <a:pt x="447" y="160"/>
                    </a:lnTo>
                    <a:lnTo>
                      <a:pt x="459" y="163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891" y="170"/>
                    </a:lnTo>
                    <a:lnTo>
                      <a:pt x="888" y="151"/>
                    </a:lnTo>
                    <a:lnTo>
                      <a:pt x="881" y="134"/>
                    </a:lnTo>
                    <a:lnTo>
                      <a:pt x="869" y="120"/>
                    </a:lnTo>
                    <a:lnTo>
                      <a:pt x="857" y="105"/>
                    </a:lnTo>
                    <a:lnTo>
                      <a:pt x="838" y="88"/>
                    </a:lnTo>
                    <a:lnTo>
                      <a:pt x="816" y="74"/>
                    </a:lnTo>
                    <a:lnTo>
                      <a:pt x="790" y="60"/>
                    </a:lnTo>
                    <a:lnTo>
                      <a:pt x="761" y="50"/>
                    </a:lnTo>
                    <a:lnTo>
                      <a:pt x="730" y="38"/>
                    </a:lnTo>
                    <a:lnTo>
                      <a:pt x="694" y="28"/>
                    </a:lnTo>
                    <a:lnTo>
                      <a:pt x="658" y="19"/>
                    </a:lnTo>
                    <a:lnTo>
                      <a:pt x="620" y="12"/>
                    </a:lnTo>
                    <a:lnTo>
                      <a:pt x="536" y="2"/>
                    </a:lnTo>
                    <a:lnTo>
                      <a:pt x="447" y="0"/>
                    </a:lnTo>
                    <a:lnTo>
                      <a:pt x="358" y="2"/>
                    </a:lnTo>
                    <a:lnTo>
                      <a:pt x="274" y="12"/>
                    </a:lnTo>
                    <a:lnTo>
                      <a:pt x="236" y="19"/>
                    </a:lnTo>
                    <a:lnTo>
                      <a:pt x="197" y="28"/>
                    </a:lnTo>
                    <a:lnTo>
                      <a:pt x="161" y="38"/>
                    </a:lnTo>
                    <a:lnTo>
                      <a:pt x="132" y="50"/>
                    </a:lnTo>
                    <a:lnTo>
                      <a:pt x="104" y="60"/>
                    </a:lnTo>
                    <a:lnTo>
                      <a:pt x="77" y="74"/>
                    </a:lnTo>
                    <a:lnTo>
                      <a:pt x="56" y="88"/>
                    </a:lnTo>
                    <a:lnTo>
                      <a:pt x="34" y="105"/>
                    </a:lnTo>
                    <a:lnTo>
                      <a:pt x="22" y="120"/>
                    </a:lnTo>
                    <a:lnTo>
                      <a:pt x="10" y="134"/>
                    </a:lnTo>
                    <a:lnTo>
                      <a:pt x="3" y="151"/>
                    </a:lnTo>
                    <a:lnTo>
                      <a:pt x="0" y="170"/>
                    </a:lnTo>
                    <a:lnTo>
                      <a:pt x="423" y="170"/>
                    </a:lnTo>
                    <a:close/>
                  </a:path>
                </a:pathLst>
              </a:custGeom>
              <a:solidFill>
                <a:srgbClr val="FFFFFF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42" name="Freeform 418"/>
              <p:cNvSpPr>
                <a:spLocks/>
              </p:cNvSpPr>
              <p:nvPr/>
            </p:nvSpPr>
            <p:spPr bwMode="auto">
              <a:xfrm>
                <a:off x="3559175" y="1503363"/>
                <a:ext cx="598488" cy="134937"/>
              </a:xfrm>
              <a:custGeom>
                <a:avLst/>
                <a:gdLst>
                  <a:gd name="T0" fmla="*/ 427 w 890"/>
                  <a:gd name="T1" fmla="*/ 189 h 189"/>
                  <a:gd name="T2" fmla="*/ 430 w 890"/>
                  <a:gd name="T3" fmla="*/ 187 h 189"/>
                  <a:gd name="T4" fmla="*/ 432 w 890"/>
                  <a:gd name="T5" fmla="*/ 184 h 189"/>
                  <a:gd name="T6" fmla="*/ 444 w 890"/>
                  <a:gd name="T7" fmla="*/ 182 h 189"/>
                  <a:gd name="T8" fmla="*/ 456 w 890"/>
                  <a:gd name="T9" fmla="*/ 184 h 189"/>
                  <a:gd name="T10" fmla="*/ 461 w 890"/>
                  <a:gd name="T11" fmla="*/ 187 h 189"/>
                  <a:gd name="T12" fmla="*/ 461 w 890"/>
                  <a:gd name="T13" fmla="*/ 189 h 189"/>
                  <a:gd name="T14" fmla="*/ 890 w 890"/>
                  <a:gd name="T15" fmla="*/ 189 h 189"/>
                  <a:gd name="T16" fmla="*/ 888 w 890"/>
                  <a:gd name="T17" fmla="*/ 170 h 189"/>
                  <a:gd name="T18" fmla="*/ 881 w 890"/>
                  <a:gd name="T19" fmla="*/ 151 h 189"/>
                  <a:gd name="T20" fmla="*/ 869 w 890"/>
                  <a:gd name="T21" fmla="*/ 132 h 189"/>
                  <a:gd name="T22" fmla="*/ 857 w 890"/>
                  <a:gd name="T23" fmla="*/ 117 h 189"/>
                  <a:gd name="T24" fmla="*/ 835 w 890"/>
                  <a:gd name="T25" fmla="*/ 98 h 189"/>
                  <a:gd name="T26" fmla="*/ 814 w 890"/>
                  <a:gd name="T27" fmla="*/ 84 h 189"/>
                  <a:gd name="T28" fmla="*/ 787 w 890"/>
                  <a:gd name="T29" fmla="*/ 69 h 189"/>
                  <a:gd name="T30" fmla="*/ 761 w 890"/>
                  <a:gd name="T31" fmla="*/ 55 h 189"/>
                  <a:gd name="T32" fmla="*/ 730 w 890"/>
                  <a:gd name="T33" fmla="*/ 43 h 189"/>
                  <a:gd name="T34" fmla="*/ 696 w 890"/>
                  <a:gd name="T35" fmla="*/ 33 h 189"/>
                  <a:gd name="T36" fmla="*/ 655 w 890"/>
                  <a:gd name="T37" fmla="*/ 24 h 189"/>
                  <a:gd name="T38" fmla="*/ 617 w 890"/>
                  <a:gd name="T39" fmla="*/ 16 h 189"/>
                  <a:gd name="T40" fmla="*/ 533 w 890"/>
                  <a:gd name="T41" fmla="*/ 4 h 189"/>
                  <a:gd name="T42" fmla="*/ 444 w 890"/>
                  <a:gd name="T43" fmla="*/ 0 h 189"/>
                  <a:gd name="T44" fmla="*/ 355 w 890"/>
                  <a:gd name="T45" fmla="*/ 4 h 189"/>
                  <a:gd name="T46" fmla="*/ 271 w 890"/>
                  <a:gd name="T47" fmla="*/ 16 h 189"/>
                  <a:gd name="T48" fmla="*/ 233 w 890"/>
                  <a:gd name="T49" fmla="*/ 24 h 189"/>
                  <a:gd name="T50" fmla="*/ 197 w 890"/>
                  <a:gd name="T51" fmla="*/ 33 h 189"/>
                  <a:gd name="T52" fmla="*/ 161 w 890"/>
                  <a:gd name="T53" fmla="*/ 43 h 189"/>
                  <a:gd name="T54" fmla="*/ 130 w 890"/>
                  <a:gd name="T55" fmla="*/ 55 h 189"/>
                  <a:gd name="T56" fmla="*/ 101 w 890"/>
                  <a:gd name="T57" fmla="*/ 69 h 189"/>
                  <a:gd name="T58" fmla="*/ 77 w 890"/>
                  <a:gd name="T59" fmla="*/ 84 h 189"/>
                  <a:gd name="T60" fmla="*/ 55 w 890"/>
                  <a:gd name="T61" fmla="*/ 98 h 189"/>
                  <a:gd name="T62" fmla="*/ 34 w 890"/>
                  <a:gd name="T63" fmla="*/ 117 h 189"/>
                  <a:gd name="T64" fmla="*/ 19 w 890"/>
                  <a:gd name="T65" fmla="*/ 132 h 189"/>
                  <a:gd name="T66" fmla="*/ 10 w 890"/>
                  <a:gd name="T67" fmla="*/ 151 h 189"/>
                  <a:gd name="T68" fmla="*/ 2 w 890"/>
                  <a:gd name="T69" fmla="*/ 170 h 189"/>
                  <a:gd name="T70" fmla="*/ 0 w 890"/>
                  <a:gd name="T71" fmla="*/ 189 h 189"/>
                  <a:gd name="T72" fmla="*/ 427 w 890"/>
                  <a:gd name="T7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0" h="189">
                    <a:moveTo>
                      <a:pt x="427" y="189"/>
                    </a:moveTo>
                    <a:lnTo>
                      <a:pt x="430" y="187"/>
                    </a:lnTo>
                    <a:lnTo>
                      <a:pt x="432" y="184"/>
                    </a:lnTo>
                    <a:lnTo>
                      <a:pt x="444" y="182"/>
                    </a:lnTo>
                    <a:lnTo>
                      <a:pt x="456" y="184"/>
                    </a:lnTo>
                    <a:lnTo>
                      <a:pt x="461" y="187"/>
                    </a:lnTo>
                    <a:lnTo>
                      <a:pt x="461" y="189"/>
                    </a:lnTo>
                    <a:lnTo>
                      <a:pt x="890" y="189"/>
                    </a:lnTo>
                    <a:lnTo>
                      <a:pt x="888" y="170"/>
                    </a:lnTo>
                    <a:lnTo>
                      <a:pt x="881" y="151"/>
                    </a:lnTo>
                    <a:lnTo>
                      <a:pt x="869" y="132"/>
                    </a:lnTo>
                    <a:lnTo>
                      <a:pt x="857" y="117"/>
                    </a:lnTo>
                    <a:lnTo>
                      <a:pt x="835" y="98"/>
                    </a:lnTo>
                    <a:lnTo>
                      <a:pt x="814" y="84"/>
                    </a:lnTo>
                    <a:lnTo>
                      <a:pt x="787" y="69"/>
                    </a:lnTo>
                    <a:lnTo>
                      <a:pt x="761" y="55"/>
                    </a:lnTo>
                    <a:lnTo>
                      <a:pt x="730" y="43"/>
                    </a:lnTo>
                    <a:lnTo>
                      <a:pt x="696" y="33"/>
                    </a:lnTo>
                    <a:lnTo>
                      <a:pt x="655" y="24"/>
                    </a:lnTo>
                    <a:lnTo>
                      <a:pt x="617" y="16"/>
                    </a:lnTo>
                    <a:lnTo>
                      <a:pt x="533" y="4"/>
                    </a:lnTo>
                    <a:lnTo>
                      <a:pt x="444" y="0"/>
                    </a:lnTo>
                    <a:lnTo>
                      <a:pt x="355" y="4"/>
                    </a:lnTo>
                    <a:lnTo>
                      <a:pt x="271" y="16"/>
                    </a:lnTo>
                    <a:lnTo>
                      <a:pt x="233" y="24"/>
                    </a:lnTo>
                    <a:lnTo>
                      <a:pt x="197" y="33"/>
                    </a:lnTo>
                    <a:lnTo>
                      <a:pt x="161" y="43"/>
                    </a:lnTo>
                    <a:lnTo>
                      <a:pt x="130" y="55"/>
                    </a:lnTo>
                    <a:lnTo>
                      <a:pt x="101" y="69"/>
                    </a:lnTo>
                    <a:lnTo>
                      <a:pt x="77" y="84"/>
                    </a:lnTo>
                    <a:lnTo>
                      <a:pt x="55" y="98"/>
                    </a:lnTo>
                    <a:lnTo>
                      <a:pt x="34" y="117"/>
                    </a:lnTo>
                    <a:lnTo>
                      <a:pt x="19" y="132"/>
                    </a:lnTo>
                    <a:lnTo>
                      <a:pt x="10" y="151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427" y="189"/>
                    </a:lnTo>
                    <a:close/>
                  </a:path>
                </a:pathLst>
              </a:custGeom>
              <a:solidFill>
                <a:srgbClr val="FFFFFF"/>
              </a:solidFill>
              <a:ln w="889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grpSp>
            <p:nvGrpSpPr>
              <p:cNvPr id="443" name="Group 419"/>
              <p:cNvGrpSpPr>
                <a:grpSpLocks/>
              </p:cNvGrpSpPr>
              <p:nvPr/>
            </p:nvGrpSpPr>
            <p:grpSpPr bwMode="auto">
              <a:xfrm>
                <a:off x="4014788" y="1290638"/>
                <a:ext cx="250825" cy="182562"/>
                <a:chOff x="3854" y="3404"/>
                <a:chExt cx="372" cy="255"/>
              </a:xfrm>
            </p:grpSpPr>
            <p:sp>
              <p:nvSpPr>
                <p:cNvPr id="539" name="Freeform 420"/>
                <p:cNvSpPr>
                  <a:spLocks/>
                </p:cNvSpPr>
                <p:nvPr/>
              </p:nvSpPr>
              <p:spPr bwMode="auto">
                <a:xfrm>
                  <a:off x="3854" y="3404"/>
                  <a:ext cx="372" cy="255"/>
                </a:xfrm>
                <a:custGeom>
                  <a:avLst/>
                  <a:gdLst>
                    <a:gd name="T0" fmla="*/ 38 w 372"/>
                    <a:gd name="T1" fmla="*/ 0 h 255"/>
                    <a:gd name="T2" fmla="*/ 0 w 372"/>
                    <a:gd name="T3" fmla="*/ 68 h 255"/>
                    <a:gd name="T4" fmla="*/ 333 w 372"/>
                    <a:gd name="T5" fmla="*/ 255 h 255"/>
                    <a:gd name="T6" fmla="*/ 372 w 372"/>
                    <a:gd name="T7" fmla="*/ 190 h 255"/>
                    <a:gd name="T8" fmla="*/ 38 w 372"/>
                    <a:gd name="T9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255">
                      <a:moveTo>
                        <a:pt x="38" y="0"/>
                      </a:moveTo>
                      <a:lnTo>
                        <a:pt x="0" y="68"/>
                      </a:lnTo>
                      <a:lnTo>
                        <a:pt x="333" y="255"/>
                      </a:lnTo>
                      <a:lnTo>
                        <a:pt x="372" y="19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40" name="Freeform 421"/>
                <p:cNvSpPr>
                  <a:spLocks/>
                </p:cNvSpPr>
                <p:nvPr/>
              </p:nvSpPr>
              <p:spPr bwMode="auto">
                <a:xfrm>
                  <a:off x="3902" y="3426"/>
                  <a:ext cx="41" cy="31"/>
                </a:xfrm>
                <a:custGeom>
                  <a:avLst/>
                  <a:gdLst>
                    <a:gd name="T0" fmla="*/ 12 w 41"/>
                    <a:gd name="T1" fmla="*/ 0 h 31"/>
                    <a:gd name="T2" fmla="*/ 7 w 41"/>
                    <a:gd name="T3" fmla="*/ 0 h 31"/>
                    <a:gd name="T4" fmla="*/ 7 w 41"/>
                    <a:gd name="T5" fmla="*/ 2 h 31"/>
                    <a:gd name="T6" fmla="*/ 0 w 41"/>
                    <a:gd name="T7" fmla="*/ 10 h 31"/>
                    <a:gd name="T8" fmla="*/ 0 w 41"/>
                    <a:gd name="T9" fmla="*/ 12 h 31"/>
                    <a:gd name="T10" fmla="*/ 5 w 41"/>
                    <a:gd name="T11" fmla="*/ 14 h 31"/>
                    <a:gd name="T12" fmla="*/ 33 w 41"/>
                    <a:gd name="T13" fmla="*/ 31 h 31"/>
                    <a:gd name="T14" fmla="*/ 36 w 41"/>
                    <a:gd name="T15" fmla="*/ 31 h 31"/>
                    <a:gd name="T16" fmla="*/ 41 w 41"/>
                    <a:gd name="T17" fmla="*/ 22 h 31"/>
                    <a:gd name="T18" fmla="*/ 41 w 41"/>
                    <a:gd name="T19" fmla="*/ 19 h 31"/>
                    <a:gd name="T20" fmla="*/ 12 w 41"/>
                    <a:gd name="T2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31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4"/>
                      </a:lnTo>
                      <a:lnTo>
                        <a:pt x="33" y="31"/>
                      </a:lnTo>
                      <a:lnTo>
                        <a:pt x="36" y="31"/>
                      </a:lnTo>
                      <a:lnTo>
                        <a:pt x="41" y="22"/>
                      </a:lnTo>
                      <a:lnTo>
                        <a:pt x="41" y="1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41" name="Freeform 422"/>
                <p:cNvSpPr>
                  <a:spLocks/>
                </p:cNvSpPr>
                <p:nvPr/>
              </p:nvSpPr>
              <p:spPr bwMode="auto">
                <a:xfrm>
                  <a:off x="3955" y="3457"/>
                  <a:ext cx="40" cy="29"/>
                </a:xfrm>
                <a:custGeom>
                  <a:avLst/>
                  <a:gdLst>
                    <a:gd name="T0" fmla="*/ 7 w 40"/>
                    <a:gd name="T1" fmla="*/ 0 h 29"/>
                    <a:gd name="T2" fmla="*/ 4 w 40"/>
                    <a:gd name="T3" fmla="*/ 0 h 29"/>
                    <a:gd name="T4" fmla="*/ 2 w 40"/>
                    <a:gd name="T5" fmla="*/ 0 h 29"/>
                    <a:gd name="T6" fmla="*/ 0 w 40"/>
                    <a:gd name="T7" fmla="*/ 7 h 29"/>
                    <a:gd name="T8" fmla="*/ 0 w 40"/>
                    <a:gd name="T9" fmla="*/ 12 h 29"/>
                    <a:gd name="T10" fmla="*/ 2 w 40"/>
                    <a:gd name="T11" fmla="*/ 12 h 29"/>
                    <a:gd name="T12" fmla="*/ 31 w 40"/>
                    <a:gd name="T13" fmla="*/ 29 h 29"/>
                    <a:gd name="T14" fmla="*/ 33 w 40"/>
                    <a:gd name="T15" fmla="*/ 29 h 29"/>
                    <a:gd name="T16" fmla="*/ 36 w 40"/>
                    <a:gd name="T17" fmla="*/ 29 h 29"/>
                    <a:gd name="T18" fmla="*/ 40 w 40"/>
                    <a:gd name="T19" fmla="*/ 19 h 29"/>
                    <a:gd name="T20" fmla="*/ 38 w 40"/>
                    <a:gd name="T21" fmla="*/ 17 h 29"/>
                    <a:gd name="T22" fmla="*/ 7 w 40"/>
                    <a:gd name="T2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7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1" y="29"/>
                      </a:lnTo>
                      <a:lnTo>
                        <a:pt x="33" y="29"/>
                      </a:lnTo>
                      <a:lnTo>
                        <a:pt x="36" y="29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42" name="Freeform 423"/>
                <p:cNvSpPr>
                  <a:spLocks/>
                </p:cNvSpPr>
                <p:nvPr/>
              </p:nvSpPr>
              <p:spPr bwMode="auto">
                <a:xfrm>
                  <a:off x="4005" y="3484"/>
                  <a:ext cx="41" cy="31"/>
                </a:xfrm>
                <a:custGeom>
                  <a:avLst/>
                  <a:gdLst>
                    <a:gd name="T0" fmla="*/ 7 w 41"/>
                    <a:gd name="T1" fmla="*/ 2 h 31"/>
                    <a:gd name="T2" fmla="*/ 7 w 41"/>
                    <a:gd name="T3" fmla="*/ 0 h 31"/>
                    <a:gd name="T4" fmla="*/ 5 w 41"/>
                    <a:gd name="T5" fmla="*/ 2 h 31"/>
                    <a:gd name="T6" fmla="*/ 0 w 41"/>
                    <a:gd name="T7" fmla="*/ 12 h 31"/>
                    <a:gd name="T8" fmla="*/ 0 w 41"/>
                    <a:gd name="T9" fmla="*/ 14 h 31"/>
                    <a:gd name="T10" fmla="*/ 34 w 41"/>
                    <a:gd name="T11" fmla="*/ 31 h 31"/>
                    <a:gd name="T12" fmla="*/ 36 w 41"/>
                    <a:gd name="T13" fmla="*/ 31 h 31"/>
                    <a:gd name="T14" fmla="*/ 36 w 41"/>
                    <a:gd name="T15" fmla="*/ 28 h 31"/>
                    <a:gd name="T16" fmla="*/ 41 w 41"/>
                    <a:gd name="T17" fmla="*/ 21 h 31"/>
                    <a:gd name="T18" fmla="*/ 41 w 41"/>
                    <a:gd name="T19" fmla="*/ 21 h 31"/>
                    <a:gd name="T20" fmla="*/ 41 w 41"/>
                    <a:gd name="T21" fmla="*/ 19 h 31"/>
                    <a:gd name="T22" fmla="*/ 7 w 41"/>
                    <a:gd name="T23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1">
                      <a:moveTo>
                        <a:pt x="7" y="2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28"/>
                      </a:lnTo>
                      <a:lnTo>
                        <a:pt x="41" y="21"/>
                      </a:lnTo>
                      <a:lnTo>
                        <a:pt x="41" y="21"/>
                      </a:lnTo>
                      <a:lnTo>
                        <a:pt x="41" y="19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43" name="Freeform 424"/>
                <p:cNvSpPr>
                  <a:spLocks/>
                </p:cNvSpPr>
                <p:nvPr/>
              </p:nvSpPr>
              <p:spPr bwMode="auto">
                <a:xfrm>
                  <a:off x="4055" y="3512"/>
                  <a:ext cx="41" cy="32"/>
                </a:xfrm>
                <a:custGeom>
                  <a:avLst/>
                  <a:gdLst>
                    <a:gd name="T0" fmla="*/ 10 w 41"/>
                    <a:gd name="T1" fmla="*/ 0 h 32"/>
                    <a:gd name="T2" fmla="*/ 8 w 41"/>
                    <a:gd name="T3" fmla="*/ 0 h 32"/>
                    <a:gd name="T4" fmla="*/ 5 w 41"/>
                    <a:gd name="T5" fmla="*/ 3 h 32"/>
                    <a:gd name="T6" fmla="*/ 0 w 41"/>
                    <a:gd name="T7" fmla="*/ 10 h 32"/>
                    <a:gd name="T8" fmla="*/ 0 w 41"/>
                    <a:gd name="T9" fmla="*/ 12 h 32"/>
                    <a:gd name="T10" fmla="*/ 3 w 41"/>
                    <a:gd name="T11" fmla="*/ 15 h 32"/>
                    <a:gd name="T12" fmla="*/ 34 w 41"/>
                    <a:gd name="T13" fmla="*/ 32 h 32"/>
                    <a:gd name="T14" fmla="*/ 34 w 41"/>
                    <a:gd name="T15" fmla="*/ 32 h 32"/>
                    <a:gd name="T16" fmla="*/ 39 w 41"/>
                    <a:gd name="T17" fmla="*/ 22 h 32"/>
                    <a:gd name="T18" fmla="*/ 41 w 41"/>
                    <a:gd name="T19" fmla="*/ 22 h 32"/>
                    <a:gd name="T20" fmla="*/ 39 w 41"/>
                    <a:gd name="T21" fmla="*/ 20 h 32"/>
                    <a:gd name="T22" fmla="*/ 10 w 41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2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39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44" name="Freeform 425"/>
                <p:cNvSpPr>
                  <a:spLocks/>
                </p:cNvSpPr>
                <p:nvPr/>
              </p:nvSpPr>
              <p:spPr bwMode="auto">
                <a:xfrm>
                  <a:off x="4108" y="3544"/>
                  <a:ext cx="39" cy="28"/>
                </a:xfrm>
                <a:custGeom>
                  <a:avLst/>
                  <a:gdLst>
                    <a:gd name="T0" fmla="*/ 7 w 39"/>
                    <a:gd name="T1" fmla="*/ 0 h 28"/>
                    <a:gd name="T2" fmla="*/ 7 w 39"/>
                    <a:gd name="T3" fmla="*/ 0 h 28"/>
                    <a:gd name="T4" fmla="*/ 5 w 39"/>
                    <a:gd name="T5" fmla="*/ 0 h 28"/>
                    <a:gd name="T6" fmla="*/ 0 w 39"/>
                    <a:gd name="T7" fmla="*/ 9 h 28"/>
                    <a:gd name="T8" fmla="*/ 0 w 39"/>
                    <a:gd name="T9" fmla="*/ 9 h 28"/>
                    <a:gd name="T10" fmla="*/ 31 w 39"/>
                    <a:gd name="T11" fmla="*/ 28 h 28"/>
                    <a:gd name="T12" fmla="*/ 34 w 39"/>
                    <a:gd name="T13" fmla="*/ 28 h 28"/>
                    <a:gd name="T14" fmla="*/ 39 w 39"/>
                    <a:gd name="T15" fmla="*/ 19 h 28"/>
                    <a:gd name="T16" fmla="*/ 39 w 39"/>
                    <a:gd name="T17" fmla="*/ 16 h 28"/>
                    <a:gd name="T18" fmla="*/ 7 w 39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2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1" y="28"/>
                      </a:lnTo>
                      <a:lnTo>
                        <a:pt x="34" y="28"/>
                      </a:lnTo>
                      <a:lnTo>
                        <a:pt x="39" y="19"/>
                      </a:lnTo>
                      <a:lnTo>
                        <a:pt x="39" y="1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45" name="Freeform 426"/>
                <p:cNvSpPr>
                  <a:spLocks/>
                </p:cNvSpPr>
                <p:nvPr/>
              </p:nvSpPr>
              <p:spPr bwMode="auto">
                <a:xfrm>
                  <a:off x="4159" y="3570"/>
                  <a:ext cx="40" cy="31"/>
                </a:xfrm>
                <a:custGeom>
                  <a:avLst/>
                  <a:gdLst>
                    <a:gd name="T0" fmla="*/ 9 w 40"/>
                    <a:gd name="T1" fmla="*/ 2 h 31"/>
                    <a:gd name="T2" fmla="*/ 7 w 40"/>
                    <a:gd name="T3" fmla="*/ 0 h 31"/>
                    <a:gd name="T4" fmla="*/ 4 w 40"/>
                    <a:gd name="T5" fmla="*/ 2 h 31"/>
                    <a:gd name="T6" fmla="*/ 0 w 40"/>
                    <a:gd name="T7" fmla="*/ 12 h 31"/>
                    <a:gd name="T8" fmla="*/ 0 w 40"/>
                    <a:gd name="T9" fmla="*/ 14 h 31"/>
                    <a:gd name="T10" fmla="*/ 2 w 40"/>
                    <a:gd name="T11" fmla="*/ 14 h 31"/>
                    <a:gd name="T12" fmla="*/ 31 w 40"/>
                    <a:gd name="T13" fmla="*/ 31 h 31"/>
                    <a:gd name="T14" fmla="*/ 33 w 40"/>
                    <a:gd name="T15" fmla="*/ 31 h 31"/>
                    <a:gd name="T16" fmla="*/ 33 w 40"/>
                    <a:gd name="T17" fmla="*/ 31 h 31"/>
                    <a:gd name="T18" fmla="*/ 38 w 40"/>
                    <a:gd name="T19" fmla="*/ 24 h 31"/>
                    <a:gd name="T20" fmla="*/ 40 w 40"/>
                    <a:gd name="T21" fmla="*/ 19 h 31"/>
                    <a:gd name="T22" fmla="*/ 38 w 40"/>
                    <a:gd name="T23" fmla="*/ 19 h 31"/>
                    <a:gd name="T24" fmla="*/ 9 w 40"/>
                    <a:gd name="T25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31">
                      <a:moveTo>
                        <a:pt x="9" y="2"/>
                      </a:move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31" y="31"/>
                      </a:lnTo>
                      <a:lnTo>
                        <a:pt x="33" y="31"/>
                      </a:lnTo>
                      <a:lnTo>
                        <a:pt x="33" y="31"/>
                      </a:lnTo>
                      <a:lnTo>
                        <a:pt x="38" y="24"/>
                      </a:lnTo>
                      <a:lnTo>
                        <a:pt x="40" y="19"/>
                      </a:lnTo>
                      <a:lnTo>
                        <a:pt x="38" y="19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46" name="Freeform 427"/>
                <p:cNvSpPr>
                  <a:spLocks/>
                </p:cNvSpPr>
                <p:nvPr/>
              </p:nvSpPr>
              <p:spPr bwMode="auto">
                <a:xfrm>
                  <a:off x="3964" y="3486"/>
                  <a:ext cx="41" cy="31"/>
                </a:xfrm>
                <a:custGeom>
                  <a:avLst/>
                  <a:gdLst>
                    <a:gd name="T0" fmla="*/ 7 w 41"/>
                    <a:gd name="T1" fmla="*/ 0 h 31"/>
                    <a:gd name="T2" fmla="*/ 7 w 41"/>
                    <a:gd name="T3" fmla="*/ 0 h 31"/>
                    <a:gd name="T4" fmla="*/ 5 w 41"/>
                    <a:gd name="T5" fmla="*/ 0 h 31"/>
                    <a:gd name="T6" fmla="*/ 0 w 41"/>
                    <a:gd name="T7" fmla="*/ 10 h 31"/>
                    <a:gd name="T8" fmla="*/ 0 w 41"/>
                    <a:gd name="T9" fmla="*/ 12 h 31"/>
                    <a:gd name="T10" fmla="*/ 0 w 41"/>
                    <a:gd name="T11" fmla="*/ 12 h 31"/>
                    <a:gd name="T12" fmla="*/ 34 w 41"/>
                    <a:gd name="T13" fmla="*/ 31 h 31"/>
                    <a:gd name="T14" fmla="*/ 34 w 41"/>
                    <a:gd name="T15" fmla="*/ 31 h 31"/>
                    <a:gd name="T16" fmla="*/ 34 w 41"/>
                    <a:gd name="T17" fmla="*/ 29 h 31"/>
                    <a:gd name="T18" fmla="*/ 41 w 41"/>
                    <a:gd name="T19" fmla="*/ 19 h 31"/>
                    <a:gd name="T20" fmla="*/ 41 w 41"/>
                    <a:gd name="T21" fmla="*/ 19 h 31"/>
                    <a:gd name="T22" fmla="*/ 7 w 41"/>
                    <a:gd name="T2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34" y="31"/>
                      </a:lnTo>
                      <a:lnTo>
                        <a:pt x="34" y="31"/>
                      </a:lnTo>
                      <a:lnTo>
                        <a:pt x="34" y="29"/>
                      </a:lnTo>
                      <a:lnTo>
                        <a:pt x="41" y="19"/>
                      </a:lnTo>
                      <a:lnTo>
                        <a:pt x="41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47" name="Freeform 428"/>
                <p:cNvSpPr>
                  <a:spLocks/>
                </p:cNvSpPr>
                <p:nvPr/>
              </p:nvSpPr>
              <p:spPr bwMode="auto">
                <a:xfrm>
                  <a:off x="4019" y="3517"/>
                  <a:ext cx="41" cy="29"/>
                </a:xfrm>
                <a:custGeom>
                  <a:avLst/>
                  <a:gdLst>
                    <a:gd name="T0" fmla="*/ 10 w 41"/>
                    <a:gd name="T1" fmla="*/ 0 h 29"/>
                    <a:gd name="T2" fmla="*/ 8 w 41"/>
                    <a:gd name="T3" fmla="*/ 0 h 29"/>
                    <a:gd name="T4" fmla="*/ 5 w 41"/>
                    <a:gd name="T5" fmla="*/ 0 h 29"/>
                    <a:gd name="T6" fmla="*/ 0 w 41"/>
                    <a:gd name="T7" fmla="*/ 10 h 29"/>
                    <a:gd name="T8" fmla="*/ 0 w 41"/>
                    <a:gd name="T9" fmla="*/ 12 h 29"/>
                    <a:gd name="T10" fmla="*/ 3 w 41"/>
                    <a:gd name="T11" fmla="*/ 15 h 29"/>
                    <a:gd name="T12" fmla="*/ 34 w 41"/>
                    <a:gd name="T13" fmla="*/ 29 h 29"/>
                    <a:gd name="T14" fmla="*/ 34 w 41"/>
                    <a:gd name="T15" fmla="*/ 29 h 29"/>
                    <a:gd name="T16" fmla="*/ 36 w 41"/>
                    <a:gd name="T17" fmla="*/ 29 h 29"/>
                    <a:gd name="T18" fmla="*/ 41 w 41"/>
                    <a:gd name="T19" fmla="*/ 22 h 29"/>
                    <a:gd name="T20" fmla="*/ 41 w 41"/>
                    <a:gd name="T21" fmla="*/ 19 h 29"/>
                    <a:gd name="T22" fmla="*/ 39 w 41"/>
                    <a:gd name="T23" fmla="*/ 17 h 29"/>
                    <a:gd name="T24" fmla="*/ 10 w 41"/>
                    <a:gd name="T2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29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4" y="29"/>
                      </a:lnTo>
                      <a:lnTo>
                        <a:pt x="34" y="29"/>
                      </a:lnTo>
                      <a:lnTo>
                        <a:pt x="36" y="29"/>
                      </a:lnTo>
                      <a:lnTo>
                        <a:pt x="41" y="22"/>
                      </a:lnTo>
                      <a:lnTo>
                        <a:pt x="41" y="19"/>
                      </a:lnTo>
                      <a:lnTo>
                        <a:pt x="39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48" name="Freeform 429"/>
                <p:cNvSpPr>
                  <a:spLocks/>
                </p:cNvSpPr>
                <p:nvPr/>
              </p:nvSpPr>
              <p:spPr bwMode="auto">
                <a:xfrm>
                  <a:off x="4075" y="3546"/>
                  <a:ext cx="40" cy="34"/>
                </a:xfrm>
                <a:custGeom>
                  <a:avLst/>
                  <a:gdLst>
                    <a:gd name="T0" fmla="*/ 7 w 40"/>
                    <a:gd name="T1" fmla="*/ 0 h 34"/>
                    <a:gd name="T2" fmla="*/ 7 w 40"/>
                    <a:gd name="T3" fmla="*/ 0 h 34"/>
                    <a:gd name="T4" fmla="*/ 4 w 40"/>
                    <a:gd name="T5" fmla="*/ 0 h 34"/>
                    <a:gd name="T6" fmla="*/ 0 w 40"/>
                    <a:gd name="T7" fmla="*/ 10 h 34"/>
                    <a:gd name="T8" fmla="*/ 0 w 40"/>
                    <a:gd name="T9" fmla="*/ 12 h 34"/>
                    <a:gd name="T10" fmla="*/ 0 w 40"/>
                    <a:gd name="T11" fmla="*/ 14 h 34"/>
                    <a:gd name="T12" fmla="*/ 31 w 40"/>
                    <a:gd name="T13" fmla="*/ 34 h 34"/>
                    <a:gd name="T14" fmla="*/ 33 w 40"/>
                    <a:gd name="T15" fmla="*/ 34 h 34"/>
                    <a:gd name="T16" fmla="*/ 36 w 40"/>
                    <a:gd name="T17" fmla="*/ 31 h 34"/>
                    <a:gd name="T18" fmla="*/ 40 w 40"/>
                    <a:gd name="T19" fmla="*/ 22 h 34"/>
                    <a:gd name="T20" fmla="*/ 38 w 40"/>
                    <a:gd name="T21" fmla="*/ 19 h 34"/>
                    <a:gd name="T22" fmla="*/ 7 w 40"/>
                    <a:gd name="T2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3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1" y="34"/>
                      </a:lnTo>
                      <a:lnTo>
                        <a:pt x="33" y="34"/>
                      </a:lnTo>
                      <a:lnTo>
                        <a:pt x="36" y="31"/>
                      </a:lnTo>
                      <a:lnTo>
                        <a:pt x="40" y="22"/>
                      </a:lnTo>
                      <a:lnTo>
                        <a:pt x="38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49" name="Freeform 430"/>
                <p:cNvSpPr>
                  <a:spLocks/>
                </p:cNvSpPr>
                <p:nvPr/>
              </p:nvSpPr>
              <p:spPr bwMode="auto">
                <a:xfrm>
                  <a:off x="4130" y="3580"/>
                  <a:ext cx="57" cy="40"/>
                </a:xfrm>
                <a:custGeom>
                  <a:avLst/>
                  <a:gdLst>
                    <a:gd name="T0" fmla="*/ 7 w 57"/>
                    <a:gd name="T1" fmla="*/ 0 h 40"/>
                    <a:gd name="T2" fmla="*/ 7 w 57"/>
                    <a:gd name="T3" fmla="*/ 0 h 40"/>
                    <a:gd name="T4" fmla="*/ 7 w 57"/>
                    <a:gd name="T5" fmla="*/ 0 h 40"/>
                    <a:gd name="T6" fmla="*/ 0 w 57"/>
                    <a:gd name="T7" fmla="*/ 9 h 40"/>
                    <a:gd name="T8" fmla="*/ 0 w 57"/>
                    <a:gd name="T9" fmla="*/ 9 h 40"/>
                    <a:gd name="T10" fmla="*/ 0 w 57"/>
                    <a:gd name="T11" fmla="*/ 14 h 40"/>
                    <a:gd name="T12" fmla="*/ 48 w 57"/>
                    <a:gd name="T13" fmla="*/ 38 h 40"/>
                    <a:gd name="T14" fmla="*/ 50 w 57"/>
                    <a:gd name="T15" fmla="*/ 40 h 40"/>
                    <a:gd name="T16" fmla="*/ 50 w 57"/>
                    <a:gd name="T17" fmla="*/ 38 h 40"/>
                    <a:gd name="T18" fmla="*/ 55 w 57"/>
                    <a:gd name="T19" fmla="*/ 28 h 40"/>
                    <a:gd name="T20" fmla="*/ 57 w 57"/>
                    <a:gd name="T21" fmla="*/ 28 h 40"/>
                    <a:gd name="T22" fmla="*/ 55 w 57"/>
                    <a:gd name="T23" fmla="*/ 26 h 40"/>
                    <a:gd name="T24" fmla="*/ 7 w 57"/>
                    <a:gd name="T2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7" h="4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48" y="38"/>
                      </a:lnTo>
                      <a:lnTo>
                        <a:pt x="50" y="40"/>
                      </a:lnTo>
                      <a:lnTo>
                        <a:pt x="50" y="38"/>
                      </a:lnTo>
                      <a:lnTo>
                        <a:pt x="55" y="28"/>
                      </a:lnTo>
                      <a:lnTo>
                        <a:pt x="57" y="28"/>
                      </a:lnTo>
                      <a:lnTo>
                        <a:pt x="55" y="2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50" name="Freeform 431"/>
                <p:cNvSpPr>
                  <a:spLocks/>
                </p:cNvSpPr>
                <p:nvPr/>
              </p:nvSpPr>
              <p:spPr bwMode="auto">
                <a:xfrm>
                  <a:off x="3880" y="3462"/>
                  <a:ext cx="75" cy="50"/>
                </a:xfrm>
                <a:custGeom>
                  <a:avLst/>
                  <a:gdLst>
                    <a:gd name="T0" fmla="*/ 10 w 75"/>
                    <a:gd name="T1" fmla="*/ 0 h 50"/>
                    <a:gd name="T2" fmla="*/ 7 w 75"/>
                    <a:gd name="T3" fmla="*/ 0 h 50"/>
                    <a:gd name="T4" fmla="*/ 5 w 75"/>
                    <a:gd name="T5" fmla="*/ 2 h 50"/>
                    <a:gd name="T6" fmla="*/ 0 w 75"/>
                    <a:gd name="T7" fmla="*/ 12 h 50"/>
                    <a:gd name="T8" fmla="*/ 0 w 75"/>
                    <a:gd name="T9" fmla="*/ 14 h 50"/>
                    <a:gd name="T10" fmla="*/ 65 w 75"/>
                    <a:gd name="T11" fmla="*/ 50 h 50"/>
                    <a:gd name="T12" fmla="*/ 67 w 75"/>
                    <a:gd name="T13" fmla="*/ 50 h 50"/>
                    <a:gd name="T14" fmla="*/ 67 w 75"/>
                    <a:gd name="T15" fmla="*/ 48 h 50"/>
                    <a:gd name="T16" fmla="*/ 70 w 75"/>
                    <a:gd name="T17" fmla="*/ 41 h 50"/>
                    <a:gd name="T18" fmla="*/ 75 w 75"/>
                    <a:gd name="T19" fmla="*/ 41 h 50"/>
                    <a:gd name="T20" fmla="*/ 70 w 75"/>
                    <a:gd name="T21" fmla="*/ 36 h 50"/>
                    <a:gd name="T22" fmla="*/ 10 w 75"/>
                    <a:gd name="T2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50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65" y="50"/>
                      </a:lnTo>
                      <a:lnTo>
                        <a:pt x="67" y="50"/>
                      </a:lnTo>
                      <a:lnTo>
                        <a:pt x="67" y="48"/>
                      </a:lnTo>
                      <a:lnTo>
                        <a:pt x="70" y="41"/>
                      </a:lnTo>
                      <a:lnTo>
                        <a:pt x="75" y="41"/>
                      </a:lnTo>
                      <a:lnTo>
                        <a:pt x="70" y="3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51" name="Freeform 432"/>
                <p:cNvSpPr>
                  <a:spLocks/>
                </p:cNvSpPr>
                <p:nvPr/>
              </p:nvSpPr>
              <p:spPr bwMode="auto">
                <a:xfrm>
                  <a:off x="3964" y="3510"/>
                  <a:ext cx="142" cy="91"/>
                </a:xfrm>
                <a:custGeom>
                  <a:avLst/>
                  <a:gdLst>
                    <a:gd name="T0" fmla="*/ 10 w 142"/>
                    <a:gd name="T1" fmla="*/ 2 h 91"/>
                    <a:gd name="T2" fmla="*/ 7 w 142"/>
                    <a:gd name="T3" fmla="*/ 0 h 91"/>
                    <a:gd name="T4" fmla="*/ 5 w 142"/>
                    <a:gd name="T5" fmla="*/ 2 h 91"/>
                    <a:gd name="T6" fmla="*/ 0 w 142"/>
                    <a:gd name="T7" fmla="*/ 12 h 91"/>
                    <a:gd name="T8" fmla="*/ 0 w 142"/>
                    <a:gd name="T9" fmla="*/ 14 h 91"/>
                    <a:gd name="T10" fmla="*/ 3 w 142"/>
                    <a:gd name="T11" fmla="*/ 14 h 91"/>
                    <a:gd name="T12" fmla="*/ 135 w 142"/>
                    <a:gd name="T13" fmla="*/ 91 h 91"/>
                    <a:gd name="T14" fmla="*/ 137 w 142"/>
                    <a:gd name="T15" fmla="*/ 91 h 91"/>
                    <a:gd name="T16" fmla="*/ 137 w 142"/>
                    <a:gd name="T17" fmla="*/ 86 h 91"/>
                    <a:gd name="T18" fmla="*/ 142 w 142"/>
                    <a:gd name="T19" fmla="*/ 79 h 91"/>
                    <a:gd name="T20" fmla="*/ 142 w 142"/>
                    <a:gd name="T21" fmla="*/ 79 h 91"/>
                    <a:gd name="T22" fmla="*/ 142 w 142"/>
                    <a:gd name="T23" fmla="*/ 77 h 91"/>
                    <a:gd name="T24" fmla="*/ 10 w 142"/>
                    <a:gd name="T25" fmla="*/ 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2" h="91">
                      <a:moveTo>
                        <a:pt x="10" y="2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135" y="91"/>
                      </a:lnTo>
                      <a:lnTo>
                        <a:pt x="137" y="91"/>
                      </a:lnTo>
                      <a:lnTo>
                        <a:pt x="137" y="86"/>
                      </a:lnTo>
                      <a:lnTo>
                        <a:pt x="142" y="79"/>
                      </a:lnTo>
                      <a:lnTo>
                        <a:pt x="142" y="79"/>
                      </a:lnTo>
                      <a:lnTo>
                        <a:pt x="142" y="77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52" name="Freeform 433"/>
                <p:cNvSpPr>
                  <a:spLocks/>
                </p:cNvSpPr>
                <p:nvPr/>
              </p:nvSpPr>
              <p:spPr bwMode="auto">
                <a:xfrm>
                  <a:off x="4115" y="3596"/>
                  <a:ext cx="58" cy="41"/>
                </a:xfrm>
                <a:custGeom>
                  <a:avLst/>
                  <a:gdLst>
                    <a:gd name="T0" fmla="*/ 10 w 58"/>
                    <a:gd name="T1" fmla="*/ 0 h 41"/>
                    <a:gd name="T2" fmla="*/ 10 w 58"/>
                    <a:gd name="T3" fmla="*/ 0 h 41"/>
                    <a:gd name="T4" fmla="*/ 8 w 58"/>
                    <a:gd name="T5" fmla="*/ 5 h 41"/>
                    <a:gd name="T6" fmla="*/ 3 w 58"/>
                    <a:gd name="T7" fmla="*/ 10 h 41"/>
                    <a:gd name="T8" fmla="*/ 0 w 58"/>
                    <a:gd name="T9" fmla="*/ 12 h 41"/>
                    <a:gd name="T10" fmla="*/ 3 w 58"/>
                    <a:gd name="T11" fmla="*/ 15 h 41"/>
                    <a:gd name="T12" fmla="*/ 51 w 58"/>
                    <a:gd name="T13" fmla="*/ 41 h 41"/>
                    <a:gd name="T14" fmla="*/ 53 w 58"/>
                    <a:gd name="T15" fmla="*/ 41 h 41"/>
                    <a:gd name="T16" fmla="*/ 58 w 58"/>
                    <a:gd name="T17" fmla="*/ 32 h 41"/>
                    <a:gd name="T18" fmla="*/ 58 w 58"/>
                    <a:gd name="T19" fmla="*/ 29 h 41"/>
                    <a:gd name="T20" fmla="*/ 10 w 58"/>
                    <a:gd name="T2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41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51" y="41"/>
                      </a:lnTo>
                      <a:lnTo>
                        <a:pt x="53" y="41"/>
                      </a:lnTo>
                      <a:lnTo>
                        <a:pt x="58" y="32"/>
                      </a:lnTo>
                      <a:lnTo>
                        <a:pt x="5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53" name="Freeform 434"/>
                <p:cNvSpPr>
                  <a:spLocks/>
                </p:cNvSpPr>
                <p:nvPr/>
              </p:nvSpPr>
              <p:spPr bwMode="auto">
                <a:xfrm>
                  <a:off x="3892" y="3445"/>
                  <a:ext cx="58" cy="41"/>
                </a:xfrm>
                <a:custGeom>
                  <a:avLst/>
                  <a:gdLst>
                    <a:gd name="T0" fmla="*/ 10 w 58"/>
                    <a:gd name="T1" fmla="*/ 3 h 41"/>
                    <a:gd name="T2" fmla="*/ 10 w 58"/>
                    <a:gd name="T3" fmla="*/ 0 h 41"/>
                    <a:gd name="T4" fmla="*/ 7 w 58"/>
                    <a:gd name="T5" fmla="*/ 3 h 41"/>
                    <a:gd name="T6" fmla="*/ 3 w 58"/>
                    <a:gd name="T7" fmla="*/ 12 h 41"/>
                    <a:gd name="T8" fmla="*/ 0 w 58"/>
                    <a:gd name="T9" fmla="*/ 12 h 41"/>
                    <a:gd name="T10" fmla="*/ 3 w 58"/>
                    <a:gd name="T11" fmla="*/ 12 h 41"/>
                    <a:gd name="T12" fmla="*/ 51 w 58"/>
                    <a:gd name="T13" fmla="*/ 41 h 41"/>
                    <a:gd name="T14" fmla="*/ 53 w 58"/>
                    <a:gd name="T15" fmla="*/ 41 h 41"/>
                    <a:gd name="T16" fmla="*/ 58 w 58"/>
                    <a:gd name="T17" fmla="*/ 31 h 41"/>
                    <a:gd name="T18" fmla="*/ 58 w 58"/>
                    <a:gd name="T19" fmla="*/ 29 h 41"/>
                    <a:gd name="T20" fmla="*/ 58 w 58"/>
                    <a:gd name="T21" fmla="*/ 27 h 41"/>
                    <a:gd name="T22" fmla="*/ 10 w 58"/>
                    <a:gd name="T23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8" h="41">
                      <a:moveTo>
                        <a:pt x="10" y="3"/>
                      </a:move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1" y="41"/>
                      </a:lnTo>
                      <a:lnTo>
                        <a:pt x="53" y="41"/>
                      </a:lnTo>
                      <a:lnTo>
                        <a:pt x="58" y="31"/>
                      </a:lnTo>
                      <a:lnTo>
                        <a:pt x="58" y="29"/>
                      </a:lnTo>
                      <a:lnTo>
                        <a:pt x="58" y="27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444" name="Group 435"/>
              <p:cNvGrpSpPr>
                <a:grpSpLocks/>
              </p:cNvGrpSpPr>
              <p:nvPr/>
            </p:nvGrpSpPr>
            <p:grpSpPr bwMode="auto">
              <a:xfrm>
                <a:off x="3433763" y="1303338"/>
                <a:ext cx="254000" cy="169862"/>
                <a:chOff x="2990" y="3421"/>
                <a:chExt cx="377" cy="238"/>
              </a:xfrm>
            </p:grpSpPr>
            <p:sp>
              <p:nvSpPr>
                <p:cNvPr id="524" name="Freeform 436"/>
                <p:cNvSpPr>
                  <a:spLocks/>
                </p:cNvSpPr>
                <p:nvPr/>
              </p:nvSpPr>
              <p:spPr bwMode="auto">
                <a:xfrm>
                  <a:off x="2990" y="3421"/>
                  <a:ext cx="377" cy="238"/>
                </a:xfrm>
                <a:custGeom>
                  <a:avLst/>
                  <a:gdLst>
                    <a:gd name="T0" fmla="*/ 0 w 377"/>
                    <a:gd name="T1" fmla="*/ 168 h 238"/>
                    <a:gd name="T2" fmla="*/ 33 w 377"/>
                    <a:gd name="T3" fmla="*/ 238 h 238"/>
                    <a:gd name="T4" fmla="*/ 377 w 377"/>
                    <a:gd name="T5" fmla="*/ 67 h 238"/>
                    <a:gd name="T6" fmla="*/ 343 w 377"/>
                    <a:gd name="T7" fmla="*/ 0 h 238"/>
                    <a:gd name="T8" fmla="*/ 0 w 377"/>
                    <a:gd name="T9" fmla="*/ 16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238">
                      <a:moveTo>
                        <a:pt x="0" y="168"/>
                      </a:moveTo>
                      <a:lnTo>
                        <a:pt x="33" y="238"/>
                      </a:lnTo>
                      <a:lnTo>
                        <a:pt x="377" y="67"/>
                      </a:lnTo>
                      <a:lnTo>
                        <a:pt x="343" y="0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25" name="Freeform 437"/>
                <p:cNvSpPr>
                  <a:spLocks/>
                </p:cNvSpPr>
                <p:nvPr/>
              </p:nvSpPr>
              <p:spPr bwMode="auto">
                <a:xfrm>
                  <a:off x="3021" y="3570"/>
                  <a:ext cx="38" cy="31"/>
                </a:xfrm>
                <a:custGeom>
                  <a:avLst/>
                  <a:gdLst>
                    <a:gd name="T0" fmla="*/ 0 w 38"/>
                    <a:gd name="T1" fmla="*/ 17 h 31"/>
                    <a:gd name="T2" fmla="*/ 0 w 38"/>
                    <a:gd name="T3" fmla="*/ 19 h 31"/>
                    <a:gd name="T4" fmla="*/ 0 w 38"/>
                    <a:gd name="T5" fmla="*/ 19 h 31"/>
                    <a:gd name="T6" fmla="*/ 2 w 38"/>
                    <a:gd name="T7" fmla="*/ 26 h 31"/>
                    <a:gd name="T8" fmla="*/ 2 w 38"/>
                    <a:gd name="T9" fmla="*/ 31 h 31"/>
                    <a:gd name="T10" fmla="*/ 5 w 38"/>
                    <a:gd name="T11" fmla="*/ 31 h 31"/>
                    <a:gd name="T12" fmla="*/ 38 w 38"/>
                    <a:gd name="T13" fmla="*/ 14 h 31"/>
                    <a:gd name="T14" fmla="*/ 38 w 38"/>
                    <a:gd name="T15" fmla="*/ 12 h 31"/>
                    <a:gd name="T16" fmla="*/ 34 w 38"/>
                    <a:gd name="T17" fmla="*/ 2 h 31"/>
                    <a:gd name="T18" fmla="*/ 34 w 38"/>
                    <a:gd name="T19" fmla="*/ 0 h 31"/>
                    <a:gd name="T20" fmla="*/ 31 w 38"/>
                    <a:gd name="T21" fmla="*/ 0 h 31"/>
                    <a:gd name="T22" fmla="*/ 0 w 38"/>
                    <a:gd name="T23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1">
                      <a:moveTo>
                        <a:pt x="0" y="17"/>
                      </a:move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38" y="14"/>
                      </a:lnTo>
                      <a:lnTo>
                        <a:pt x="38" y="12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26" name="Freeform 438"/>
                <p:cNvSpPr>
                  <a:spLocks/>
                </p:cNvSpPr>
                <p:nvPr/>
              </p:nvSpPr>
              <p:spPr bwMode="auto">
                <a:xfrm>
                  <a:off x="3071" y="3546"/>
                  <a:ext cx="41" cy="29"/>
                </a:xfrm>
                <a:custGeom>
                  <a:avLst/>
                  <a:gdLst>
                    <a:gd name="T0" fmla="*/ 0 w 41"/>
                    <a:gd name="T1" fmla="*/ 14 h 29"/>
                    <a:gd name="T2" fmla="*/ 0 w 41"/>
                    <a:gd name="T3" fmla="*/ 17 h 29"/>
                    <a:gd name="T4" fmla="*/ 0 w 41"/>
                    <a:gd name="T5" fmla="*/ 19 h 29"/>
                    <a:gd name="T6" fmla="*/ 3 w 41"/>
                    <a:gd name="T7" fmla="*/ 26 h 29"/>
                    <a:gd name="T8" fmla="*/ 5 w 41"/>
                    <a:gd name="T9" fmla="*/ 29 h 29"/>
                    <a:gd name="T10" fmla="*/ 8 w 41"/>
                    <a:gd name="T11" fmla="*/ 29 h 29"/>
                    <a:gd name="T12" fmla="*/ 39 w 41"/>
                    <a:gd name="T13" fmla="*/ 12 h 29"/>
                    <a:gd name="T14" fmla="*/ 41 w 41"/>
                    <a:gd name="T15" fmla="*/ 10 h 29"/>
                    <a:gd name="T16" fmla="*/ 39 w 41"/>
                    <a:gd name="T17" fmla="*/ 7 h 29"/>
                    <a:gd name="T18" fmla="*/ 39 w 41"/>
                    <a:gd name="T19" fmla="*/ 0 h 29"/>
                    <a:gd name="T20" fmla="*/ 34 w 41"/>
                    <a:gd name="T21" fmla="*/ 0 h 29"/>
                    <a:gd name="T22" fmla="*/ 34 w 41"/>
                    <a:gd name="T23" fmla="*/ 0 h 29"/>
                    <a:gd name="T24" fmla="*/ 0 w 41"/>
                    <a:gd name="T25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29">
                      <a:moveTo>
                        <a:pt x="0" y="14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5" y="29"/>
                      </a:lnTo>
                      <a:lnTo>
                        <a:pt x="8" y="29"/>
                      </a:lnTo>
                      <a:lnTo>
                        <a:pt x="39" y="12"/>
                      </a:lnTo>
                      <a:lnTo>
                        <a:pt x="41" y="10"/>
                      </a:lnTo>
                      <a:lnTo>
                        <a:pt x="39" y="7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27" name="Freeform 439"/>
                <p:cNvSpPr>
                  <a:spLocks/>
                </p:cNvSpPr>
                <p:nvPr/>
              </p:nvSpPr>
              <p:spPr bwMode="auto">
                <a:xfrm>
                  <a:off x="3122" y="3517"/>
                  <a:ext cx="41" cy="29"/>
                </a:xfrm>
                <a:custGeom>
                  <a:avLst/>
                  <a:gdLst>
                    <a:gd name="T0" fmla="*/ 2 w 41"/>
                    <a:gd name="T1" fmla="*/ 17 h 29"/>
                    <a:gd name="T2" fmla="*/ 0 w 41"/>
                    <a:gd name="T3" fmla="*/ 19 h 29"/>
                    <a:gd name="T4" fmla="*/ 2 w 41"/>
                    <a:gd name="T5" fmla="*/ 22 h 29"/>
                    <a:gd name="T6" fmla="*/ 5 w 41"/>
                    <a:gd name="T7" fmla="*/ 29 h 29"/>
                    <a:gd name="T8" fmla="*/ 7 w 41"/>
                    <a:gd name="T9" fmla="*/ 29 h 29"/>
                    <a:gd name="T10" fmla="*/ 9 w 41"/>
                    <a:gd name="T11" fmla="*/ 29 h 29"/>
                    <a:gd name="T12" fmla="*/ 41 w 41"/>
                    <a:gd name="T13" fmla="*/ 15 h 29"/>
                    <a:gd name="T14" fmla="*/ 41 w 41"/>
                    <a:gd name="T15" fmla="*/ 12 h 29"/>
                    <a:gd name="T16" fmla="*/ 38 w 41"/>
                    <a:gd name="T17" fmla="*/ 3 h 29"/>
                    <a:gd name="T18" fmla="*/ 36 w 41"/>
                    <a:gd name="T19" fmla="*/ 0 h 29"/>
                    <a:gd name="T20" fmla="*/ 33 w 41"/>
                    <a:gd name="T21" fmla="*/ 0 h 29"/>
                    <a:gd name="T22" fmla="*/ 2 w 41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29">
                      <a:moveTo>
                        <a:pt x="2" y="17"/>
                      </a:move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41" y="15"/>
                      </a:lnTo>
                      <a:lnTo>
                        <a:pt x="41" y="12"/>
                      </a:lnTo>
                      <a:lnTo>
                        <a:pt x="38" y="3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28" name="Freeform 440"/>
                <p:cNvSpPr>
                  <a:spLocks/>
                </p:cNvSpPr>
                <p:nvPr/>
              </p:nvSpPr>
              <p:spPr bwMode="auto">
                <a:xfrm>
                  <a:off x="3177" y="3493"/>
                  <a:ext cx="38" cy="27"/>
                </a:xfrm>
                <a:custGeom>
                  <a:avLst/>
                  <a:gdLst>
                    <a:gd name="T0" fmla="*/ 0 w 38"/>
                    <a:gd name="T1" fmla="*/ 15 h 27"/>
                    <a:gd name="T2" fmla="*/ 0 w 38"/>
                    <a:gd name="T3" fmla="*/ 17 h 27"/>
                    <a:gd name="T4" fmla="*/ 5 w 38"/>
                    <a:gd name="T5" fmla="*/ 27 h 27"/>
                    <a:gd name="T6" fmla="*/ 7 w 38"/>
                    <a:gd name="T7" fmla="*/ 27 h 27"/>
                    <a:gd name="T8" fmla="*/ 38 w 38"/>
                    <a:gd name="T9" fmla="*/ 12 h 27"/>
                    <a:gd name="T10" fmla="*/ 38 w 38"/>
                    <a:gd name="T11" fmla="*/ 10 h 27"/>
                    <a:gd name="T12" fmla="*/ 34 w 38"/>
                    <a:gd name="T13" fmla="*/ 0 h 27"/>
                    <a:gd name="T14" fmla="*/ 31 w 38"/>
                    <a:gd name="T15" fmla="*/ 0 h 27"/>
                    <a:gd name="T16" fmla="*/ 0 w 38"/>
                    <a:gd name="T17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27">
                      <a:moveTo>
                        <a:pt x="0" y="15"/>
                      </a:moveTo>
                      <a:lnTo>
                        <a:pt x="0" y="17"/>
                      </a:ln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29" name="Freeform 441"/>
                <p:cNvSpPr>
                  <a:spLocks/>
                </p:cNvSpPr>
                <p:nvPr/>
              </p:nvSpPr>
              <p:spPr bwMode="auto">
                <a:xfrm>
                  <a:off x="3230" y="3464"/>
                  <a:ext cx="38" cy="32"/>
                </a:xfrm>
                <a:custGeom>
                  <a:avLst/>
                  <a:gdLst>
                    <a:gd name="T0" fmla="*/ 0 w 38"/>
                    <a:gd name="T1" fmla="*/ 17 h 32"/>
                    <a:gd name="T2" fmla="*/ 0 w 38"/>
                    <a:gd name="T3" fmla="*/ 20 h 32"/>
                    <a:gd name="T4" fmla="*/ 0 w 38"/>
                    <a:gd name="T5" fmla="*/ 22 h 32"/>
                    <a:gd name="T6" fmla="*/ 5 w 38"/>
                    <a:gd name="T7" fmla="*/ 32 h 32"/>
                    <a:gd name="T8" fmla="*/ 7 w 38"/>
                    <a:gd name="T9" fmla="*/ 32 h 32"/>
                    <a:gd name="T10" fmla="*/ 38 w 38"/>
                    <a:gd name="T11" fmla="*/ 15 h 32"/>
                    <a:gd name="T12" fmla="*/ 38 w 38"/>
                    <a:gd name="T13" fmla="*/ 12 h 32"/>
                    <a:gd name="T14" fmla="*/ 33 w 38"/>
                    <a:gd name="T15" fmla="*/ 5 h 32"/>
                    <a:gd name="T16" fmla="*/ 33 w 38"/>
                    <a:gd name="T17" fmla="*/ 0 h 32"/>
                    <a:gd name="T18" fmla="*/ 31 w 38"/>
                    <a:gd name="T19" fmla="*/ 5 h 32"/>
                    <a:gd name="T20" fmla="*/ 0 w 38"/>
                    <a:gd name="T21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32">
                      <a:moveTo>
                        <a:pt x="0" y="17"/>
                      </a:move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5" y="32"/>
                      </a:lnTo>
                      <a:lnTo>
                        <a:pt x="7" y="32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31" y="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30" name="Freeform 442"/>
                <p:cNvSpPr>
                  <a:spLocks/>
                </p:cNvSpPr>
                <p:nvPr/>
              </p:nvSpPr>
              <p:spPr bwMode="auto">
                <a:xfrm>
                  <a:off x="3283" y="3440"/>
                  <a:ext cx="40" cy="29"/>
                </a:xfrm>
                <a:custGeom>
                  <a:avLst/>
                  <a:gdLst>
                    <a:gd name="T0" fmla="*/ 2 w 40"/>
                    <a:gd name="T1" fmla="*/ 17 h 29"/>
                    <a:gd name="T2" fmla="*/ 0 w 40"/>
                    <a:gd name="T3" fmla="*/ 17 h 29"/>
                    <a:gd name="T4" fmla="*/ 2 w 40"/>
                    <a:gd name="T5" fmla="*/ 29 h 29"/>
                    <a:gd name="T6" fmla="*/ 7 w 40"/>
                    <a:gd name="T7" fmla="*/ 29 h 29"/>
                    <a:gd name="T8" fmla="*/ 38 w 40"/>
                    <a:gd name="T9" fmla="*/ 12 h 29"/>
                    <a:gd name="T10" fmla="*/ 40 w 40"/>
                    <a:gd name="T11" fmla="*/ 12 h 29"/>
                    <a:gd name="T12" fmla="*/ 40 w 40"/>
                    <a:gd name="T13" fmla="*/ 10 h 29"/>
                    <a:gd name="T14" fmla="*/ 36 w 40"/>
                    <a:gd name="T15" fmla="*/ 0 h 29"/>
                    <a:gd name="T16" fmla="*/ 33 w 40"/>
                    <a:gd name="T17" fmla="*/ 0 h 29"/>
                    <a:gd name="T18" fmla="*/ 31 w 40"/>
                    <a:gd name="T19" fmla="*/ 0 h 29"/>
                    <a:gd name="T20" fmla="*/ 2 w 40"/>
                    <a:gd name="T21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29">
                      <a:moveTo>
                        <a:pt x="2" y="17"/>
                      </a:moveTo>
                      <a:lnTo>
                        <a:pt x="0" y="17"/>
                      </a:lnTo>
                      <a:lnTo>
                        <a:pt x="2" y="29"/>
                      </a:lnTo>
                      <a:lnTo>
                        <a:pt x="7" y="29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31" name="Freeform 443"/>
                <p:cNvSpPr>
                  <a:spLocks/>
                </p:cNvSpPr>
                <p:nvPr/>
              </p:nvSpPr>
              <p:spPr bwMode="auto">
                <a:xfrm>
                  <a:off x="3103" y="3553"/>
                  <a:ext cx="40" cy="29"/>
                </a:xfrm>
                <a:custGeom>
                  <a:avLst/>
                  <a:gdLst>
                    <a:gd name="T0" fmla="*/ 0 w 40"/>
                    <a:gd name="T1" fmla="*/ 15 h 29"/>
                    <a:gd name="T2" fmla="*/ 0 w 40"/>
                    <a:gd name="T3" fmla="*/ 17 h 29"/>
                    <a:gd name="T4" fmla="*/ 0 w 40"/>
                    <a:gd name="T5" fmla="*/ 19 h 29"/>
                    <a:gd name="T6" fmla="*/ 2 w 40"/>
                    <a:gd name="T7" fmla="*/ 29 h 29"/>
                    <a:gd name="T8" fmla="*/ 7 w 40"/>
                    <a:gd name="T9" fmla="*/ 29 h 29"/>
                    <a:gd name="T10" fmla="*/ 38 w 40"/>
                    <a:gd name="T11" fmla="*/ 12 h 29"/>
                    <a:gd name="T12" fmla="*/ 40 w 40"/>
                    <a:gd name="T13" fmla="*/ 12 h 29"/>
                    <a:gd name="T14" fmla="*/ 40 w 40"/>
                    <a:gd name="T15" fmla="*/ 10 h 29"/>
                    <a:gd name="T16" fmla="*/ 36 w 40"/>
                    <a:gd name="T17" fmla="*/ 0 h 29"/>
                    <a:gd name="T18" fmla="*/ 36 w 40"/>
                    <a:gd name="T19" fmla="*/ 0 h 29"/>
                    <a:gd name="T20" fmla="*/ 33 w 40"/>
                    <a:gd name="T21" fmla="*/ 0 h 29"/>
                    <a:gd name="T22" fmla="*/ 0 w 40"/>
                    <a:gd name="T2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0" y="15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9"/>
                      </a:lnTo>
                      <a:lnTo>
                        <a:pt x="7" y="29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32" name="Freeform 444"/>
                <p:cNvSpPr>
                  <a:spLocks/>
                </p:cNvSpPr>
                <p:nvPr/>
              </p:nvSpPr>
              <p:spPr bwMode="auto">
                <a:xfrm>
                  <a:off x="3158" y="3524"/>
                  <a:ext cx="38" cy="29"/>
                </a:xfrm>
                <a:custGeom>
                  <a:avLst/>
                  <a:gdLst>
                    <a:gd name="T0" fmla="*/ 0 w 38"/>
                    <a:gd name="T1" fmla="*/ 17 h 29"/>
                    <a:gd name="T2" fmla="*/ 0 w 38"/>
                    <a:gd name="T3" fmla="*/ 20 h 29"/>
                    <a:gd name="T4" fmla="*/ 5 w 38"/>
                    <a:gd name="T5" fmla="*/ 29 h 29"/>
                    <a:gd name="T6" fmla="*/ 7 w 38"/>
                    <a:gd name="T7" fmla="*/ 29 h 29"/>
                    <a:gd name="T8" fmla="*/ 7 w 38"/>
                    <a:gd name="T9" fmla="*/ 29 h 29"/>
                    <a:gd name="T10" fmla="*/ 38 w 38"/>
                    <a:gd name="T11" fmla="*/ 15 h 29"/>
                    <a:gd name="T12" fmla="*/ 38 w 38"/>
                    <a:gd name="T13" fmla="*/ 12 h 29"/>
                    <a:gd name="T14" fmla="*/ 38 w 38"/>
                    <a:gd name="T15" fmla="*/ 10 h 29"/>
                    <a:gd name="T16" fmla="*/ 36 w 38"/>
                    <a:gd name="T17" fmla="*/ 0 h 29"/>
                    <a:gd name="T18" fmla="*/ 36 w 38"/>
                    <a:gd name="T19" fmla="*/ 0 h 29"/>
                    <a:gd name="T20" fmla="*/ 33 w 38"/>
                    <a:gd name="T21" fmla="*/ 0 h 29"/>
                    <a:gd name="T22" fmla="*/ 0 w 38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9">
                      <a:moveTo>
                        <a:pt x="0" y="17"/>
                      </a:moveTo>
                      <a:lnTo>
                        <a:pt x="0" y="20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33" name="Freeform 445"/>
                <p:cNvSpPr>
                  <a:spLocks/>
                </p:cNvSpPr>
                <p:nvPr/>
              </p:nvSpPr>
              <p:spPr bwMode="auto">
                <a:xfrm>
                  <a:off x="3213" y="3496"/>
                  <a:ext cx="41" cy="28"/>
                </a:xfrm>
                <a:custGeom>
                  <a:avLst/>
                  <a:gdLst>
                    <a:gd name="T0" fmla="*/ 2 w 41"/>
                    <a:gd name="T1" fmla="*/ 14 h 28"/>
                    <a:gd name="T2" fmla="*/ 0 w 41"/>
                    <a:gd name="T3" fmla="*/ 16 h 28"/>
                    <a:gd name="T4" fmla="*/ 2 w 41"/>
                    <a:gd name="T5" fmla="*/ 19 h 28"/>
                    <a:gd name="T6" fmla="*/ 5 w 41"/>
                    <a:gd name="T7" fmla="*/ 28 h 28"/>
                    <a:gd name="T8" fmla="*/ 7 w 41"/>
                    <a:gd name="T9" fmla="*/ 28 h 28"/>
                    <a:gd name="T10" fmla="*/ 10 w 41"/>
                    <a:gd name="T11" fmla="*/ 28 h 28"/>
                    <a:gd name="T12" fmla="*/ 41 w 41"/>
                    <a:gd name="T13" fmla="*/ 12 h 28"/>
                    <a:gd name="T14" fmla="*/ 41 w 41"/>
                    <a:gd name="T15" fmla="*/ 9 h 28"/>
                    <a:gd name="T16" fmla="*/ 38 w 41"/>
                    <a:gd name="T17" fmla="*/ 2 h 28"/>
                    <a:gd name="T18" fmla="*/ 36 w 41"/>
                    <a:gd name="T19" fmla="*/ 0 h 28"/>
                    <a:gd name="T20" fmla="*/ 36 w 41"/>
                    <a:gd name="T21" fmla="*/ 0 h 28"/>
                    <a:gd name="T22" fmla="*/ 2 w 41"/>
                    <a:gd name="T23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28">
                      <a:moveTo>
                        <a:pt x="2" y="14"/>
                      </a:move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5" y="28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41" y="12"/>
                      </a:lnTo>
                      <a:lnTo>
                        <a:pt x="41" y="9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34" name="Freeform 446"/>
                <p:cNvSpPr>
                  <a:spLocks/>
                </p:cNvSpPr>
                <p:nvPr/>
              </p:nvSpPr>
              <p:spPr bwMode="auto">
                <a:xfrm>
                  <a:off x="3271" y="3457"/>
                  <a:ext cx="60" cy="41"/>
                </a:xfrm>
                <a:custGeom>
                  <a:avLst/>
                  <a:gdLst>
                    <a:gd name="T0" fmla="*/ 2 w 60"/>
                    <a:gd name="T1" fmla="*/ 27 h 41"/>
                    <a:gd name="T2" fmla="*/ 0 w 60"/>
                    <a:gd name="T3" fmla="*/ 29 h 41"/>
                    <a:gd name="T4" fmla="*/ 2 w 60"/>
                    <a:gd name="T5" fmla="*/ 31 h 41"/>
                    <a:gd name="T6" fmla="*/ 4 w 60"/>
                    <a:gd name="T7" fmla="*/ 39 h 41"/>
                    <a:gd name="T8" fmla="*/ 7 w 60"/>
                    <a:gd name="T9" fmla="*/ 41 h 41"/>
                    <a:gd name="T10" fmla="*/ 7 w 60"/>
                    <a:gd name="T11" fmla="*/ 41 h 41"/>
                    <a:gd name="T12" fmla="*/ 55 w 60"/>
                    <a:gd name="T13" fmla="*/ 15 h 41"/>
                    <a:gd name="T14" fmla="*/ 60 w 60"/>
                    <a:gd name="T15" fmla="*/ 15 h 41"/>
                    <a:gd name="T16" fmla="*/ 60 w 60"/>
                    <a:gd name="T17" fmla="*/ 12 h 41"/>
                    <a:gd name="T18" fmla="*/ 55 w 60"/>
                    <a:gd name="T19" fmla="*/ 5 h 41"/>
                    <a:gd name="T20" fmla="*/ 55 w 60"/>
                    <a:gd name="T21" fmla="*/ 0 h 41"/>
                    <a:gd name="T22" fmla="*/ 52 w 60"/>
                    <a:gd name="T23" fmla="*/ 0 h 41"/>
                    <a:gd name="T24" fmla="*/ 2 w 60"/>
                    <a:gd name="T25" fmla="*/ 2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41">
                      <a:moveTo>
                        <a:pt x="2" y="27"/>
                      </a:move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4" y="39"/>
                      </a:lnTo>
                      <a:lnTo>
                        <a:pt x="7" y="41"/>
                      </a:lnTo>
                      <a:lnTo>
                        <a:pt x="7" y="41"/>
                      </a:lnTo>
                      <a:lnTo>
                        <a:pt x="55" y="15"/>
                      </a:lnTo>
                      <a:lnTo>
                        <a:pt x="60" y="15"/>
                      </a:lnTo>
                      <a:lnTo>
                        <a:pt x="60" y="12"/>
                      </a:lnTo>
                      <a:lnTo>
                        <a:pt x="55" y="5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35" name="Freeform 447"/>
                <p:cNvSpPr>
                  <a:spLocks/>
                </p:cNvSpPr>
                <p:nvPr/>
              </p:nvSpPr>
              <p:spPr bwMode="auto">
                <a:xfrm>
                  <a:off x="3035" y="3594"/>
                  <a:ext cx="75" cy="43"/>
                </a:xfrm>
                <a:custGeom>
                  <a:avLst/>
                  <a:gdLst>
                    <a:gd name="T0" fmla="*/ 3 w 75"/>
                    <a:gd name="T1" fmla="*/ 31 h 43"/>
                    <a:gd name="T2" fmla="*/ 0 w 75"/>
                    <a:gd name="T3" fmla="*/ 34 h 43"/>
                    <a:gd name="T4" fmla="*/ 3 w 75"/>
                    <a:gd name="T5" fmla="*/ 36 h 43"/>
                    <a:gd name="T6" fmla="*/ 8 w 75"/>
                    <a:gd name="T7" fmla="*/ 43 h 43"/>
                    <a:gd name="T8" fmla="*/ 10 w 75"/>
                    <a:gd name="T9" fmla="*/ 43 h 43"/>
                    <a:gd name="T10" fmla="*/ 75 w 75"/>
                    <a:gd name="T11" fmla="*/ 12 h 43"/>
                    <a:gd name="T12" fmla="*/ 75 w 75"/>
                    <a:gd name="T13" fmla="*/ 12 h 43"/>
                    <a:gd name="T14" fmla="*/ 75 w 75"/>
                    <a:gd name="T15" fmla="*/ 10 h 43"/>
                    <a:gd name="T16" fmla="*/ 70 w 75"/>
                    <a:gd name="T17" fmla="*/ 0 h 43"/>
                    <a:gd name="T18" fmla="*/ 70 w 75"/>
                    <a:gd name="T19" fmla="*/ 0 h 43"/>
                    <a:gd name="T20" fmla="*/ 68 w 75"/>
                    <a:gd name="T21" fmla="*/ 0 h 43"/>
                    <a:gd name="T22" fmla="*/ 3 w 75"/>
                    <a:gd name="T23" fmla="*/ 3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43">
                      <a:moveTo>
                        <a:pt x="3" y="31"/>
                      </a:moveTo>
                      <a:lnTo>
                        <a:pt x="0" y="34"/>
                      </a:lnTo>
                      <a:lnTo>
                        <a:pt x="3" y="36"/>
                      </a:lnTo>
                      <a:lnTo>
                        <a:pt x="8" y="43"/>
                      </a:lnTo>
                      <a:lnTo>
                        <a:pt x="10" y="43"/>
                      </a:lnTo>
                      <a:lnTo>
                        <a:pt x="75" y="12"/>
                      </a:lnTo>
                      <a:lnTo>
                        <a:pt x="75" y="12"/>
                      </a:lnTo>
                      <a:lnTo>
                        <a:pt x="75" y="1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36" name="Freeform 448"/>
                <p:cNvSpPr>
                  <a:spLocks/>
                </p:cNvSpPr>
                <p:nvPr/>
              </p:nvSpPr>
              <p:spPr bwMode="auto">
                <a:xfrm>
                  <a:off x="3122" y="3515"/>
                  <a:ext cx="146" cy="79"/>
                </a:xfrm>
                <a:custGeom>
                  <a:avLst/>
                  <a:gdLst>
                    <a:gd name="T0" fmla="*/ 2 w 146"/>
                    <a:gd name="T1" fmla="*/ 67 h 79"/>
                    <a:gd name="T2" fmla="*/ 0 w 146"/>
                    <a:gd name="T3" fmla="*/ 69 h 79"/>
                    <a:gd name="T4" fmla="*/ 0 w 146"/>
                    <a:gd name="T5" fmla="*/ 72 h 79"/>
                    <a:gd name="T6" fmla="*/ 5 w 146"/>
                    <a:gd name="T7" fmla="*/ 79 h 79"/>
                    <a:gd name="T8" fmla="*/ 7 w 146"/>
                    <a:gd name="T9" fmla="*/ 79 h 79"/>
                    <a:gd name="T10" fmla="*/ 9 w 146"/>
                    <a:gd name="T11" fmla="*/ 79 h 79"/>
                    <a:gd name="T12" fmla="*/ 144 w 146"/>
                    <a:gd name="T13" fmla="*/ 12 h 79"/>
                    <a:gd name="T14" fmla="*/ 146 w 146"/>
                    <a:gd name="T15" fmla="*/ 12 h 79"/>
                    <a:gd name="T16" fmla="*/ 146 w 146"/>
                    <a:gd name="T17" fmla="*/ 9 h 79"/>
                    <a:gd name="T18" fmla="*/ 141 w 146"/>
                    <a:gd name="T19" fmla="*/ 0 h 79"/>
                    <a:gd name="T20" fmla="*/ 139 w 146"/>
                    <a:gd name="T21" fmla="*/ 0 h 79"/>
                    <a:gd name="T22" fmla="*/ 137 w 146"/>
                    <a:gd name="T23" fmla="*/ 0 h 79"/>
                    <a:gd name="T24" fmla="*/ 2 w 146"/>
                    <a:gd name="T25" fmla="*/ 6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6" h="79">
                      <a:moveTo>
                        <a:pt x="2" y="67"/>
                      </a:move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5" y="79"/>
                      </a:lnTo>
                      <a:lnTo>
                        <a:pt x="7" y="79"/>
                      </a:lnTo>
                      <a:lnTo>
                        <a:pt x="9" y="79"/>
                      </a:lnTo>
                      <a:lnTo>
                        <a:pt x="144" y="12"/>
                      </a:lnTo>
                      <a:lnTo>
                        <a:pt x="146" y="12"/>
                      </a:lnTo>
                      <a:lnTo>
                        <a:pt x="146" y="9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37" y="0"/>
                      </a:lnTo>
                      <a:lnTo>
                        <a:pt x="2" y="6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37" name="Freeform 449"/>
                <p:cNvSpPr>
                  <a:spLocks/>
                </p:cNvSpPr>
                <p:nvPr/>
              </p:nvSpPr>
              <p:spPr bwMode="auto">
                <a:xfrm>
                  <a:off x="3278" y="3481"/>
                  <a:ext cx="57" cy="36"/>
                </a:xfrm>
                <a:custGeom>
                  <a:avLst/>
                  <a:gdLst>
                    <a:gd name="T0" fmla="*/ 0 w 57"/>
                    <a:gd name="T1" fmla="*/ 24 h 36"/>
                    <a:gd name="T2" fmla="*/ 0 w 57"/>
                    <a:gd name="T3" fmla="*/ 24 h 36"/>
                    <a:gd name="T4" fmla="*/ 0 w 57"/>
                    <a:gd name="T5" fmla="*/ 27 h 36"/>
                    <a:gd name="T6" fmla="*/ 7 w 57"/>
                    <a:gd name="T7" fmla="*/ 34 h 36"/>
                    <a:gd name="T8" fmla="*/ 7 w 57"/>
                    <a:gd name="T9" fmla="*/ 36 h 36"/>
                    <a:gd name="T10" fmla="*/ 55 w 57"/>
                    <a:gd name="T11" fmla="*/ 12 h 36"/>
                    <a:gd name="T12" fmla="*/ 57 w 57"/>
                    <a:gd name="T13" fmla="*/ 12 h 36"/>
                    <a:gd name="T14" fmla="*/ 57 w 57"/>
                    <a:gd name="T15" fmla="*/ 10 h 36"/>
                    <a:gd name="T16" fmla="*/ 55 w 57"/>
                    <a:gd name="T17" fmla="*/ 0 h 36"/>
                    <a:gd name="T18" fmla="*/ 53 w 57"/>
                    <a:gd name="T19" fmla="*/ 0 h 36"/>
                    <a:gd name="T20" fmla="*/ 0 w 57"/>
                    <a:gd name="T21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36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7" y="1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38" name="Freeform 450"/>
                <p:cNvSpPr>
                  <a:spLocks/>
                </p:cNvSpPr>
                <p:nvPr/>
              </p:nvSpPr>
              <p:spPr bwMode="auto">
                <a:xfrm>
                  <a:off x="3028" y="3582"/>
                  <a:ext cx="58" cy="36"/>
                </a:xfrm>
                <a:custGeom>
                  <a:avLst/>
                  <a:gdLst>
                    <a:gd name="T0" fmla="*/ 0 w 58"/>
                    <a:gd name="T1" fmla="*/ 22 h 36"/>
                    <a:gd name="T2" fmla="*/ 0 w 58"/>
                    <a:gd name="T3" fmla="*/ 24 h 36"/>
                    <a:gd name="T4" fmla="*/ 0 w 58"/>
                    <a:gd name="T5" fmla="*/ 26 h 36"/>
                    <a:gd name="T6" fmla="*/ 5 w 58"/>
                    <a:gd name="T7" fmla="*/ 36 h 36"/>
                    <a:gd name="T8" fmla="*/ 7 w 58"/>
                    <a:gd name="T9" fmla="*/ 36 h 36"/>
                    <a:gd name="T10" fmla="*/ 58 w 58"/>
                    <a:gd name="T11" fmla="*/ 12 h 36"/>
                    <a:gd name="T12" fmla="*/ 58 w 58"/>
                    <a:gd name="T13" fmla="*/ 7 h 36"/>
                    <a:gd name="T14" fmla="*/ 53 w 58"/>
                    <a:gd name="T15" fmla="*/ 0 h 36"/>
                    <a:gd name="T16" fmla="*/ 51 w 58"/>
                    <a:gd name="T17" fmla="*/ 0 h 36"/>
                    <a:gd name="T18" fmla="*/ 0 w 58"/>
                    <a:gd name="T19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" h="36">
                      <a:moveTo>
                        <a:pt x="0" y="22"/>
                      </a:move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5" y="36"/>
                      </a:lnTo>
                      <a:lnTo>
                        <a:pt x="7" y="36"/>
                      </a:lnTo>
                      <a:lnTo>
                        <a:pt x="58" y="12"/>
                      </a:lnTo>
                      <a:lnTo>
                        <a:pt x="58" y="7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445" name="Group 451"/>
              <p:cNvGrpSpPr>
                <a:grpSpLocks/>
              </p:cNvGrpSpPr>
              <p:nvPr/>
            </p:nvGrpSpPr>
            <p:grpSpPr bwMode="auto">
              <a:xfrm>
                <a:off x="3703638" y="1314450"/>
                <a:ext cx="258762" cy="55563"/>
                <a:chOff x="3391" y="3436"/>
                <a:chExt cx="386" cy="76"/>
              </a:xfrm>
            </p:grpSpPr>
            <p:sp>
              <p:nvSpPr>
                <p:cNvPr id="509" name="Freeform 452"/>
                <p:cNvSpPr>
                  <a:spLocks/>
                </p:cNvSpPr>
                <p:nvPr/>
              </p:nvSpPr>
              <p:spPr bwMode="auto">
                <a:xfrm>
                  <a:off x="3391" y="3436"/>
                  <a:ext cx="386" cy="76"/>
                </a:xfrm>
                <a:custGeom>
                  <a:avLst/>
                  <a:gdLst>
                    <a:gd name="T0" fmla="*/ 0 w 386"/>
                    <a:gd name="T1" fmla="*/ 0 h 76"/>
                    <a:gd name="T2" fmla="*/ 0 w 386"/>
                    <a:gd name="T3" fmla="*/ 74 h 76"/>
                    <a:gd name="T4" fmla="*/ 386 w 386"/>
                    <a:gd name="T5" fmla="*/ 76 h 76"/>
                    <a:gd name="T6" fmla="*/ 386 w 386"/>
                    <a:gd name="T7" fmla="*/ 0 h 76"/>
                    <a:gd name="T8" fmla="*/ 0 w 386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76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386" y="76"/>
                      </a:lnTo>
                      <a:lnTo>
                        <a:pt x="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10" name="Freeform 453"/>
                <p:cNvSpPr>
                  <a:spLocks/>
                </p:cNvSpPr>
                <p:nvPr/>
              </p:nvSpPr>
              <p:spPr bwMode="auto">
                <a:xfrm>
                  <a:off x="3417" y="3445"/>
                  <a:ext cx="41" cy="12"/>
                </a:xfrm>
                <a:custGeom>
                  <a:avLst/>
                  <a:gdLst>
                    <a:gd name="T0" fmla="*/ 5 w 41"/>
                    <a:gd name="T1" fmla="*/ 0 h 12"/>
                    <a:gd name="T2" fmla="*/ 5 w 41"/>
                    <a:gd name="T3" fmla="*/ 3 h 12"/>
                    <a:gd name="T4" fmla="*/ 0 w 41"/>
                    <a:gd name="T5" fmla="*/ 3 h 12"/>
                    <a:gd name="T6" fmla="*/ 0 w 41"/>
                    <a:gd name="T7" fmla="*/ 12 h 12"/>
                    <a:gd name="T8" fmla="*/ 5 w 41"/>
                    <a:gd name="T9" fmla="*/ 12 h 12"/>
                    <a:gd name="T10" fmla="*/ 41 w 41"/>
                    <a:gd name="T11" fmla="*/ 12 h 12"/>
                    <a:gd name="T12" fmla="*/ 41 w 41"/>
                    <a:gd name="T13" fmla="*/ 12 h 12"/>
                    <a:gd name="T14" fmla="*/ 41 w 41"/>
                    <a:gd name="T15" fmla="*/ 12 h 12"/>
                    <a:gd name="T16" fmla="*/ 41 w 41"/>
                    <a:gd name="T17" fmla="*/ 3 h 12"/>
                    <a:gd name="T18" fmla="*/ 41 w 41"/>
                    <a:gd name="T19" fmla="*/ 0 h 12"/>
                    <a:gd name="T20" fmla="*/ 5 w 41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2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3"/>
                      </a:lnTo>
                      <a:lnTo>
                        <a:pt x="41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11" name="Freeform 454"/>
                <p:cNvSpPr>
                  <a:spLocks/>
                </p:cNvSpPr>
                <p:nvPr/>
              </p:nvSpPr>
              <p:spPr bwMode="auto">
                <a:xfrm>
                  <a:off x="3475" y="3445"/>
                  <a:ext cx="40" cy="12"/>
                </a:xfrm>
                <a:custGeom>
                  <a:avLst/>
                  <a:gdLst>
                    <a:gd name="T0" fmla="*/ 4 w 40"/>
                    <a:gd name="T1" fmla="*/ 0 h 12"/>
                    <a:gd name="T2" fmla="*/ 2 w 40"/>
                    <a:gd name="T3" fmla="*/ 3 h 12"/>
                    <a:gd name="T4" fmla="*/ 0 w 40"/>
                    <a:gd name="T5" fmla="*/ 12 h 12"/>
                    <a:gd name="T6" fmla="*/ 2 w 40"/>
                    <a:gd name="T7" fmla="*/ 12 h 12"/>
                    <a:gd name="T8" fmla="*/ 4 w 40"/>
                    <a:gd name="T9" fmla="*/ 12 h 12"/>
                    <a:gd name="T10" fmla="*/ 38 w 40"/>
                    <a:gd name="T11" fmla="*/ 12 h 12"/>
                    <a:gd name="T12" fmla="*/ 40 w 40"/>
                    <a:gd name="T13" fmla="*/ 12 h 12"/>
                    <a:gd name="T14" fmla="*/ 40 w 40"/>
                    <a:gd name="T15" fmla="*/ 12 h 12"/>
                    <a:gd name="T16" fmla="*/ 40 w 40"/>
                    <a:gd name="T17" fmla="*/ 3 h 12"/>
                    <a:gd name="T18" fmla="*/ 38 w 40"/>
                    <a:gd name="T19" fmla="*/ 0 h 12"/>
                    <a:gd name="T20" fmla="*/ 4 w 4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2">
                      <a:moveTo>
                        <a:pt x="4" y="0"/>
                      </a:moveTo>
                      <a:lnTo>
                        <a:pt x="2" y="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3"/>
                      </a:lnTo>
                      <a:lnTo>
                        <a:pt x="3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12" name="Freeform 455"/>
                <p:cNvSpPr>
                  <a:spLocks/>
                </p:cNvSpPr>
                <p:nvPr/>
              </p:nvSpPr>
              <p:spPr bwMode="auto">
                <a:xfrm>
                  <a:off x="3535" y="3445"/>
                  <a:ext cx="40" cy="12"/>
                </a:xfrm>
                <a:custGeom>
                  <a:avLst/>
                  <a:gdLst>
                    <a:gd name="T0" fmla="*/ 2 w 40"/>
                    <a:gd name="T1" fmla="*/ 0 h 12"/>
                    <a:gd name="T2" fmla="*/ 2 w 40"/>
                    <a:gd name="T3" fmla="*/ 3 h 12"/>
                    <a:gd name="T4" fmla="*/ 0 w 40"/>
                    <a:gd name="T5" fmla="*/ 3 h 12"/>
                    <a:gd name="T6" fmla="*/ 0 w 40"/>
                    <a:gd name="T7" fmla="*/ 12 h 12"/>
                    <a:gd name="T8" fmla="*/ 2 w 40"/>
                    <a:gd name="T9" fmla="*/ 12 h 12"/>
                    <a:gd name="T10" fmla="*/ 38 w 40"/>
                    <a:gd name="T11" fmla="*/ 12 h 12"/>
                    <a:gd name="T12" fmla="*/ 40 w 40"/>
                    <a:gd name="T13" fmla="*/ 12 h 12"/>
                    <a:gd name="T14" fmla="*/ 40 w 40"/>
                    <a:gd name="T15" fmla="*/ 12 h 12"/>
                    <a:gd name="T16" fmla="*/ 40 w 40"/>
                    <a:gd name="T17" fmla="*/ 3 h 12"/>
                    <a:gd name="T18" fmla="*/ 38 w 40"/>
                    <a:gd name="T19" fmla="*/ 0 h 12"/>
                    <a:gd name="T20" fmla="*/ 2 w 4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2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3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13" name="Freeform 456"/>
                <p:cNvSpPr>
                  <a:spLocks/>
                </p:cNvSpPr>
                <p:nvPr/>
              </p:nvSpPr>
              <p:spPr bwMode="auto">
                <a:xfrm>
                  <a:off x="3595" y="3448"/>
                  <a:ext cx="40" cy="14"/>
                </a:xfrm>
                <a:custGeom>
                  <a:avLst/>
                  <a:gdLst>
                    <a:gd name="T0" fmla="*/ 2 w 40"/>
                    <a:gd name="T1" fmla="*/ 0 h 14"/>
                    <a:gd name="T2" fmla="*/ 2 w 40"/>
                    <a:gd name="T3" fmla="*/ 0 h 14"/>
                    <a:gd name="T4" fmla="*/ 0 w 40"/>
                    <a:gd name="T5" fmla="*/ 2 h 14"/>
                    <a:gd name="T6" fmla="*/ 0 w 40"/>
                    <a:gd name="T7" fmla="*/ 9 h 14"/>
                    <a:gd name="T8" fmla="*/ 2 w 40"/>
                    <a:gd name="T9" fmla="*/ 14 h 14"/>
                    <a:gd name="T10" fmla="*/ 38 w 40"/>
                    <a:gd name="T11" fmla="*/ 14 h 14"/>
                    <a:gd name="T12" fmla="*/ 40 w 40"/>
                    <a:gd name="T13" fmla="*/ 14 h 14"/>
                    <a:gd name="T14" fmla="*/ 40 w 40"/>
                    <a:gd name="T15" fmla="*/ 9 h 14"/>
                    <a:gd name="T16" fmla="*/ 40 w 40"/>
                    <a:gd name="T17" fmla="*/ 2 h 14"/>
                    <a:gd name="T18" fmla="*/ 40 w 40"/>
                    <a:gd name="T19" fmla="*/ 0 h 14"/>
                    <a:gd name="T20" fmla="*/ 38 w 40"/>
                    <a:gd name="T21" fmla="*/ 0 h 14"/>
                    <a:gd name="T22" fmla="*/ 2 w 40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1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38" y="14"/>
                      </a:lnTo>
                      <a:lnTo>
                        <a:pt x="40" y="14"/>
                      </a:lnTo>
                      <a:lnTo>
                        <a:pt x="40" y="9"/>
                      </a:lnTo>
                      <a:lnTo>
                        <a:pt x="40" y="2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14" name="Freeform 457"/>
                <p:cNvSpPr>
                  <a:spLocks/>
                </p:cNvSpPr>
                <p:nvPr/>
              </p:nvSpPr>
              <p:spPr bwMode="auto">
                <a:xfrm>
                  <a:off x="3652" y="3448"/>
                  <a:ext cx="41" cy="14"/>
                </a:xfrm>
                <a:custGeom>
                  <a:avLst/>
                  <a:gdLst>
                    <a:gd name="T0" fmla="*/ 3 w 41"/>
                    <a:gd name="T1" fmla="*/ 0 h 14"/>
                    <a:gd name="T2" fmla="*/ 0 w 41"/>
                    <a:gd name="T3" fmla="*/ 0 h 14"/>
                    <a:gd name="T4" fmla="*/ 0 w 41"/>
                    <a:gd name="T5" fmla="*/ 2 h 14"/>
                    <a:gd name="T6" fmla="*/ 0 w 41"/>
                    <a:gd name="T7" fmla="*/ 9 h 14"/>
                    <a:gd name="T8" fmla="*/ 0 w 41"/>
                    <a:gd name="T9" fmla="*/ 14 h 14"/>
                    <a:gd name="T10" fmla="*/ 3 w 41"/>
                    <a:gd name="T11" fmla="*/ 14 h 14"/>
                    <a:gd name="T12" fmla="*/ 36 w 41"/>
                    <a:gd name="T13" fmla="*/ 14 h 14"/>
                    <a:gd name="T14" fmla="*/ 41 w 41"/>
                    <a:gd name="T15" fmla="*/ 14 h 14"/>
                    <a:gd name="T16" fmla="*/ 41 w 41"/>
                    <a:gd name="T17" fmla="*/ 9 h 14"/>
                    <a:gd name="T18" fmla="*/ 41 w 41"/>
                    <a:gd name="T19" fmla="*/ 2 h 14"/>
                    <a:gd name="T20" fmla="*/ 41 w 41"/>
                    <a:gd name="T21" fmla="*/ 0 h 14"/>
                    <a:gd name="T22" fmla="*/ 36 w 41"/>
                    <a:gd name="T23" fmla="*/ 0 h 14"/>
                    <a:gd name="T24" fmla="*/ 3 w 41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1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6" y="14"/>
                      </a:lnTo>
                      <a:lnTo>
                        <a:pt x="41" y="14"/>
                      </a:lnTo>
                      <a:lnTo>
                        <a:pt x="41" y="9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15" name="Freeform 458"/>
                <p:cNvSpPr>
                  <a:spLocks/>
                </p:cNvSpPr>
                <p:nvPr/>
              </p:nvSpPr>
              <p:spPr bwMode="auto">
                <a:xfrm>
                  <a:off x="3712" y="3448"/>
                  <a:ext cx="39" cy="14"/>
                </a:xfrm>
                <a:custGeom>
                  <a:avLst/>
                  <a:gdLst>
                    <a:gd name="T0" fmla="*/ 3 w 39"/>
                    <a:gd name="T1" fmla="*/ 0 h 14"/>
                    <a:gd name="T2" fmla="*/ 0 w 39"/>
                    <a:gd name="T3" fmla="*/ 0 h 14"/>
                    <a:gd name="T4" fmla="*/ 0 w 39"/>
                    <a:gd name="T5" fmla="*/ 2 h 14"/>
                    <a:gd name="T6" fmla="*/ 0 w 39"/>
                    <a:gd name="T7" fmla="*/ 9 h 14"/>
                    <a:gd name="T8" fmla="*/ 0 w 39"/>
                    <a:gd name="T9" fmla="*/ 14 h 14"/>
                    <a:gd name="T10" fmla="*/ 3 w 39"/>
                    <a:gd name="T11" fmla="*/ 14 h 14"/>
                    <a:gd name="T12" fmla="*/ 36 w 39"/>
                    <a:gd name="T13" fmla="*/ 14 h 14"/>
                    <a:gd name="T14" fmla="*/ 39 w 39"/>
                    <a:gd name="T15" fmla="*/ 14 h 14"/>
                    <a:gd name="T16" fmla="*/ 39 w 39"/>
                    <a:gd name="T17" fmla="*/ 9 h 14"/>
                    <a:gd name="T18" fmla="*/ 39 w 39"/>
                    <a:gd name="T19" fmla="*/ 2 h 14"/>
                    <a:gd name="T20" fmla="*/ 39 w 39"/>
                    <a:gd name="T21" fmla="*/ 0 h 14"/>
                    <a:gd name="T22" fmla="*/ 36 w 39"/>
                    <a:gd name="T23" fmla="*/ 0 h 14"/>
                    <a:gd name="T24" fmla="*/ 3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6" y="14"/>
                      </a:lnTo>
                      <a:lnTo>
                        <a:pt x="39" y="14"/>
                      </a:lnTo>
                      <a:lnTo>
                        <a:pt x="39" y="9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16" name="Freeform 459"/>
                <p:cNvSpPr>
                  <a:spLocks/>
                </p:cNvSpPr>
                <p:nvPr/>
              </p:nvSpPr>
              <p:spPr bwMode="auto">
                <a:xfrm>
                  <a:off x="3501" y="3464"/>
                  <a:ext cx="41" cy="17"/>
                </a:xfrm>
                <a:custGeom>
                  <a:avLst/>
                  <a:gdLst>
                    <a:gd name="T0" fmla="*/ 2 w 41"/>
                    <a:gd name="T1" fmla="*/ 0 h 17"/>
                    <a:gd name="T2" fmla="*/ 0 w 41"/>
                    <a:gd name="T3" fmla="*/ 5 h 17"/>
                    <a:gd name="T4" fmla="*/ 0 w 41"/>
                    <a:gd name="T5" fmla="*/ 15 h 17"/>
                    <a:gd name="T6" fmla="*/ 0 w 41"/>
                    <a:gd name="T7" fmla="*/ 17 h 17"/>
                    <a:gd name="T8" fmla="*/ 2 w 41"/>
                    <a:gd name="T9" fmla="*/ 17 h 17"/>
                    <a:gd name="T10" fmla="*/ 38 w 41"/>
                    <a:gd name="T11" fmla="*/ 17 h 17"/>
                    <a:gd name="T12" fmla="*/ 41 w 41"/>
                    <a:gd name="T13" fmla="*/ 17 h 17"/>
                    <a:gd name="T14" fmla="*/ 41 w 41"/>
                    <a:gd name="T15" fmla="*/ 15 h 17"/>
                    <a:gd name="T16" fmla="*/ 41 w 41"/>
                    <a:gd name="T17" fmla="*/ 5 h 17"/>
                    <a:gd name="T18" fmla="*/ 38 w 41"/>
                    <a:gd name="T19" fmla="*/ 0 h 17"/>
                    <a:gd name="T20" fmla="*/ 2 w 41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7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38" y="17"/>
                      </a:lnTo>
                      <a:lnTo>
                        <a:pt x="41" y="17"/>
                      </a:lnTo>
                      <a:lnTo>
                        <a:pt x="41" y="15"/>
                      </a:lnTo>
                      <a:lnTo>
                        <a:pt x="41" y="5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17" name="Freeform 460"/>
                <p:cNvSpPr>
                  <a:spLocks/>
                </p:cNvSpPr>
                <p:nvPr/>
              </p:nvSpPr>
              <p:spPr bwMode="auto">
                <a:xfrm>
                  <a:off x="3563" y="3469"/>
                  <a:ext cx="39" cy="12"/>
                </a:xfrm>
                <a:custGeom>
                  <a:avLst/>
                  <a:gdLst>
                    <a:gd name="T0" fmla="*/ 3 w 39"/>
                    <a:gd name="T1" fmla="*/ 0 h 12"/>
                    <a:gd name="T2" fmla="*/ 0 w 39"/>
                    <a:gd name="T3" fmla="*/ 0 h 12"/>
                    <a:gd name="T4" fmla="*/ 0 w 39"/>
                    <a:gd name="T5" fmla="*/ 0 h 12"/>
                    <a:gd name="T6" fmla="*/ 0 w 39"/>
                    <a:gd name="T7" fmla="*/ 10 h 12"/>
                    <a:gd name="T8" fmla="*/ 0 w 39"/>
                    <a:gd name="T9" fmla="*/ 12 h 12"/>
                    <a:gd name="T10" fmla="*/ 3 w 39"/>
                    <a:gd name="T11" fmla="*/ 12 h 12"/>
                    <a:gd name="T12" fmla="*/ 39 w 39"/>
                    <a:gd name="T13" fmla="*/ 12 h 12"/>
                    <a:gd name="T14" fmla="*/ 39 w 39"/>
                    <a:gd name="T15" fmla="*/ 12 h 12"/>
                    <a:gd name="T16" fmla="*/ 39 w 39"/>
                    <a:gd name="T17" fmla="*/ 10 h 12"/>
                    <a:gd name="T18" fmla="*/ 39 w 39"/>
                    <a:gd name="T19" fmla="*/ 0 h 12"/>
                    <a:gd name="T20" fmla="*/ 39 w 39"/>
                    <a:gd name="T21" fmla="*/ 0 h 12"/>
                    <a:gd name="T22" fmla="*/ 39 w 39"/>
                    <a:gd name="T23" fmla="*/ 0 h 12"/>
                    <a:gd name="T24" fmla="*/ 3 w 39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18" name="Freeform 461"/>
                <p:cNvSpPr>
                  <a:spLocks/>
                </p:cNvSpPr>
                <p:nvPr/>
              </p:nvSpPr>
              <p:spPr bwMode="auto">
                <a:xfrm>
                  <a:off x="3626" y="3469"/>
                  <a:ext cx="41" cy="12"/>
                </a:xfrm>
                <a:custGeom>
                  <a:avLst/>
                  <a:gdLst>
                    <a:gd name="T0" fmla="*/ 2 w 41"/>
                    <a:gd name="T1" fmla="*/ 0 h 12"/>
                    <a:gd name="T2" fmla="*/ 0 w 41"/>
                    <a:gd name="T3" fmla="*/ 0 h 12"/>
                    <a:gd name="T4" fmla="*/ 0 w 41"/>
                    <a:gd name="T5" fmla="*/ 0 h 12"/>
                    <a:gd name="T6" fmla="*/ 0 w 41"/>
                    <a:gd name="T7" fmla="*/ 10 h 12"/>
                    <a:gd name="T8" fmla="*/ 0 w 41"/>
                    <a:gd name="T9" fmla="*/ 12 h 12"/>
                    <a:gd name="T10" fmla="*/ 2 w 41"/>
                    <a:gd name="T11" fmla="*/ 12 h 12"/>
                    <a:gd name="T12" fmla="*/ 38 w 41"/>
                    <a:gd name="T13" fmla="*/ 12 h 12"/>
                    <a:gd name="T14" fmla="*/ 41 w 41"/>
                    <a:gd name="T15" fmla="*/ 12 h 12"/>
                    <a:gd name="T16" fmla="*/ 41 w 41"/>
                    <a:gd name="T17" fmla="*/ 10 h 12"/>
                    <a:gd name="T18" fmla="*/ 41 w 41"/>
                    <a:gd name="T19" fmla="*/ 0 h 12"/>
                    <a:gd name="T20" fmla="*/ 41 w 41"/>
                    <a:gd name="T21" fmla="*/ 0 h 12"/>
                    <a:gd name="T22" fmla="*/ 38 w 41"/>
                    <a:gd name="T23" fmla="*/ 0 h 12"/>
                    <a:gd name="T24" fmla="*/ 2 w 41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1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8" y="12"/>
                      </a:lnTo>
                      <a:lnTo>
                        <a:pt x="41" y="12"/>
                      </a:lnTo>
                      <a:lnTo>
                        <a:pt x="41" y="1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19" name="Freeform 462"/>
                <p:cNvSpPr>
                  <a:spLocks/>
                </p:cNvSpPr>
                <p:nvPr/>
              </p:nvSpPr>
              <p:spPr bwMode="auto">
                <a:xfrm>
                  <a:off x="3688" y="3469"/>
                  <a:ext cx="60" cy="12"/>
                </a:xfrm>
                <a:custGeom>
                  <a:avLst/>
                  <a:gdLst>
                    <a:gd name="T0" fmla="*/ 5 w 60"/>
                    <a:gd name="T1" fmla="*/ 0 h 12"/>
                    <a:gd name="T2" fmla="*/ 0 w 60"/>
                    <a:gd name="T3" fmla="*/ 0 h 12"/>
                    <a:gd name="T4" fmla="*/ 0 w 60"/>
                    <a:gd name="T5" fmla="*/ 0 h 12"/>
                    <a:gd name="T6" fmla="*/ 0 w 60"/>
                    <a:gd name="T7" fmla="*/ 10 h 12"/>
                    <a:gd name="T8" fmla="*/ 0 w 60"/>
                    <a:gd name="T9" fmla="*/ 12 h 12"/>
                    <a:gd name="T10" fmla="*/ 5 w 60"/>
                    <a:gd name="T11" fmla="*/ 12 h 12"/>
                    <a:gd name="T12" fmla="*/ 58 w 60"/>
                    <a:gd name="T13" fmla="*/ 12 h 12"/>
                    <a:gd name="T14" fmla="*/ 60 w 60"/>
                    <a:gd name="T15" fmla="*/ 12 h 12"/>
                    <a:gd name="T16" fmla="*/ 60 w 60"/>
                    <a:gd name="T17" fmla="*/ 10 h 12"/>
                    <a:gd name="T18" fmla="*/ 60 w 60"/>
                    <a:gd name="T19" fmla="*/ 0 h 12"/>
                    <a:gd name="T20" fmla="*/ 60 w 60"/>
                    <a:gd name="T21" fmla="*/ 0 h 12"/>
                    <a:gd name="T22" fmla="*/ 58 w 60"/>
                    <a:gd name="T23" fmla="*/ 0 h 12"/>
                    <a:gd name="T24" fmla="*/ 5 w 60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12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58" y="12"/>
                      </a:lnTo>
                      <a:lnTo>
                        <a:pt x="60" y="12"/>
                      </a:lnTo>
                      <a:lnTo>
                        <a:pt x="60" y="1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20" name="Freeform 463"/>
                <p:cNvSpPr>
                  <a:spLocks/>
                </p:cNvSpPr>
                <p:nvPr/>
              </p:nvSpPr>
              <p:spPr bwMode="auto">
                <a:xfrm>
                  <a:off x="3417" y="3488"/>
                  <a:ext cx="77" cy="17"/>
                </a:xfrm>
                <a:custGeom>
                  <a:avLst/>
                  <a:gdLst>
                    <a:gd name="T0" fmla="*/ 0 w 77"/>
                    <a:gd name="T1" fmla="*/ 0 h 17"/>
                    <a:gd name="T2" fmla="*/ 0 w 77"/>
                    <a:gd name="T3" fmla="*/ 0 h 17"/>
                    <a:gd name="T4" fmla="*/ 0 w 77"/>
                    <a:gd name="T5" fmla="*/ 3 h 17"/>
                    <a:gd name="T6" fmla="*/ 0 w 77"/>
                    <a:gd name="T7" fmla="*/ 15 h 17"/>
                    <a:gd name="T8" fmla="*/ 0 w 77"/>
                    <a:gd name="T9" fmla="*/ 17 h 17"/>
                    <a:gd name="T10" fmla="*/ 0 w 77"/>
                    <a:gd name="T11" fmla="*/ 17 h 17"/>
                    <a:gd name="T12" fmla="*/ 72 w 77"/>
                    <a:gd name="T13" fmla="*/ 17 h 17"/>
                    <a:gd name="T14" fmla="*/ 74 w 77"/>
                    <a:gd name="T15" fmla="*/ 17 h 17"/>
                    <a:gd name="T16" fmla="*/ 77 w 77"/>
                    <a:gd name="T17" fmla="*/ 15 h 17"/>
                    <a:gd name="T18" fmla="*/ 77 w 77"/>
                    <a:gd name="T19" fmla="*/ 3 h 17"/>
                    <a:gd name="T20" fmla="*/ 74 w 77"/>
                    <a:gd name="T21" fmla="*/ 3 h 17"/>
                    <a:gd name="T22" fmla="*/ 72 w 77"/>
                    <a:gd name="T23" fmla="*/ 0 h 17"/>
                    <a:gd name="T24" fmla="*/ 0 w 77"/>
                    <a:gd name="T2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72" y="17"/>
                      </a:lnTo>
                      <a:lnTo>
                        <a:pt x="74" y="17"/>
                      </a:lnTo>
                      <a:lnTo>
                        <a:pt x="77" y="15"/>
                      </a:lnTo>
                      <a:lnTo>
                        <a:pt x="77" y="3"/>
                      </a:lnTo>
                      <a:lnTo>
                        <a:pt x="74" y="3"/>
                      </a:lnTo>
                      <a:lnTo>
                        <a:pt x="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21" name="Freeform 464"/>
                <p:cNvSpPr>
                  <a:spLocks/>
                </p:cNvSpPr>
                <p:nvPr/>
              </p:nvSpPr>
              <p:spPr bwMode="auto">
                <a:xfrm>
                  <a:off x="3513" y="3491"/>
                  <a:ext cx="156" cy="14"/>
                </a:xfrm>
                <a:custGeom>
                  <a:avLst/>
                  <a:gdLst>
                    <a:gd name="T0" fmla="*/ 0 w 156"/>
                    <a:gd name="T1" fmla="*/ 0 h 14"/>
                    <a:gd name="T2" fmla="*/ 0 w 156"/>
                    <a:gd name="T3" fmla="*/ 0 h 14"/>
                    <a:gd name="T4" fmla="*/ 0 w 156"/>
                    <a:gd name="T5" fmla="*/ 2 h 14"/>
                    <a:gd name="T6" fmla="*/ 0 w 156"/>
                    <a:gd name="T7" fmla="*/ 12 h 14"/>
                    <a:gd name="T8" fmla="*/ 0 w 156"/>
                    <a:gd name="T9" fmla="*/ 14 h 14"/>
                    <a:gd name="T10" fmla="*/ 154 w 156"/>
                    <a:gd name="T11" fmla="*/ 14 h 14"/>
                    <a:gd name="T12" fmla="*/ 156 w 156"/>
                    <a:gd name="T13" fmla="*/ 14 h 14"/>
                    <a:gd name="T14" fmla="*/ 156 w 156"/>
                    <a:gd name="T15" fmla="*/ 12 h 14"/>
                    <a:gd name="T16" fmla="*/ 156 w 156"/>
                    <a:gd name="T17" fmla="*/ 2 h 14"/>
                    <a:gd name="T18" fmla="*/ 156 w 156"/>
                    <a:gd name="T19" fmla="*/ 0 h 14"/>
                    <a:gd name="T20" fmla="*/ 154 w 156"/>
                    <a:gd name="T21" fmla="*/ 0 h 14"/>
                    <a:gd name="T22" fmla="*/ 0 w 156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6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54" y="14"/>
                      </a:lnTo>
                      <a:lnTo>
                        <a:pt x="156" y="14"/>
                      </a:lnTo>
                      <a:lnTo>
                        <a:pt x="156" y="1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22" name="Freeform 465"/>
                <p:cNvSpPr>
                  <a:spLocks/>
                </p:cNvSpPr>
                <p:nvPr/>
              </p:nvSpPr>
              <p:spPr bwMode="auto">
                <a:xfrm>
                  <a:off x="3686" y="3491"/>
                  <a:ext cx="60" cy="14"/>
                </a:xfrm>
                <a:custGeom>
                  <a:avLst/>
                  <a:gdLst>
                    <a:gd name="T0" fmla="*/ 2 w 60"/>
                    <a:gd name="T1" fmla="*/ 0 h 14"/>
                    <a:gd name="T2" fmla="*/ 0 w 60"/>
                    <a:gd name="T3" fmla="*/ 0 h 14"/>
                    <a:gd name="T4" fmla="*/ 0 w 60"/>
                    <a:gd name="T5" fmla="*/ 2 h 14"/>
                    <a:gd name="T6" fmla="*/ 0 w 60"/>
                    <a:gd name="T7" fmla="*/ 12 h 14"/>
                    <a:gd name="T8" fmla="*/ 0 w 60"/>
                    <a:gd name="T9" fmla="*/ 14 h 14"/>
                    <a:gd name="T10" fmla="*/ 2 w 60"/>
                    <a:gd name="T11" fmla="*/ 14 h 14"/>
                    <a:gd name="T12" fmla="*/ 57 w 60"/>
                    <a:gd name="T13" fmla="*/ 14 h 14"/>
                    <a:gd name="T14" fmla="*/ 60 w 60"/>
                    <a:gd name="T15" fmla="*/ 14 h 14"/>
                    <a:gd name="T16" fmla="*/ 60 w 60"/>
                    <a:gd name="T17" fmla="*/ 12 h 14"/>
                    <a:gd name="T18" fmla="*/ 60 w 60"/>
                    <a:gd name="T19" fmla="*/ 2 h 14"/>
                    <a:gd name="T20" fmla="*/ 60 w 60"/>
                    <a:gd name="T21" fmla="*/ 0 h 14"/>
                    <a:gd name="T22" fmla="*/ 57 w 60"/>
                    <a:gd name="T23" fmla="*/ 0 h 14"/>
                    <a:gd name="T24" fmla="*/ 2 w 60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1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7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60" y="2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23" name="Freeform 466"/>
                <p:cNvSpPr>
                  <a:spLocks/>
                </p:cNvSpPr>
                <p:nvPr/>
              </p:nvSpPr>
              <p:spPr bwMode="auto">
                <a:xfrm>
                  <a:off x="3417" y="3464"/>
                  <a:ext cx="60" cy="17"/>
                </a:xfrm>
                <a:custGeom>
                  <a:avLst/>
                  <a:gdLst>
                    <a:gd name="T0" fmla="*/ 5 w 60"/>
                    <a:gd name="T1" fmla="*/ 0 h 17"/>
                    <a:gd name="T2" fmla="*/ 5 w 60"/>
                    <a:gd name="T3" fmla="*/ 5 h 17"/>
                    <a:gd name="T4" fmla="*/ 0 w 60"/>
                    <a:gd name="T5" fmla="*/ 5 h 17"/>
                    <a:gd name="T6" fmla="*/ 0 w 60"/>
                    <a:gd name="T7" fmla="*/ 15 h 17"/>
                    <a:gd name="T8" fmla="*/ 5 w 60"/>
                    <a:gd name="T9" fmla="*/ 17 h 17"/>
                    <a:gd name="T10" fmla="*/ 58 w 60"/>
                    <a:gd name="T11" fmla="*/ 17 h 17"/>
                    <a:gd name="T12" fmla="*/ 60 w 60"/>
                    <a:gd name="T13" fmla="*/ 17 h 17"/>
                    <a:gd name="T14" fmla="*/ 60 w 60"/>
                    <a:gd name="T15" fmla="*/ 15 h 17"/>
                    <a:gd name="T16" fmla="*/ 60 w 60"/>
                    <a:gd name="T17" fmla="*/ 5 h 17"/>
                    <a:gd name="T18" fmla="*/ 58 w 60"/>
                    <a:gd name="T19" fmla="*/ 0 h 17"/>
                    <a:gd name="T20" fmla="*/ 5 w 60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0" h="17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5" y="17"/>
                      </a:lnTo>
                      <a:lnTo>
                        <a:pt x="58" y="17"/>
                      </a:lnTo>
                      <a:lnTo>
                        <a:pt x="60" y="17"/>
                      </a:lnTo>
                      <a:lnTo>
                        <a:pt x="60" y="15"/>
                      </a:lnTo>
                      <a:lnTo>
                        <a:pt x="60" y="5"/>
                      </a:lnTo>
                      <a:lnTo>
                        <a:pt x="5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446" name="Group 467"/>
              <p:cNvGrpSpPr>
                <a:grpSpLocks/>
              </p:cNvGrpSpPr>
              <p:nvPr/>
            </p:nvGrpSpPr>
            <p:grpSpPr bwMode="auto">
              <a:xfrm>
                <a:off x="3730625" y="1147763"/>
                <a:ext cx="203200" cy="466725"/>
                <a:chOff x="3431" y="3203"/>
                <a:chExt cx="303" cy="655"/>
              </a:xfrm>
            </p:grpSpPr>
            <p:sp>
              <p:nvSpPr>
                <p:cNvPr id="504" name="Oval 468"/>
                <p:cNvSpPr>
                  <a:spLocks noChangeArrowheads="1"/>
                </p:cNvSpPr>
                <p:nvPr/>
              </p:nvSpPr>
              <p:spPr bwMode="auto">
                <a:xfrm>
                  <a:off x="3515" y="3203"/>
                  <a:ext cx="116" cy="132"/>
                </a:xfrm>
                <a:prstGeom prst="ellipse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05" name="Freeform 469"/>
                <p:cNvSpPr>
                  <a:spLocks/>
                </p:cNvSpPr>
                <p:nvPr/>
              </p:nvSpPr>
              <p:spPr bwMode="auto">
                <a:xfrm>
                  <a:off x="3513" y="3352"/>
                  <a:ext cx="113" cy="458"/>
                </a:xfrm>
                <a:custGeom>
                  <a:avLst/>
                  <a:gdLst>
                    <a:gd name="T0" fmla="*/ 17 w 113"/>
                    <a:gd name="T1" fmla="*/ 0 h 458"/>
                    <a:gd name="T2" fmla="*/ 10 w 113"/>
                    <a:gd name="T3" fmla="*/ 2 h 458"/>
                    <a:gd name="T4" fmla="*/ 5 w 113"/>
                    <a:gd name="T5" fmla="*/ 7 h 458"/>
                    <a:gd name="T6" fmla="*/ 0 w 113"/>
                    <a:gd name="T7" fmla="*/ 14 h 458"/>
                    <a:gd name="T8" fmla="*/ 0 w 113"/>
                    <a:gd name="T9" fmla="*/ 21 h 458"/>
                    <a:gd name="T10" fmla="*/ 0 w 113"/>
                    <a:gd name="T11" fmla="*/ 439 h 458"/>
                    <a:gd name="T12" fmla="*/ 0 w 113"/>
                    <a:gd name="T13" fmla="*/ 448 h 458"/>
                    <a:gd name="T14" fmla="*/ 5 w 113"/>
                    <a:gd name="T15" fmla="*/ 453 h 458"/>
                    <a:gd name="T16" fmla="*/ 10 w 113"/>
                    <a:gd name="T17" fmla="*/ 458 h 458"/>
                    <a:gd name="T18" fmla="*/ 17 w 113"/>
                    <a:gd name="T19" fmla="*/ 458 h 458"/>
                    <a:gd name="T20" fmla="*/ 94 w 113"/>
                    <a:gd name="T21" fmla="*/ 458 h 458"/>
                    <a:gd name="T22" fmla="*/ 101 w 113"/>
                    <a:gd name="T23" fmla="*/ 458 h 458"/>
                    <a:gd name="T24" fmla="*/ 108 w 113"/>
                    <a:gd name="T25" fmla="*/ 453 h 458"/>
                    <a:gd name="T26" fmla="*/ 110 w 113"/>
                    <a:gd name="T27" fmla="*/ 448 h 458"/>
                    <a:gd name="T28" fmla="*/ 113 w 113"/>
                    <a:gd name="T29" fmla="*/ 439 h 458"/>
                    <a:gd name="T30" fmla="*/ 113 w 113"/>
                    <a:gd name="T31" fmla="*/ 21 h 458"/>
                    <a:gd name="T32" fmla="*/ 110 w 113"/>
                    <a:gd name="T33" fmla="*/ 14 h 458"/>
                    <a:gd name="T34" fmla="*/ 108 w 113"/>
                    <a:gd name="T35" fmla="*/ 7 h 458"/>
                    <a:gd name="T36" fmla="*/ 101 w 113"/>
                    <a:gd name="T37" fmla="*/ 2 h 458"/>
                    <a:gd name="T38" fmla="*/ 94 w 113"/>
                    <a:gd name="T39" fmla="*/ 0 h 458"/>
                    <a:gd name="T40" fmla="*/ 17 w 113"/>
                    <a:gd name="T41" fmla="*/ 0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458">
                      <a:moveTo>
                        <a:pt x="17" y="0"/>
                      </a:move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439"/>
                      </a:lnTo>
                      <a:lnTo>
                        <a:pt x="0" y="448"/>
                      </a:lnTo>
                      <a:lnTo>
                        <a:pt x="5" y="453"/>
                      </a:lnTo>
                      <a:lnTo>
                        <a:pt x="10" y="458"/>
                      </a:lnTo>
                      <a:lnTo>
                        <a:pt x="17" y="458"/>
                      </a:lnTo>
                      <a:lnTo>
                        <a:pt x="94" y="458"/>
                      </a:lnTo>
                      <a:lnTo>
                        <a:pt x="101" y="458"/>
                      </a:lnTo>
                      <a:lnTo>
                        <a:pt x="108" y="453"/>
                      </a:lnTo>
                      <a:lnTo>
                        <a:pt x="110" y="448"/>
                      </a:lnTo>
                      <a:lnTo>
                        <a:pt x="113" y="439"/>
                      </a:lnTo>
                      <a:lnTo>
                        <a:pt x="113" y="21"/>
                      </a:lnTo>
                      <a:lnTo>
                        <a:pt x="110" y="14"/>
                      </a:lnTo>
                      <a:lnTo>
                        <a:pt x="108" y="7"/>
                      </a:lnTo>
                      <a:lnTo>
                        <a:pt x="101" y="2"/>
                      </a:lnTo>
                      <a:lnTo>
                        <a:pt x="94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06" name="Freeform 470"/>
                <p:cNvSpPr>
                  <a:spLocks/>
                </p:cNvSpPr>
                <p:nvPr/>
              </p:nvSpPr>
              <p:spPr bwMode="auto">
                <a:xfrm>
                  <a:off x="3556" y="3623"/>
                  <a:ext cx="27" cy="235"/>
                </a:xfrm>
                <a:custGeom>
                  <a:avLst/>
                  <a:gdLst>
                    <a:gd name="T0" fmla="*/ 15 w 27"/>
                    <a:gd name="T1" fmla="*/ 0 h 235"/>
                    <a:gd name="T2" fmla="*/ 10 w 27"/>
                    <a:gd name="T3" fmla="*/ 2 h 235"/>
                    <a:gd name="T4" fmla="*/ 5 w 27"/>
                    <a:gd name="T5" fmla="*/ 5 h 235"/>
                    <a:gd name="T6" fmla="*/ 5 w 27"/>
                    <a:gd name="T7" fmla="*/ 7 h 235"/>
                    <a:gd name="T8" fmla="*/ 0 w 27"/>
                    <a:gd name="T9" fmla="*/ 12 h 235"/>
                    <a:gd name="T10" fmla="*/ 0 w 27"/>
                    <a:gd name="T11" fmla="*/ 223 h 235"/>
                    <a:gd name="T12" fmla="*/ 5 w 27"/>
                    <a:gd name="T13" fmla="*/ 228 h 235"/>
                    <a:gd name="T14" fmla="*/ 5 w 27"/>
                    <a:gd name="T15" fmla="*/ 233 h 235"/>
                    <a:gd name="T16" fmla="*/ 15 w 27"/>
                    <a:gd name="T17" fmla="*/ 235 h 235"/>
                    <a:gd name="T18" fmla="*/ 24 w 27"/>
                    <a:gd name="T19" fmla="*/ 233 h 235"/>
                    <a:gd name="T20" fmla="*/ 27 w 27"/>
                    <a:gd name="T21" fmla="*/ 223 h 235"/>
                    <a:gd name="T22" fmla="*/ 27 w 27"/>
                    <a:gd name="T23" fmla="*/ 12 h 235"/>
                    <a:gd name="T24" fmla="*/ 24 w 27"/>
                    <a:gd name="T25" fmla="*/ 5 h 235"/>
                    <a:gd name="T26" fmla="*/ 19 w 27"/>
                    <a:gd name="T27" fmla="*/ 2 h 235"/>
                    <a:gd name="T28" fmla="*/ 15 w 27"/>
                    <a:gd name="T2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7" h="23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0" y="12"/>
                      </a:lnTo>
                      <a:lnTo>
                        <a:pt x="0" y="223"/>
                      </a:lnTo>
                      <a:lnTo>
                        <a:pt x="5" y="228"/>
                      </a:lnTo>
                      <a:lnTo>
                        <a:pt x="5" y="233"/>
                      </a:lnTo>
                      <a:lnTo>
                        <a:pt x="15" y="235"/>
                      </a:lnTo>
                      <a:lnTo>
                        <a:pt x="24" y="233"/>
                      </a:lnTo>
                      <a:lnTo>
                        <a:pt x="27" y="223"/>
                      </a:lnTo>
                      <a:lnTo>
                        <a:pt x="27" y="12"/>
                      </a:lnTo>
                      <a:lnTo>
                        <a:pt x="24" y="5"/>
                      </a:lnTo>
                      <a:lnTo>
                        <a:pt x="19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07" name="Freeform 471"/>
                <p:cNvSpPr>
                  <a:spLocks/>
                </p:cNvSpPr>
                <p:nvPr/>
              </p:nvSpPr>
              <p:spPr bwMode="auto">
                <a:xfrm>
                  <a:off x="3602" y="3344"/>
                  <a:ext cx="132" cy="214"/>
                </a:xfrm>
                <a:custGeom>
                  <a:avLst/>
                  <a:gdLst>
                    <a:gd name="T0" fmla="*/ 14 w 132"/>
                    <a:gd name="T1" fmla="*/ 3 h 214"/>
                    <a:gd name="T2" fmla="*/ 5 w 132"/>
                    <a:gd name="T3" fmla="*/ 8 h 214"/>
                    <a:gd name="T4" fmla="*/ 0 w 132"/>
                    <a:gd name="T5" fmla="*/ 17 h 214"/>
                    <a:gd name="T6" fmla="*/ 0 w 132"/>
                    <a:gd name="T7" fmla="*/ 27 h 214"/>
                    <a:gd name="T8" fmla="*/ 2 w 132"/>
                    <a:gd name="T9" fmla="*/ 34 h 214"/>
                    <a:gd name="T10" fmla="*/ 84 w 132"/>
                    <a:gd name="T11" fmla="*/ 202 h 214"/>
                    <a:gd name="T12" fmla="*/ 91 w 132"/>
                    <a:gd name="T13" fmla="*/ 209 h 214"/>
                    <a:gd name="T14" fmla="*/ 98 w 132"/>
                    <a:gd name="T15" fmla="*/ 214 h 214"/>
                    <a:gd name="T16" fmla="*/ 108 w 132"/>
                    <a:gd name="T17" fmla="*/ 214 h 214"/>
                    <a:gd name="T18" fmla="*/ 117 w 132"/>
                    <a:gd name="T19" fmla="*/ 212 h 214"/>
                    <a:gd name="T20" fmla="*/ 127 w 132"/>
                    <a:gd name="T21" fmla="*/ 204 h 214"/>
                    <a:gd name="T22" fmla="*/ 132 w 132"/>
                    <a:gd name="T23" fmla="*/ 200 h 214"/>
                    <a:gd name="T24" fmla="*/ 132 w 132"/>
                    <a:gd name="T25" fmla="*/ 190 h 214"/>
                    <a:gd name="T26" fmla="*/ 127 w 132"/>
                    <a:gd name="T27" fmla="*/ 180 h 214"/>
                    <a:gd name="T28" fmla="*/ 45 w 132"/>
                    <a:gd name="T29" fmla="*/ 15 h 214"/>
                    <a:gd name="T30" fmla="*/ 41 w 132"/>
                    <a:gd name="T31" fmla="*/ 5 h 214"/>
                    <a:gd name="T32" fmla="*/ 33 w 132"/>
                    <a:gd name="T33" fmla="*/ 0 h 214"/>
                    <a:gd name="T34" fmla="*/ 24 w 132"/>
                    <a:gd name="T35" fmla="*/ 0 h 214"/>
                    <a:gd name="T36" fmla="*/ 14 w 132"/>
                    <a:gd name="T37" fmla="*/ 3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" h="214">
                      <a:moveTo>
                        <a:pt x="14" y="3"/>
                      </a:moveTo>
                      <a:lnTo>
                        <a:pt x="5" y="8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84" y="202"/>
                      </a:lnTo>
                      <a:lnTo>
                        <a:pt x="91" y="209"/>
                      </a:lnTo>
                      <a:lnTo>
                        <a:pt x="98" y="214"/>
                      </a:lnTo>
                      <a:lnTo>
                        <a:pt x="108" y="214"/>
                      </a:lnTo>
                      <a:lnTo>
                        <a:pt x="117" y="212"/>
                      </a:lnTo>
                      <a:lnTo>
                        <a:pt x="127" y="204"/>
                      </a:lnTo>
                      <a:lnTo>
                        <a:pt x="132" y="200"/>
                      </a:lnTo>
                      <a:lnTo>
                        <a:pt x="132" y="190"/>
                      </a:lnTo>
                      <a:lnTo>
                        <a:pt x="127" y="180"/>
                      </a:lnTo>
                      <a:lnTo>
                        <a:pt x="45" y="15"/>
                      </a:lnTo>
                      <a:lnTo>
                        <a:pt x="41" y="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08" name="Freeform 472"/>
                <p:cNvSpPr>
                  <a:spLocks/>
                </p:cNvSpPr>
                <p:nvPr/>
              </p:nvSpPr>
              <p:spPr bwMode="auto">
                <a:xfrm>
                  <a:off x="3431" y="3337"/>
                  <a:ext cx="104" cy="228"/>
                </a:xfrm>
                <a:custGeom>
                  <a:avLst/>
                  <a:gdLst>
                    <a:gd name="T0" fmla="*/ 84 w 104"/>
                    <a:gd name="T1" fmla="*/ 3 h 228"/>
                    <a:gd name="T2" fmla="*/ 94 w 104"/>
                    <a:gd name="T3" fmla="*/ 7 h 228"/>
                    <a:gd name="T4" fmla="*/ 101 w 104"/>
                    <a:gd name="T5" fmla="*/ 15 h 228"/>
                    <a:gd name="T6" fmla="*/ 104 w 104"/>
                    <a:gd name="T7" fmla="*/ 24 h 228"/>
                    <a:gd name="T8" fmla="*/ 101 w 104"/>
                    <a:gd name="T9" fmla="*/ 34 h 228"/>
                    <a:gd name="T10" fmla="*/ 48 w 104"/>
                    <a:gd name="T11" fmla="*/ 209 h 228"/>
                    <a:gd name="T12" fmla="*/ 44 w 104"/>
                    <a:gd name="T13" fmla="*/ 219 h 228"/>
                    <a:gd name="T14" fmla="*/ 36 w 104"/>
                    <a:gd name="T15" fmla="*/ 226 h 228"/>
                    <a:gd name="T16" fmla="*/ 27 w 104"/>
                    <a:gd name="T17" fmla="*/ 228 h 228"/>
                    <a:gd name="T18" fmla="*/ 17 w 104"/>
                    <a:gd name="T19" fmla="*/ 228 h 228"/>
                    <a:gd name="T20" fmla="*/ 10 w 104"/>
                    <a:gd name="T21" fmla="*/ 223 h 228"/>
                    <a:gd name="T22" fmla="*/ 3 w 104"/>
                    <a:gd name="T23" fmla="*/ 216 h 228"/>
                    <a:gd name="T24" fmla="*/ 0 w 104"/>
                    <a:gd name="T25" fmla="*/ 207 h 228"/>
                    <a:gd name="T26" fmla="*/ 0 w 104"/>
                    <a:gd name="T27" fmla="*/ 197 h 228"/>
                    <a:gd name="T28" fmla="*/ 56 w 104"/>
                    <a:gd name="T29" fmla="*/ 19 h 228"/>
                    <a:gd name="T30" fmla="*/ 60 w 104"/>
                    <a:gd name="T31" fmla="*/ 10 h 228"/>
                    <a:gd name="T32" fmla="*/ 68 w 104"/>
                    <a:gd name="T33" fmla="*/ 5 h 228"/>
                    <a:gd name="T34" fmla="*/ 75 w 104"/>
                    <a:gd name="T35" fmla="*/ 0 h 228"/>
                    <a:gd name="T36" fmla="*/ 84 w 104"/>
                    <a:gd name="T37" fmla="*/ 3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4" h="228">
                      <a:moveTo>
                        <a:pt x="84" y="3"/>
                      </a:moveTo>
                      <a:lnTo>
                        <a:pt x="94" y="7"/>
                      </a:lnTo>
                      <a:lnTo>
                        <a:pt x="101" y="15"/>
                      </a:lnTo>
                      <a:lnTo>
                        <a:pt x="104" y="24"/>
                      </a:lnTo>
                      <a:lnTo>
                        <a:pt x="101" y="34"/>
                      </a:lnTo>
                      <a:lnTo>
                        <a:pt x="48" y="209"/>
                      </a:lnTo>
                      <a:lnTo>
                        <a:pt x="44" y="219"/>
                      </a:lnTo>
                      <a:lnTo>
                        <a:pt x="36" y="226"/>
                      </a:lnTo>
                      <a:lnTo>
                        <a:pt x="27" y="228"/>
                      </a:lnTo>
                      <a:lnTo>
                        <a:pt x="17" y="228"/>
                      </a:lnTo>
                      <a:lnTo>
                        <a:pt x="10" y="223"/>
                      </a:lnTo>
                      <a:lnTo>
                        <a:pt x="3" y="216"/>
                      </a:lnTo>
                      <a:lnTo>
                        <a:pt x="0" y="207"/>
                      </a:lnTo>
                      <a:lnTo>
                        <a:pt x="0" y="197"/>
                      </a:lnTo>
                      <a:lnTo>
                        <a:pt x="56" y="19"/>
                      </a:lnTo>
                      <a:lnTo>
                        <a:pt x="60" y="10"/>
                      </a:lnTo>
                      <a:lnTo>
                        <a:pt x="68" y="5"/>
                      </a:lnTo>
                      <a:lnTo>
                        <a:pt x="75" y="0"/>
                      </a:lnTo>
                      <a:lnTo>
                        <a:pt x="8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447" name="Group 473"/>
              <p:cNvGrpSpPr>
                <a:grpSpLocks/>
              </p:cNvGrpSpPr>
              <p:nvPr/>
            </p:nvGrpSpPr>
            <p:grpSpPr bwMode="auto">
              <a:xfrm>
                <a:off x="3957638" y="1228725"/>
                <a:ext cx="214312" cy="344488"/>
                <a:chOff x="3770" y="3316"/>
                <a:chExt cx="319" cy="482"/>
              </a:xfrm>
            </p:grpSpPr>
            <p:sp>
              <p:nvSpPr>
                <p:cNvPr id="494" name="Freeform 474"/>
                <p:cNvSpPr>
                  <a:spLocks/>
                </p:cNvSpPr>
                <p:nvPr/>
              </p:nvSpPr>
              <p:spPr bwMode="auto">
                <a:xfrm>
                  <a:off x="3808" y="3448"/>
                  <a:ext cx="123" cy="206"/>
                </a:xfrm>
                <a:custGeom>
                  <a:avLst/>
                  <a:gdLst>
                    <a:gd name="T0" fmla="*/ 17 w 123"/>
                    <a:gd name="T1" fmla="*/ 0 h 206"/>
                    <a:gd name="T2" fmla="*/ 10 w 123"/>
                    <a:gd name="T3" fmla="*/ 2 h 206"/>
                    <a:gd name="T4" fmla="*/ 7 w 123"/>
                    <a:gd name="T5" fmla="*/ 7 h 206"/>
                    <a:gd name="T6" fmla="*/ 3 w 123"/>
                    <a:gd name="T7" fmla="*/ 9 h 206"/>
                    <a:gd name="T8" fmla="*/ 0 w 123"/>
                    <a:gd name="T9" fmla="*/ 16 h 206"/>
                    <a:gd name="T10" fmla="*/ 0 w 123"/>
                    <a:gd name="T11" fmla="*/ 189 h 206"/>
                    <a:gd name="T12" fmla="*/ 3 w 123"/>
                    <a:gd name="T13" fmla="*/ 196 h 206"/>
                    <a:gd name="T14" fmla="*/ 7 w 123"/>
                    <a:gd name="T15" fmla="*/ 201 h 206"/>
                    <a:gd name="T16" fmla="*/ 10 w 123"/>
                    <a:gd name="T17" fmla="*/ 206 h 206"/>
                    <a:gd name="T18" fmla="*/ 17 w 123"/>
                    <a:gd name="T19" fmla="*/ 206 h 206"/>
                    <a:gd name="T20" fmla="*/ 106 w 123"/>
                    <a:gd name="T21" fmla="*/ 206 h 206"/>
                    <a:gd name="T22" fmla="*/ 113 w 123"/>
                    <a:gd name="T23" fmla="*/ 206 h 206"/>
                    <a:gd name="T24" fmla="*/ 118 w 123"/>
                    <a:gd name="T25" fmla="*/ 201 h 206"/>
                    <a:gd name="T26" fmla="*/ 123 w 123"/>
                    <a:gd name="T27" fmla="*/ 196 h 206"/>
                    <a:gd name="T28" fmla="*/ 123 w 123"/>
                    <a:gd name="T29" fmla="*/ 189 h 206"/>
                    <a:gd name="T30" fmla="*/ 123 w 123"/>
                    <a:gd name="T31" fmla="*/ 16 h 206"/>
                    <a:gd name="T32" fmla="*/ 123 w 123"/>
                    <a:gd name="T33" fmla="*/ 9 h 206"/>
                    <a:gd name="T34" fmla="*/ 118 w 123"/>
                    <a:gd name="T35" fmla="*/ 7 h 206"/>
                    <a:gd name="T36" fmla="*/ 113 w 123"/>
                    <a:gd name="T37" fmla="*/ 2 h 206"/>
                    <a:gd name="T38" fmla="*/ 106 w 123"/>
                    <a:gd name="T39" fmla="*/ 0 h 206"/>
                    <a:gd name="T40" fmla="*/ 17 w 123"/>
                    <a:gd name="T41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3" h="206">
                      <a:moveTo>
                        <a:pt x="17" y="0"/>
                      </a:move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3" y="9"/>
                      </a:lnTo>
                      <a:lnTo>
                        <a:pt x="0" y="16"/>
                      </a:lnTo>
                      <a:lnTo>
                        <a:pt x="0" y="189"/>
                      </a:lnTo>
                      <a:lnTo>
                        <a:pt x="3" y="196"/>
                      </a:lnTo>
                      <a:lnTo>
                        <a:pt x="7" y="201"/>
                      </a:lnTo>
                      <a:lnTo>
                        <a:pt x="10" y="206"/>
                      </a:lnTo>
                      <a:lnTo>
                        <a:pt x="17" y="206"/>
                      </a:lnTo>
                      <a:lnTo>
                        <a:pt x="106" y="206"/>
                      </a:lnTo>
                      <a:lnTo>
                        <a:pt x="113" y="206"/>
                      </a:lnTo>
                      <a:lnTo>
                        <a:pt x="118" y="201"/>
                      </a:lnTo>
                      <a:lnTo>
                        <a:pt x="123" y="196"/>
                      </a:lnTo>
                      <a:lnTo>
                        <a:pt x="123" y="189"/>
                      </a:lnTo>
                      <a:lnTo>
                        <a:pt x="123" y="16"/>
                      </a:lnTo>
                      <a:lnTo>
                        <a:pt x="123" y="9"/>
                      </a:lnTo>
                      <a:lnTo>
                        <a:pt x="118" y="7"/>
                      </a:lnTo>
                      <a:lnTo>
                        <a:pt x="113" y="2"/>
                      </a:lnTo>
                      <a:lnTo>
                        <a:pt x="106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95" name="Freeform 475"/>
                <p:cNvSpPr>
                  <a:spLocks/>
                </p:cNvSpPr>
                <p:nvPr/>
              </p:nvSpPr>
              <p:spPr bwMode="auto">
                <a:xfrm>
                  <a:off x="3892" y="3616"/>
                  <a:ext cx="108" cy="170"/>
                </a:xfrm>
                <a:custGeom>
                  <a:avLst/>
                  <a:gdLst>
                    <a:gd name="T0" fmla="*/ 39 w 108"/>
                    <a:gd name="T1" fmla="*/ 0 h 170"/>
                    <a:gd name="T2" fmla="*/ 24 w 108"/>
                    <a:gd name="T3" fmla="*/ 2 h 170"/>
                    <a:gd name="T4" fmla="*/ 10 w 108"/>
                    <a:gd name="T5" fmla="*/ 12 h 170"/>
                    <a:gd name="T6" fmla="*/ 3 w 108"/>
                    <a:gd name="T7" fmla="*/ 21 h 170"/>
                    <a:gd name="T8" fmla="*/ 0 w 108"/>
                    <a:gd name="T9" fmla="*/ 36 h 170"/>
                    <a:gd name="T10" fmla="*/ 0 w 108"/>
                    <a:gd name="T11" fmla="*/ 134 h 170"/>
                    <a:gd name="T12" fmla="*/ 3 w 108"/>
                    <a:gd name="T13" fmla="*/ 148 h 170"/>
                    <a:gd name="T14" fmla="*/ 10 w 108"/>
                    <a:gd name="T15" fmla="*/ 158 h 170"/>
                    <a:gd name="T16" fmla="*/ 24 w 108"/>
                    <a:gd name="T17" fmla="*/ 168 h 170"/>
                    <a:gd name="T18" fmla="*/ 39 w 108"/>
                    <a:gd name="T19" fmla="*/ 170 h 170"/>
                    <a:gd name="T20" fmla="*/ 70 w 108"/>
                    <a:gd name="T21" fmla="*/ 170 h 170"/>
                    <a:gd name="T22" fmla="*/ 87 w 108"/>
                    <a:gd name="T23" fmla="*/ 168 h 170"/>
                    <a:gd name="T24" fmla="*/ 99 w 108"/>
                    <a:gd name="T25" fmla="*/ 158 h 170"/>
                    <a:gd name="T26" fmla="*/ 106 w 108"/>
                    <a:gd name="T27" fmla="*/ 148 h 170"/>
                    <a:gd name="T28" fmla="*/ 108 w 108"/>
                    <a:gd name="T29" fmla="*/ 134 h 170"/>
                    <a:gd name="T30" fmla="*/ 108 w 108"/>
                    <a:gd name="T31" fmla="*/ 36 h 170"/>
                    <a:gd name="T32" fmla="*/ 106 w 108"/>
                    <a:gd name="T33" fmla="*/ 21 h 170"/>
                    <a:gd name="T34" fmla="*/ 99 w 108"/>
                    <a:gd name="T35" fmla="*/ 12 h 170"/>
                    <a:gd name="T36" fmla="*/ 87 w 108"/>
                    <a:gd name="T37" fmla="*/ 2 h 170"/>
                    <a:gd name="T38" fmla="*/ 70 w 108"/>
                    <a:gd name="T39" fmla="*/ 0 h 170"/>
                    <a:gd name="T40" fmla="*/ 39 w 108"/>
                    <a:gd name="T41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8" h="170">
                      <a:moveTo>
                        <a:pt x="39" y="0"/>
                      </a:moveTo>
                      <a:lnTo>
                        <a:pt x="24" y="2"/>
                      </a:lnTo>
                      <a:lnTo>
                        <a:pt x="10" y="12"/>
                      </a:lnTo>
                      <a:lnTo>
                        <a:pt x="3" y="21"/>
                      </a:lnTo>
                      <a:lnTo>
                        <a:pt x="0" y="36"/>
                      </a:lnTo>
                      <a:lnTo>
                        <a:pt x="0" y="134"/>
                      </a:lnTo>
                      <a:lnTo>
                        <a:pt x="3" y="148"/>
                      </a:lnTo>
                      <a:lnTo>
                        <a:pt x="10" y="158"/>
                      </a:lnTo>
                      <a:lnTo>
                        <a:pt x="24" y="168"/>
                      </a:lnTo>
                      <a:lnTo>
                        <a:pt x="39" y="170"/>
                      </a:lnTo>
                      <a:lnTo>
                        <a:pt x="70" y="170"/>
                      </a:lnTo>
                      <a:lnTo>
                        <a:pt x="87" y="168"/>
                      </a:lnTo>
                      <a:lnTo>
                        <a:pt x="99" y="158"/>
                      </a:lnTo>
                      <a:lnTo>
                        <a:pt x="106" y="148"/>
                      </a:lnTo>
                      <a:lnTo>
                        <a:pt x="108" y="134"/>
                      </a:lnTo>
                      <a:lnTo>
                        <a:pt x="108" y="36"/>
                      </a:lnTo>
                      <a:lnTo>
                        <a:pt x="106" y="21"/>
                      </a:lnTo>
                      <a:lnTo>
                        <a:pt x="99" y="12"/>
                      </a:lnTo>
                      <a:lnTo>
                        <a:pt x="87" y="2"/>
                      </a:lnTo>
                      <a:lnTo>
                        <a:pt x="70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96" name="Rectangle 476"/>
                <p:cNvSpPr>
                  <a:spLocks noChangeArrowheads="1"/>
                </p:cNvSpPr>
                <p:nvPr/>
              </p:nvSpPr>
              <p:spPr bwMode="auto">
                <a:xfrm>
                  <a:off x="3770" y="3505"/>
                  <a:ext cx="125" cy="291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97" name="Rectangle 477"/>
                <p:cNvSpPr>
                  <a:spLocks noChangeArrowheads="1"/>
                </p:cNvSpPr>
                <p:nvPr/>
              </p:nvSpPr>
              <p:spPr bwMode="auto">
                <a:xfrm>
                  <a:off x="3890" y="3656"/>
                  <a:ext cx="77" cy="140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98" name="Rectangle 478"/>
                <p:cNvSpPr>
                  <a:spLocks noChangeArrowheads="1"/>
                </p:cNvSpPr>
                <p:nvPr/>
              </p:nvSpPr>
              <p:spPr bwMode="auto">
                <a:xfrm>
                  <a:off x="3892" y="3688"/>
                  <a:ext cx="48" cy="105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99" name="Rectangle 479"/>
                <p:cNvSpPr>
                  <a:spLocks noChangeArrowheads="1"/>
                </p:cNvSpPr>
                <p:nvPr/>
              </p:nvSpPr>
              <p:spPr bwMode="auto">
                <a:xfrm>
                  <a:off x="3813" y="3688"/>
                  <a:ext cx="46" cy="10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00" name="Rectangle 480"/>
                <p:cNvSpPr>
                  <a:spLocks noChangeArrowheads="1"/>
                </p:cNvSpPr>
                <p:nvPr/>
              </p:nvSpPr>
              <p:spPr bwMode="auto">
                <a:xfrm>
                  <a:off x="3967" y="3692"/>
                  <a:ext cx="40" cy="106"/>
                </a:xfrm>
                <a:prstGeom prst="rect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01" name="Freeform 481"/>
                <p:cNvSpPr>
                  <a:spLocks/>
                </p:cNvSpPr>
                <p:nvPr/>
              </p:nvSpPr>
              <p:spPr bwMode="auto">
                <a:xfrm>
                  <a:off x="3887" y="3448"/>
                  <a:ext cx="111" cy="134"/>
                </a:xfrm>
                <a:custGeom>
                  <a:avLst/>
                  <a:gdLst>
                    <a:gd name="T0" fmla="*/ 36 w 111"/>
                    <a:gd name="T1" fmla="*/ 7 h 134"/>
                    <a:gd name="T2" fmla="*/ 22 w 111"/>
                    <a:gd name="T3" fmla="*/ 0 h 134"/>
                    <a:gd name="T4" fmla="*/ 15 w 111"/>
                    <a:gd name="T5" fmla="*/ 0 h 134"/>
                    <a:gd name="T6" fmla="*/ 10 w 111"/>
                    <a:gd name="T7" fmla="*/ 2 h 134"/>
                    <a:gd name="T8" fmla="*/ 5 w 111"/>
                    <a:gd name="T9" fmla="*/ 9 h 134"/>
                    <a:gd name="T10" fmla="*/ 0 w 111"/>
                    <a:gd name="T11" fmla="*/ 14 h 134"/>
                    <a:gd name="T12" fmla="*/ 3 w 111"/>
                    <a:gd name="T13" fmla="*/ 21 h 134"/>
                    <a:gd name="T14" fmla="*/ 5 w 111"/>
                    <a:gd name="T15" fmla="*/ 28 h 134"/>
                    <a:gd name="T16" fmla="*/ 72 w 111"/>
                    <a:gd name="T17" fmla="*/ 127 h 134"/>
                    <a:gd name="T18" fmla="*/ 80 w 111"/>
                    <a:gd name="T19" fmla="*/ 132 h 134"/>
                    <a:gd name="T20" fmla="*/ 87 w 111"/>
                    <a:gd name="T21" fmla="*/ 134 h 134"/>
                    <a:gd name="T22" fmla="*/ 94 w 111"/>
                    <a:gd name="T23" fmla="*/ 134 h 134"/>
                    <a:gd name="T24" fmla="*/ 101 w 111"/>
                    <a:gd name="T25" fmla="*/ 132 h 134"/>
                    <a:gd name="T26" fmla="*/ 106 w 111"/>
                    <a:gd name="T27" fmla="*/ 124 h 134"/>
                    <a:gd name="T28" fmla="*/ 111 w 111"/>
                    <a:gd name="T29" fmla="*/ 117 h 134"/>
                    <a:gd name="T30" fmla="*/ 111 w 111"/>
                    <a:gd name="T31" fmla="*/ 110 h 134"/>
                    <a:gd name="T32" fmla="*/ 106 w 111"/>
                    <a:gd name="T33" fmla="*/ 105 h 134"/>
                    <a:gd name="T34" fmla="*/ 36 w 111"/>
                    <a:gd name="T35" fmla="*/ 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1" h="134">
                      <a:moveTo>
                        <a:pt x="36" y="7"/>
                      </a:move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5" y="9"/>
                      </a:lnTo>
                      <a:lnTo>
                        <a:pt x="0" y="14"/>
                      </a:lnTo>
                      <a:lnTo>
                        <a:pt x="3" y="21"/>
                      </a:lnTo>
                      <a:lnTo>
                        <a:pt x="5" y="28"/>
                      </a:lnTo>
                      <a:lnTo>
                        <a:pt x="72" y="127"/>
                      </a:lnTo>
                      <a:lnTo>
                        <a:pt x="80" y="132"/>
                      </a:lnTo>
                      <a:lnTo>
                        <a:pt x="87" y="134"/>
                      </a:lnTo>
                      <a:lnTo>
                        <a:pt x="94" y="134"/>
                      </a:lnTo>
                      <a:lnTo>
                        <a:pt x="101" y="132"/>
                      </a:lnTo>
                      <a:lnTo>
                        <a:pt x="106" y="124"/>
                      </a:lnTo>
                      <a:lnTo>
                        <a:pt x="111" y="117"/>
                      </a:lnTo>
                      <a:lnTo>
                        <a:pt x="111" y="110"/>
                      </a:lnTo>
                      <a:lnTo>
                        <a:pt x="106" y="105"/>
                      </a:lnTo>
                      <a:lnTo>
                        <a:pt x="3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02" name="Freeform 482"/>
                <p:cNvSpPr>
                  <a:spLocks/>
                </p:cNvSpPr>
                <p:nvPr/>
              </p:nvSpPr>
              <p:spPr bwMode="auto">
                <a:xfrm>
                  <a:off x="3964" y="3544"/>
                  <a:ext cx="125" cy="38"/>
                </a:xfrm>
                <a:custGeom>
                  <a:avLst/>
                  <a:gdLst>
                    <a:gd name="T0" fmla="*/ 22 w 125"/>
                    <a:gd name="T1" fmla="*/ 0 h 38"/>
                    <a:gd name="T2" fmla="*/ 15 w 125"/>
                    <a:gd name="T3" fmla="*/ 2 h 38"/>
                    <a:gd name="T4" fmla="*/ 7 w 125"/>
                    <a:gd name="T5" fmla="*/ 4 h 38"/>
                    <a:gd name="T6" fmla="*/ 3 w 125"/>
                    <a:gd name="T7" fmla="*/ 12 h 38"/>
                    <a:gd name="T8" fmla="*/ 0 w 125"/>
                    <a:gd name="T9" fmla="*/ 19 h 38"/>
                    <a:gd name="T10" fmla="*/ 3 w 125"/>
                    <a:gd name="T11" fmla="*/ 26 h 38"/>
                    <a:gd name="T12" fmla="*/ 7 w 125"/>
                    <a:gd name="T13" fmla="*/ 33 h 38"/>
                    <a:gd name="T14" fmla="*/ 15 w 125"/>
                    <a:gd name="T15" fmla="*/ 36 h 38"/>
                    <a:gd name="T16" fmla="*/ 22 w 125"/>
                    <a:gd name="T17" fmla="*/ 38 h 38"/>
                    <a:gd name="T18" fmla="*/ 103 w 125"/>
                    <a:gd name="T19" fmla="*/ 38 h 38"/>
                    <a:gd name="T20" fmla="*/ 113 w 125"/>
                    <a:gd name="T21" fmla="*/ 36 h 38"/>
                    <a:gd name="T22" fmla="*/ 118 w 125"/>
                    <a:gd name="T23" fmla="*/ 31 h 38"/>
                    <a:gd name="T24" fmla="*/ 123 w 125"/>
                    <a:gd name="T25" fmla="*/ 26 h 38"/>
                    <a:gd name="T26" fmla="*/ 125 w 125"/>
                    <a:gd name="T27" fmla="*/ 16 h 38"/>
                    <a:gd name="T28" fmla="*/ 123 w 125"/>
                    <a:gd name="T29" fmla="*/ 9 h 38"/>
                    <a:gd name="T30" fmla="*/ 118 w 125"/>
                    <a:gd name="T31" fmla="*/ 4 h 38"/>
                    <a:gd name="T32" fmla="*/ 113 w 125"/>
                    <a:gd name="T33" fmla="*/ 2 h 38"/>
                    <a:gd name="T34" fmla="*/ 103 w 125"/>
                    <a:gd name="T35" fmla="*/ 0 h 38"/>
                    <a:gd name="T36" fmla="*/ 22 w 125"/>
                    <a:gd name="T3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5" h="38">
                      <a:moveTo>
                        <a:pt x="22" y="0"/>
                      </a:moveTo>
                      <a:lnTo>
                        <a:pt x="15" y="2"/>
                      </a:lnTo>
                      <a:lnTo>
                        <a:pt x="7" y="4"/>
                      </a:lnTo>
                      <a:lnTo>
                        <a:pt x="3" y="12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7" y="33"/>
                      </a:lnTo>
                      <a:lnTo>
                        <a:pt x="15" y="36"/>
                      </a:lnTo>
                      <a:lnTo>
                        <a:pt x="22" y="38"/>
                      </a:lnTo>
                      <a:lnTo>
                        <a:pt x="103" y="38"/>
                      </a:lnTo>
                      <a:lnTo>
                        <a:pt x="113" y="36"/>
                      </a:lnTo>
                      <a:lnTo>
                        <a:pt x="118" y="31"/>
                      </a:lnTo>
                      <a:lnTo>
                        <a:pt x="123" y="26"/>
                      </a:lnTo>
                      <a:lnTo>
                        <a:pt x="125" y="16"/>
                      </a:lnTo>
                      <a:lnTo>
                        <a:pt x="123" y="9"/>
                      </a:lnTo>
                      <a:lnTo>
                        <a:pt x="118" y="4"/>
                      </a:lnTo>
                      <a:lnTo>
                        <a:pt x="113" y="2"/>
                      </a:lnTo>
                      <a:lnTo>
                        <a:pt x="103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03" name="Oval 483"/>
                <p:cNvSpPr>
                  <a:spLocks noChangeArrowheads="1"/>
                </p:cNvSpPr>
                <p:nvPr/>
              </p:nvSpPr>
              <p:spPr bwMode="auto">
                <a:xfrm>
                  <a:off x="3825" y="3316"/>
                  <a:ext cx="115" cy="120"/>
                </a:xfrm>
                <a:prstGeom prst="ellipse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448" name="Group 484"/>
              <p:cNvGrpSpPr>
                <a:grpSpLocks/>
              </p:cNvGrpSpPr>
              <p:nvPr/>
            </p:nvGrpSpPr>
            <p:grpSpPr bwMode="auto">
              <a:xfrm>
                <a:off x="3384550" y="1076325"/>
                <a:ext cx="969963" cy="85725"/>
                <a:chOff x="2918" y="3102"/>
                <a:chExt cx="1440" cy="122"/>
              </a:xfrm>
            </p:grpSpPr>
            <p:sp>
              <p:nvSpPr>
                <p:cNvPr id="482" name="Freeform 485"/>
                <p:cNvSpPr>
                  <a:spLocks/>
                </p:cNvSpPr>
                <p:nvPr/>
              </p:nvSpPr>
              <p:spPr bwMode="auto">
                <a:xfrm>
                  <a:off x="2918" y="3102"/>
                  <a:ext cx="1440" cy="122"/>
                </a:xfrm>
                <a:custGeom>
                  <a:avLst/>
                  <a:gdLst>
                    <a:gd name="T0" fmla="*/ 0 w 1440"/>
                    <a:gd name="T1" fmla="*/ 122 h 122"/>
                    <a:gd name="T2" fmla="*/ 21 w 1440"/>
                    <a:gd name="T3" fmla="*/ 108 h 122"/>
                    <a:gd name="T4" fmla="*/ 53 w 1440"/>
                    <a:gd name="T5" fmla="*/ 96 h 122"/>
                    <a:gd name="T6" fmla="*/ 81 w 1440"/>
                    <a:gd name="T7" fmla="*/ 84 h 122"/>
                    <a:gd name="T8" fmla="*/ 117 w 1440"/>
                    <a:gd name="T9" fmla="*/ 72 h 122"/>
                    <a:gd name="T10" fmla="*/ 153 w 1440"/>
                    <a:gd name="T11" fmla="*/ 62 h 122"/>
                    <a:gd name="T12" fmla="*/ 194 w 1440"/>
                    <a:gd name="T13" fmla="*/ 50 h 122"/>
                    <a:gd name="T14" fmla="*/ 237 w 1440"/>
                    <a:gd name="T15" fmla="*/ 43 h 122"/>
                    <a:gd name="T16" fmla="*/ 285 w 1440"/>
                    <a:gd name="T17" fmla="*/ 36 h 122"/>
                    <a:gd name="T18" fmla="*/ 333 w 1440"/>
                    <a:gd name="T19" fmla="*/ 26 h 122"/>
                    <a:gd name="T20" fmla="*/ 386 w 1440"/>
                    <a:gd name="T21" fmla="*/ 19 h 122"/>
                    <a:gd name="T22" fmla="*/ 494 w 1440"/>
                    <a:gd name="T23" fmla="*/ 9 h 122"/>
                    <a:gd name="T24" fmla="*/ 607 w 1440"/>
                    <a:gd name="T25" fmla="*/ 2 h 122"/>
                    <a:gd name="T26" fmla="*/ 727 w 1440"/>
                    <a:gd name="T27" fmla="*/ 0 h 122"/>
                    <a:gd name="T28" fmla="*/ 840 w 1440"/>
                    <a:gd name="T29" fmla="*/ 2 h 122"/>
                    <a:gd name="T30" fmla="*/ 950 w 1440"/>
                    <a:gd name="T31" fmla="*/ 7 h 122"/>
                    <a:gd name="T32" fmla="*/ 1056 w 1440"/>
                    <a:gd name="T33" fmla="*/ 19 h 122"/>
                    <a:gd name="T34" fmla="*/ 1152 w 1440"/>
                    <a:gd name="T35" fmla="*/ 31 h 122"/>
                    <a:gd name="T36" fmla="*/ 1197 w 1440"/>
                    <a:gd name="T37" fmla="*/ 41 h 122"/>
                    <a:gd name="T38" fmla="*/ 1241 w 1440"/>
                    <a:gd name="T39" fmla="*/ 48 h 122"/>
                    <a:gd name="T40" fmla="*/ 1281 w 1440"/>
                    <a:gd name="T41" fmla="*/ 55 h 122"/>
                    <a:gd name="T42" fmla="*/ 1320 w 1440"/>
                    <a:gd name="T43" fmla="*/ 67 h 122"/>
                    <a:gd name="T44" fmla="*/ 1353 w 1440"/>
                    <a:gd name="T45" fmla="*/ 77 h 122"/>
                    <a:gd name="T46" fmla="*/ 1387 w 1440"/>
                    <a:gd name="T47" fmla="*/ 89 h 122"/>
                    <a:gd name="T48" fmla="*/ 1416 w 1440"/>
                    <a:gd name="T49" fmla="*/ 101 h 122"/>
                    <a:gd name="T50" fmla="*/ 1440 w 1440"/>
                    <a:gd name="T51" fmla="*/ 11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2">
                      <a:moveTo>
                        <a:pt x="0" y="122"/>
                      </a:moveTo>
                      <a:lnTo>
                        <a:pt x="21" y="108"/>
                      </a:lnTo>
                      <a:lnTo>
                        <a:pt x="53" y="96"/>
                      </a:lnTo>
                      <a:lnTo>
                        <a:pt x="81" y="84"/>
                      </a:lnTo>
                      <a:lnTo>
                        <a:pt x="117" y="72"/>
                      </a:lnTo>
                      <a:lnTo>
                        <a:pt x="153" y="62"/>
                      </a:lnTo>
                      <a:lnTo>
                        <a:pt x="194" y="50"/>
                      </a:lnTo>
                      <a:lnTo>
                        <a:pt x="237" y="43"/>
                      </a:lnTo>
                      <a:lnTo>
                        <a:pt x="285" y="36"/>
                      </a:lnTo>
                      <a:lnTo>
                        <a:pt x="333" y="26"/>
                      </a:lnTo>
                      <a:lnTo>
                        <a:pt x="386" y="19"/>
                      </a:lnTo>
                      <a:lnTo>
                        <a:pt x="494" y="9"/>
                      </a:lnTo>
                      <a:lnTo>
                        <a:pt x="607" y="2"/>
                      </a:lnTo>
                      <a:lnTo>
                        <a:pt x="727" y="0"/>
                      </a:lnTo>
                      <a:lnTo>
                        <a:pt x="840" y="2"/>
                      </a:lnTo>
                      <a:lnTo>
                        <a:pt x="950" y="7"/>
                      </a:lnTo>
                      <a:lnTo>
                        <a:pt x="1056" y="19"/>
                      </a:lnTo>
                      <a:lnTo>
                        <a:pt x="1152" y="31"/>
                      </a:lnTo>
                      <a:lnTo>
                        <a:pt x="1197" y="41"/>
                      </a:lnTo>
                      <a:lnTo>
                        <a:pt x="1241" y="48"/>
                      </a:lnTo>
                      <a:lnTo>
                        <a:pt x="1281" y="55"/>
                      </a:lnTo>
                      <a:lnTo>
                        <a:pt x="1320" y="67"/>
                      </a:lnTo>
                      <a:lnTo>
                        <a:pt x="1353" y="77"/>
                      </a:lnTo>
                      <a:lnTo>
                        <a:pt x="1387" y="89"/>
                      </a:lnTo>
                      <a:lnTo>
                        <a:pt x="1416" y="101"/>
                      </a:lnTo>
                      <a:lnTo>
                        <a:pt x="144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83" name="Line 486"/>
                <p:cNvSpPr>
                  <a:spLocks noChangeShapeType="1"/>
                </p:cNvSpPr>
                <p:nvPr/>
              </p:nvSpPr>
              <p:spPr bwMode="auto">
                <a:xfrm>
                  <a:off x="3021" y="3186"/>
                  <a:ext cx="84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84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3105" y="3167"/>
                  <a:ext cx="113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85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3218" y="3126"/>
                  <a:ext cx="3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486" name="Group 489"/>
                <p:cNvGrpSpPr>
                  <a:grpSpLocks/>
                </p:cNvGrpSpPr>
                <p:nvPr/>
              </p:nvGrpSpPr>
              <p:grpSpPr bwMode="auto">
                <a:xfrm>
                  <a:off x="4046" y="3114"/>
                  <a:ext cx="230" cy="67"/>
                  <a:chOff x="4046" y="3114"/>
                  <a:chExt cx="230" cy="67"/>
                </a:xfrm>
              </p:grpSpPr>
              <p:sp>
                <p:nvSpPr>
                  <p:cNvPr id="491" name="Line 4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6" y="3114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492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3114"/>
                    <a:ext cx="115" cy="2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493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3143"/>
                    <a:ext cx="31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487" name="Line 493"/>
                <p:cNvSpPr>
                  <a:spLocks noChangeShapeType="1"/>
                </p:cNvSpPr>
                <p:nvPr/>
              </p:nvSpPr>
              <p:spPr bwMode="auto">
                <a:xfrm>
                  <a:off x="3487" y="3104"/>
                  <a:ext cx="127" cy="5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88" name="Line 494"/>
                <p:cNvSpPr>
                  <a:spLocks noChangeShapeType="1"/>
                </p:cNvSpPr>
                <p:nvPr/>
              </p:nvSpPr>
              <p:spPr bwMode="auto">
                <a:xfrm>
                  <a:off x="3566" y="3133"/>
                  <a:ext cx="247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89" name="Line 495"/>
                <p:cNvSpPr>
                  <a:spLocks noChangeShapeType="1"/>
                </p:cNvSpPr>
                <p:nvPr/>
              </p:nvSpPr>
              <p:spPr bwMode="auto">
                <a:xfrm>
                  <a:off x="3611" y="3162"/>
                  <a:ext cx="128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90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3743" y="3109"/>
                  <a:ext cx="130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449" name="Group 497"/>
              <p:cNvGrpSpPr>
                <a:grpSpLocks/>
              </p:cNvGrpSpPr>
              <p:nvPr/>
            </p:nvGrpSpPr>
            <p:grpSpPr bwMode="auto">
              <a:xfrm>
                <a:off x="3384550" y="1154113"/>
                <a:ext cx="969963" cy="87312"/>
                <a:chOff x="2918" y="3212"/>
                <a:chExt cx="1440" cy="120"/>
              </a:xfrm>
            </p:grpSpPr>
            <p:sp>
              <p:nvSpPr>
                <p:cNvPr id="471" name="Freeform 498"/>
                <p:cNvSpPr>
                  <a:spLocks/>
                </p:cNvSpPr>
                <p:nvPr/>
              </p:nvSpPr>
              <p:spPr bwMode="auto">
                <a:xfrm>
                  <a:off x="2918" y="3212"/>
                  <a:ext cx="1440" cy="120"/>
                </a:xfrm>
                <a:custGeom>
                  <a:avLst/>
                  <a:gdLst>
                    <a:gd name="T0" fmla="*/ 1440 w 1440"/>
                    <a:gd name="T1" fmla="*/ 120 h 120"/>
                    <a:gd name="T2" fmla="*/ 1418 w 1440"/>
                    <a:gd name="T3" fmla="*/ 106 h 120"/>
                    <a:gd name="T4" fmla="*/ 1389 w 1440"/>
                    <a:gd name="T5" fmla="*/ 96 h 120"/>
                    <a:gd name="T6" fmla="*/ 1358 w 1440"/>
                    <a:gd name="T7" fmla="*/ 82 h 120"/>
                    <a:gd name="T8" fmla="*/ 1325 w 1440"/>
                    <a:gd name="T9" fmla="*/ 70 h 120"/>
                    <a:gd name="T10" fmla="*/ 1286 w 1440"/>
                    <a:gd name="T11" fmla="*/ 63 h 120"/>
                    <a:gd name="T12" fmla="*/ 1245 w 1440"/>
                    <a:gd name="T13" fmla="*/ 51 h 120"/>
                    <a:gd name="T14" fmla="*/ 1202 w 1440"/>
                    <a:gd name="T15" fmla="*/ 41 h 120"/>
                    <a:gd name="T16" fmla="*/ 1154 w 1440"/>
                    <a:gd name="T17" fmla="*/ 34 h 120"/>
                    <a:gd name="T18" fmla="*/ 1106 w 1440"/>
                    <a:gd name="T19" fmla="*/ 24 h 120"/>
                    <a:gd name="T20" fmla="*/ 1053 w 1440"/>
                    <a:gd name="T21" fmla="*/ 19 h 120"/>
                    <a:gd name="T22" fmla="*/ 948 w 1440"/>
                    <a:gd name="T23" fmla="*/ 10 h 120"/>
                    <a:gd name="T24" fmla="*/ 833 w 1440"/>
                    <a:gd name="T25" fmla="*/ 3 h 120"/>
                    <a:gd name="T26" fmla="*/ 715 w 1440"/>
                    <a:gd name="T27" fmla="*/ 0 h 120"/>
                    <a:gd name="T28" fmla="*/ 600 w 1440"/>
                    <a:gd name="T29" fmla="*/ 3 h 120"/>
                    <a:gd name="T30" fmla="*/ 489 w 1440"/>
                    <a:gd name="T31" fmla="*/ 7 h 120"/>
                    <a:gd name="T32" fmla="*/ 384 w 1440"/>
                    <a:gd name="T33" fmla="*/ 19 h 120"/>
                    <a:gd name="T34" fmla="*/ 288 w 1440"/>
                    <a:gd name="T35" fmla="*/ 29 h 120"/>
                    <a:gd name="T36" fmla="*/ 242 w 1440"/>
                    <a:gd name="T37" fmla="*/ 39 h 120"/>
                    <a:gd name="T38" fmla="*/ 199 w 1440"/>
                    <a:gd name="T39" fmla="*/ 46 h 120"/>
                    <a:gd name="T40" fmla="*/ 158 w 1440"/>
                    <a:gd name="T41" fmla="*/ 56 h 120"/>
                    <a:gd name="T42" fmla="*/ 120 w 1440"/>
                    <a:gd name="T43" fmla="*/ 65 h 120"/>
                    <a:gd name="T44" fmla="*/ 86 w 1440"/>
                    <a:gd name="T45" fmla="*/ 77 h 120"/>
                    <a:gd name="T46" fmla="*/ 55 w 1440"/>
                    <a:gd name="T47" fmla="*/ 87 h 120"/>
                    <a:gd name="T48" fmla="*/ 24 w 1440"/>
                    <a:gd name="T49" fmla="*/ 101 h 120"/>
                    <a:gd name="T50" fmla="*/ 0 w 1440"/>
                    <a:gd name="T51" fmla="*/ 11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0">
                      <a:moveTo>
                        <a:pt x="1440" y="120"/>
                      </a:moveTo>
                      <a:lnTo>
                        <a:pt x="1418" y="106"/>
                      </a:lnTo>
                      <a:lnTo>
                        <a:pt x="1389" y="96"/>
                      </a:lnTo>
                      <a:lnTo>
                        <a:pt x="1358" y="82"/>
                      </a:lnTo>
                      <a:lnTo>
                        <a:pt x="1325" y="70"/>
                      </a:lnTo>
                      <a:lnTo>
                        <a:pt x="1286" y="63"/>
                      </a:lnTo>
                      <a:lnTo>
                        <a:pt x="1245" y="51"/>
                      </a:lnTo>
                      <a:lnTo>
                        <a:pt x="1202" y="41"/>
                      </a:lnTo>
                      <a:lnTo>
                        <a:pt x="1154" y="34"/>
                      </a:lnTo>
                      <a:lnTo>
                        <a:pt x="1106" y="24"/>
                      </a:lnTo>
                      <a:lnTo>
                        <a:pt x="1053" y="19"/>
                      </a:lnTo>
                      <a:lnTo>
                        <a:pt x="948" y="10"/>
                      </a:lnTo>
                      <a:lnTo>
                        <a:pt x="833" y="3"/>
                      </a:lnTo>
                      <a:lnTo>
                        <a:pt x="715" y="0"/>
                      </a:lnTo>
                      <a:lnTo>
                        <a:pt x="600" y="3"/>
                      </a:lnTo>
                      <a:lnTo>
                        <a:pt x="489" y="7"/>
                      </a:lnTo>
                      <a:lnTo>
                        <a:pt x="384" y="19"/>
                      </a:lnTo>
                      <a:lnTo>
                        <a:pt x="288" y="29"/>
                      </a:lnTo>
                      <a:lnTo>
                        <a:pt x="242" y="39"/>
                      </a:lnTo>
                      <a:lnTo>
                        <a:pt x="199" y="46"/>
                      </a:lnTo>
                      <a:lnTo>
                        <a:pt x="158" y="56"/>
                      </a:lnTo>
                      <a:lnTo>
                        <a:pt x="120" y="65"/>
                      </a:lnTo>
                      <a:lnTo>
                        <a:pt x="86" y="77"/>
                      </a:lnTo>
                      <a:lnTo>
                        <a:pt x="55" y="87"/>
                      </a:lnTo>
                      <a:lnTo>
                        <a:pt x="24" y="101"/>
                      </a:lnTo>
                      <a:lnTo>
                        <a:pt x="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72" name="Line 499"/>
                <p:cNvSpPr>
                  <a:spLocks noChangeShapeType="1"/>
                </p:cNvSpPr>
                <p:nvPr/>
              </p:nvSpPr>
              <p:spPr bwMode="auto">
                <a:xfrm flipH="1">
                  <a:off x="4171" y="3292"/>
                  <a:ext cx="84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73" name="Line 500"/>
                <p:cNvSpPr>
                  <a:spLocks noChangeShapeType="1"/>
                </p:cNvSpPr>
                <p:nvPr/>
              </p:nvSpPr>
              <p:spPr bwMode="auto">
                <a:xfrm flipH="1" flipV="1">
                  <a:off x="4058" y="3277"/>
                  <a:ext cx="1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74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027" y="3234"/>
                  <a:ext cx="31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475" name="Group 502"/>
                <p:cNvGrpSpPr>
                  <a:grpSpLocks/>
                </p:cNvGrpSpPr>
                <p:nvPr/>
              </p:nvGrpSpPr>
              <p:grpSpPr bwMode="auto">
                <a:xfrm>
                  <a:off x="2999" y="3224"/>
                  <a:ext cx="231" cy="65"/>
                  <a:chOff x="2999" y="3224"/>
                  <a:chExt cx="231" cy="65"/>
                </a:xfrm>
              </p:grpSpPr>
              <p:sp>
                <p:nvSpPr>
                  <p:cNvPr id="479" name="Line 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46" y="3224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480" name="Line 5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1" y="3224"/>
                    <a:ext cx="115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481" name="Line 5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9" y="3253"/>
                    <a:ext cx="32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476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3715" y="3215"/>
                  <a:ext cx="74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77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3465" y="3241"/>
                  <a:ext cx="24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78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3403" y="3219"/>
                  <a:ext cx="81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450" name="Group 509"/>
              <p:cNvGrpSpPr>
                <a:grpSpLocks/>
              </p:cNvGrpSpPr>
              <p:nvPr/>
            </p:nvGrpSpPr>
            <p:grpSpPr bwMode="auto">
              <a:xfrm>
                <a:off x="3384550" y="1235075"/>
                <a:ext cx="969963" cy="85725"/>
                <a:chOff x="2918" y="3325"/>
                <a:chExt cx="1440" cy="120"/>
              </a:xfrm>
            </p:grpSpPr>
            <p:sp>
              <p:nvSpPr>
                <p:cNvPr id="459" name="Freeform 510"/>
                <p:cNvSpPr>
                  <a:spLocks/>
                </p:cNvSpPr>
                <p:nvPr/>
              </p:nvSpPr>
              <p:spPr bwMode="auto">
                <a:xfrm>
                  <a:off x="2918" y="3325"/>
                  <a:ext cx="1440" cy="120"/>
                </a:xfrm>
                <a:custGeom>
                  <a:avLst/>
                  <a:gdLst>
                    <a:gd name="T0" fmla="*/ 0 w 1440"/>
                    <a:gd name="T1" fmla="*/ 120 h 120"/>
                    <a:gd name="T2" fmla="*/ 21 w 1440"/>
                    <a:gd name="T3" fmla="*/ 106 h 120"/>
                    <a:gd name="T4" fmla="*/ 53 w 1440"/>
                    <a:gd name="T5" fmla="*/ 96 h 120"/>
                    <a:gd name="T6" fmla="*/ 81 w 1440"/>
                    <a:gd name="T7" fmla="*/ 84 h 120"/>
                    <a:gd name="T8" fmla="*/ 117 w 1440"/>
                    <a:gd name="T9" fmla="*/ 72 h 120"/>
                    <a:gd name="T10" fmla="*/ 153 w 1440"/>
                    <a:gd name="T11" fmla="*/ 60 h 120"/>
                    <a:gd name="T12" fmla="*/ 194 w 1440"/>
                    <a:gd name="T13" fmla="*/ 51 h 120"/>
                    <a:gd name="T14" fmla="*/ 237 w 1440"/>
                    <a:gd name="T15" fmla="*/ 41 h 120"/>
                    <a:gd name="T16" fmla="*/ 285 w 1440"/>
                    <a:gd name="T17" fmla="*/ 34 h 120"/>
                    <a:gd name="T18" fmla="*/ 333 w 1440"/>
                    <a:gd name="T19" fmla="*/ 27 h 120"/>
                    <a:gd name="T20" fmla="*/ 386 w 1440"/>
                    <a:gd name="T21" fmla="*/ 19 h 120"/>
                    <a:gd name="T22" fmla="*/ 494 w 1440"/>
                    <a:gd name="T23" fmla="*/ 10 h 120"/>
                    <a:gd name="T24" fmla="*/ 607 w 1440"/>
                    <a:gd name="T25" fmla="*/ 5 h 120"/>
                    <a:gd name="T26" fmla="*/ 727 w 1440"/>
                    <a:gd name="T27" fmla="*/ 0 h 120"/>
                    <a:gd name="T28" fmla="*/ 840 w 1440"/>
                    <a:gd name="T29" fmla="*/ 5 h 120"/>
                    <a:gd name="T30" fmla="*/ 950 w 1440"/>
                    <a:gd name="T31" fmla="*/ 7 h 120"/>
                    <a:gd name="T32" fmla="*/ 1056 w 1440"/>
                    <a:gd name="T33" fmla="*/ 19 h 120"/>
                    <a:gd name="T34" fmla="*/ 1152 w 1440"/>
                    <a:gd name="T35" fmla="*/ 31 h 120"/>
                    <a:gd name="T36" fmla="*/ 1197 w 1440"/>
                    <a:gd name="T37" fmla="*/ 41 h 120"/>
                    <a:gd name="T38" fmla="*/ 1241 w 1440"/>
                    <a:gd name="T39" fmla="*/ 48 h 120"/>
                    <a:gd name="T40" fmla="*/ 1281 w 1440"/>
                    <a:gd name="T41" fmla="*/ 55 h 120"/>
                    <a:gd name="T42" fmla="*/ 1320 w 1440"/>
                    <a:gd name="T43" fmla="*/ 67 h 120"/>
                    <a:gd name="T44" fmla="*/ 1353 w 1440"/>
                    <a:gd name="T45" fmla="*/ 77 h 120"/>
                    <a:gd name="T46" fmla="*/ 1387 w 1440"/>
                    <a:gd name="T47" fmla="*/ 89 h 120"/>
                    <a:gd name="T48" fmla="*/ 1416 w 1440"/>
                    <a:gd name="T49" fmla="*/ 101 h 120"/>
                    <a:gd name="T50" fmla="*/ 1440 w 1440"/>
                    <a:gd name="T51" fmla="*/ 11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0">
                      <a:moveTo>
                        <a:pt x="0" y="120"/>
                      </a:moveTo>
                      <a:lnTo>
                        <a:pt x="21" y="106"/>
                      </a:lnTo>
                      <a:lnTo>
                        <a:pt x="53" y="96"/>
                      </a:lnTo>
                      <a:lnTo>
                        <a:pt x="81" y="84"/>
                      </a:lnTo>
                      <a:lnTo>
                        <a:pt x="117" y="72"/>
                      </a:lnTo>
                      <a:lnTo>
                        <a:pt x="153" y="60"/>
                      </a:lnTo>
                      <a:lnTo>
                        <a:pt x="194" y="51"/>
                      </a:lnTo>
                      <a:lnTo>
                        <a:pt x="237" y="41"/>
                      </a:lnTo>
                      <a:lnTo>
                        <a:pt x="285" y="34"/>
                      </a:lnTo>
                      <a:lnTo>
                        <a:pt x="333" y="27"/>
                      </a:lnTo>
                      <a:lnTo>
                        <a:pt x="386" y="19"/>
                      </a:lnTo>
                      <a:lnTo>
                        <a:pt x="494" y="10"/>
                      </a:lnTo>
                      <a:lnTo>
                        <a:pt x="607" y="5"/>
                      </a:lnTo>
                      <a:lnTo>
                        <a:pt x="727" y="0"/>
                      </a:lnTo>
                      <a:lnTo>
                        <a:pt x="840" y="5"/>
                      </a:lnTo>
                      <a:lnTo>
                        <a:pt x="950" y="7"/>
                      </a:lnTo>
                      <a:lnTo>
                        <a:pt x="1056" y="19"/>
                      </a:lnTo>
                      <a:lnTo>
                        <a:pt x="1152" y="31"/>
                      </a:lnTo>
                      <a:lnTo>
                        <a:pt x="1197" y="41"/>
                      </a:lnTo>
                      <a:lnTo>
                        <a:pt x="1241" y="48"/>
                      </a:lnTo>
                      <a:lnTo>
                        <a:pt x="1281" y="55"/>
                      </a:lnTo>
                      <a:lnTo>
                        <a:pt x="1320" y="67"/>
                      </a:lnTo>
                      <a:lnTo>
                        <a:pt x="1353" y="77"/>
                      </a:lnTo>
                      <a:lnTo>
                        <a:pt x="1387" y="89"/>
                      </a:lnTo>
                      <a:lnTo>
                        <a:pt x="1416" y="101"/>
                      </a:lnTo>
                      <a:lnTo>
                        <a:pt x="144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60" name="Line 511"/>
                <p:cNvSpPr>
                  <a:spLocks noChangeShapeType="1"/>
                </p:cNvSpPr>
                <p:nvPr/>
              </p:nvSpPr>
              <p:spPr bwMode="auto">
                <a:xfrm>
                  <a:off x="3021" y="3407"/>
                  <a:ext cx="84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61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3105" y="3390"/>
                  <a:ext cx="113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62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3218" y="3349"/>
                  <a:ext cx="3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463" name="Group 514"/>
                <p:cNvGrpSpPr>
                  <a:grpSpLocks/>
                </p:cNvGrpSpPr>
                <p:nvPr/>
              </p:nvGrpSpPr>
              <p:grpSpPr bwMode="auto">
                <a:xfrm>
                  <a:off x="4046" y="3337"/>
                  <a:ext cx="230" cy="67"/>
                  <a:chOff x="4046" y="3337"/>
                  <a:chExt cx="230" cy="67"/>
                </a:xfrm>
              </p:grpSpPr>
              <p:sp>
                <p:nvSpPr>
                  <p:cNvPr id="468" name="Line 5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6" y="3337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469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3337"/>
                    <a:ext cx="115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47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3366"/>
                    <a:ext cx="31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464" name="Line 518"/>
                <p:cNvSpPr>
                  <a:spLocks noChangeShapeType="1"/>
                </p:cNvSpPr>
                <p:nvPr/>
              </p:nvSpPr>
              <p:spPr bwMode="auto">
                <a:xfrm>
                  <a:off x="3487" y="3325"/>
                  <a:ext cx="127" cy="6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65" name="Line 519"/>
                <p:cNvSpPr>
                  <a:spLocks noChangeShapeType="1"/>
                </p:cNvSpPr>
                <p:nvPr/>
              </p:nvSpPr>
              <p:spPr bwMode="auto">
                <a:xfrm>
                  <a:off x="3566" y="3356"/>
                  <a:ext cx="247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66" name="Line 520"/>
                <p:cNvSpPr>
                  <a:spLocks noChangeShapeType="1"/>
                </p:cNvSpPr>
                <p:nvPr/>
              </p:nvSpPr>
              <p:spPr bwMode="auto">
                <a:xfrm>
                  <a:off x="3611" y="3385"/>
                  <a:ext cx="128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67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3743" y="3330"/>
                  <a:ext cx="130" cy="5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sp>
            <p:nvSpPr>
              <p:cNvPr id="451" name="Freeform 523"/>
              <p:cNvSpPr>
                <a:spLocks/>
              </p:cNvSpPr>
              <p:nvPr/>
            </p:nvSpPr>
            <p:spPr bwMode="auto">
              <a:xfrm>
                <a:off x="3417888" y="1084263"/>
                <a:ext cx="96837" cy="50800"/>
              </a:xfrm>
              <a:custGeom>
                <a:avLst/>
                <a:gdLst>
                  <a:gd name="T0" fmla="*/ 7 w 144"/>
                  <a:gd name="T1" fmla="*/ 43 h 69"/>
                  <a:gd name="T2" fmla="*/ 0 w 144"/>
                  <a:gd name="T3" fmla="*/ 45 h 69"/>
                  <a:gd name="T4" fmla="*/ 0 w 144"/>
                  <a:gd name="T5" fmla="*/ 48 h 69"/>
                  <a:gd name="T6" fmla="*/ 0 w 144"/>
                  <a:gd name="T7" fmla="*/ 55 h 69"/>
                  <a:gd name="T8" fmla="*/ 0 w 144"/>
                  <a:gd name="T9" fmla="*/ 62 h 69"/>
                  <a:gd name="T10" fmla="*/ 7 w 144"/>
                  <a:gd name="T11" fmla="*/ 69 h 69"/>
                  <a:gd name="T12" fmla="*/ 14 w 144"/>
                  <a:gd name="T13" fmla="*/ 69 h 69"/>
                  <a:gd name="T14" fmla="*/ 139 w 144"/>
                  <a:gd name="T15" fmla="*/ 26 h 69"/>
                  <a:gd name="T16" fmla="*/ 144 w 144"/>
                  <a:gd name="T17" fmla="*/ 26 h 69"/>
                  <a:gd name="T18" fmla="*/ 144 w 144"/>
                  <a:gd name="T19" fmla="*/ 21 h 69"/>
                  <a:gd name="T20" fmla="*/ 144 w 144"/>
                  <a:gd name="T21" fmla="*/ 14 h 69"/>
                  <a:gd name="T22" fmla="*/ 144 w 144"/>
                  <a:gd name="T23" fmla="*/ 7 h 69"/>
                  <a:gd name="T24" fmla="*/ 139 w 144"/>
                  <a:gd name="T25" fmla="*/ 0 h 69"/>
                  <a:gd name="T26" fmla="*/ 129 w 144"/>
                  <a:gd name="T27" fmla="*/ 0 h 69"/>
                  <a:gd name="T28" fmla="*/ 7 w 144"/>
                  <a:gd name="T29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69">
                    <a:moveTo>
                      <a:pt x="7" y="43"/>
                    </a:moveTo>
                    <a:lnTo>
                      <a:pt x="0" y="45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7" y="69"/>
                    </a:lnTo>
                    <a:lnTo>
                      <a:pt x="14" y="69"/>
                    </a:lnTo>
                    <a:lnTo>
                      <a:pt x="139" y="26"/>
                    </a:lnTo>
                    <a:lnTo>
                      <a:pt x="144" y="26"/>
                    </a:lnTo>
                    <a:lnTo>
                      <a:pt x="144" y="21"/>
                    </a:lnTo>
                    <a:lnTo>
                      <a:pt x="144" y="14"/>
                    </a:lnTo>
                    <a:lnTo>
                      <a:pt x="144" y="7"/>
                    </a:lnTo>
                    <a:lnTo>
                      <a:pt x="139" y="0"/>
                    </a:lnTo>
                    <a:lnTo>
                      <a:pt x="129" y="0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52" name="Freeform 524"/>
              <p:cNvSpPr>
                <a:spLocks/>
              </p:cNvSpPr>
              <p:nvPr/>
            </p:nvSpPr>
            <p:spPr bwMode="auto">
              <a:xfrm>
                <a:off x="3617913" y="1209675"/>
                <a:ext cx="103187" cy="30163"/>
              </a:xfrm>
              <a:custGeom>
                <a:avLst/>
                <a:gdLst>
                  <a:gd name="T0" fmla="*/ 9 w 151"/>
                  <a:gd name="T1" fmla="*/ 17 h 41"/>
                  <a:gd name="T2" fmla="*/ 2 w 151"/>
                  <a:gd name="T3" fmla="*/ 19 h 41"/>
                  <a:gd name="T4" fmla="*/ 0 w 151"/>
                  <a:gd name="T5" fmla="*/ 29 h 41"/>
                  <a:gd name="T6" fmla="*/ 0 w 151"/>
                  <a:gd name="T7" fmla="*/ 36 h 41"/>
                  <a:gd name="T8" fmla="*/ 5 w 151"/>
                  <a:gd name="T9" fmla="*/ 41 h 41"/>
                  <a:gd name="T10" fmla="*/ 9 w 151"/>
                  <a:gd name="T11" fmla="*/ 41 h 41"/>
                  <a:gd name="T12" fmla="*/ 12 w 151"/>
                  <a:gd name="T13" fmla="*/ 41 h 41"/>
                  <a:gd name="T14" fmla="*/ 144 w 151"/>
                  <a:gd name="T15" fmla="*/ 27 h 41"/>
                  <a:gd name="T16" fmla="*/ 151 w 151"/>
                  <a:gd name="T17" fmla="*/ 24 h 41"/>
                  <a:gd name="T18" fmla="*/ 151 w 151"/>
                  <a:gd name="T19" fmla="*/ 15 h 41"/>
                  <a:gd name="T20" fmla="*/ 151 w 151"/>
                  <a:gd name="T21" fmla="*/ 7 h 41"/>
                  <a:gd name="T22" fmla="*/ 149 w 151"/>
                  <a:gd name="T23" fmla="*/ 0 h 41"/>
                  <a:gd name="T24" fmla="*/ 146 w 151"/>
                  <a:gd name="T25" fmla="*/ 0 h 41"/>
                  <a:gd name="T26" fmla="*/ 141 w 151"/>
                  <a:gd name="T27" fmla="*/ 0 h 41"/>
                  <a:gd name="T28" fmla="*/ 9 w 151"/>
                  <a:gd name="T29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41">
                    <a:moveTo>
                      <a:pt x="9" y="17"/>
                    </a:moveTo>
                    <a:lnTo>
                      <a:pt x="2" y="19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2" y="41"/>
                    </a:lnTo>
                    <a:lnTo>
                      <a:pt x="144" y="27"/>
                    </a:lnTo>
                    <a:lnTo>
                      <a:pt x="151" y="24"/>
                    </a:lnTo>
                    <a:lnTo>
                      <a:pt x="151" y="15"/>
                    </a:lnTo>
                    <a:lnTo>
                      <a:pt x="151" y="7"/>
                    </a:lnTo>
                    <a:lnTo>
                      <a:pt x="149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53" name="Freeform 525"/>
              <p:cNvSpPr>
                <a:spLocks/>
              </p:cNvSpPr>
              <p:nvPr/>
            </p:nvSpPr>
            <p:spPr bwMode="auto">
              <a:xfrm>
                <a:off x="4171950" y="1268413"/>
                <a:ext cx="98425" cy="39687"/>
              </a:xfrm>
              <a:custGeom>
                <a:avLst/>
                <a:gdLst>
                  <a:gd name="T0" fmla="*/ 12 w 146"/>
                  <a:gd name="T1" fmla="*/ 0 h 55"/>
                  <a:gd name="T2" fmla="*/ 7 w 146"/>
                  <a:gd name="T3" fmla="*/ 0 h 55"/>
                  <a:gd name="T4" fmla="*/ 5 w 146"/>
                  <a:gd name="T5" fmla="*/ 0 h 55"/>
                  <a:gd name="T6" fmla="*/ 2 w 146"/>
                  <a:gd name="T7" fmla="*/ 2 h 55"/>
                  <a:gd name="T8" fmla="*/ 0 w 146"/>
                  <a:gd name="T9" fmla="*/ 5 h 55"/>
                  <a:gd name="T10" fmla="*/ 0 w 146"/>
                  <a:gd name="T11" fmla="*/ 12 h 55"/>
                  <a:gd name="T12" fmla="*/ 0 w 146"/>
                  <a:gd name="T13" fmla="*/ 17 h 55"/>
                  <a:gd name="T14" fmla="*/ 0 w 146"/>
                  <a:gd name="T15" fmla="*/ 19 h 55"/>
                  <a:gd name="T16" fmla="*/ 5 w 146"/>
                  <a:gd name="T17" fmla="*/ 24 h 55"/>
                  <a:gd name="T18" fmla="*/ 137 w 146"/>
                  <a:gd name="T19" fmla="*/ 55 h 55"/>
                  <a:gd name="T20" fmla="*/ 139 w 146"/>
                  <a:gd name="T21" fmla="*/ 55 h 55"/>
                  <a:gd name="T22" fmla="*/ 142 w 146"/>
                  <a:gd name="T23" fmla="*/ 55 h 55"/>
                  <a:gd name="T24" fmla="*/ 146 w 146"/>
                  <a:gd name="T25" fmla="*/ 50 h 55"/>
                  <a:gd name="T26" fmla="*/ 146 w 146"/>
                  <a:gd name="T27" fmla="*/ 43 h 55"/>
                  <a:gd name="T28" fmla="*/ 146 w 146"/>
                  <a:gd name="T29" fmla="*/ 36 h 55"/>
                  <a:gd name="T30" fmla="*/ 144 w 146"/>
                  <a:gd name="T31" fmla="*/ 33 h 55"/>
                  <a:gd name="T32" fmla="*/ 139 w 146"/>
                  <a:gd name="T33" fmla="*/ 31 h 55"/>
                  <a:gd name="T34" fmla="*/ 12 w 146"/>
                  <a:gd name="T3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55">
                    <a:moveTo>
                      <a:pt x="12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37" y="55"/>
                    </a:lnTo>
                    <a:lnTo>
                      <a:pt x="139" y="55"/>
                    </a:lnTo>
                    <a:lnTo>
                      <a:pt x="142" y="55"/>
                    </a:lnTo>
                    <a:lnTo>
                      <a:pt x="146" y="50"/>
                    </a:lnTo>
                    <a:lnTo>
                      <a:pt x="146" y="43"/>
                    </a:lnTo>
                    <a:lnTo>
                      <a:pt x="146" y="36"/>
                    </a:lnTo>
                    <a:lnTo>
                      <a:pt x="144" y="33"/>
                    </a:lnTo>
                    <a:lnTo>
                      <a:pt x="139" y="3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54" name="Freeform 526"/>
              <p:cNvSpPr>
                <a:spLocks/>
              </p:cNvSpPr>
              <p:nvPr/>
            </p:nvSpPr>
            <p:spPr bwMode="auto">
              <a:xfrm>
                <a:off x="3956050" y="1128713"/>
                <a:ext cx="100013" cy="26987"/>
              </a:xfrm>
              <a:custGeom>
                <a:avLst/>
                <a:gdLst>
                  <a:gd name="T0" fmla="*/ 10 w 149"/>
                  <a:gd name="T1" fmla="*/ 0 h 39"/>
                  <a:gd name="T2" fmla="*/ 10 w 149"/>
                  <a:gd name="T3" fmla="*/ 0 h 39"/>
                  <a:gd name="T4" fmla="*/ 3 w 149"/>
                  <a:gd name="T5" fmla="*/ 3 h 39"/>
                  <a:gd name="T6" fmla="*/ 0 w 149"/>
                  <a:gd name="T7" fmla="*/ 10 h 39"/>
                  <a:gd name="T8" fmla="*/ 0 w 149"/>
                  <a:gd name="T9" fmla="*/ 17 h 39"/>
                  <a:gd name="T10" fmla="*/ 3 w 149"/>
                  <a:gd name="T11" fmla="*/ 22 h 39"/>
                  <a:gd name="T12" fmla="*/ 10 w 149"/>
                  <a:gd name="T13" fmla="*/ 27 h 39"/>
                  <a:gd name="T14" fmla="*/ 140 w 149"/>
                  <a:gd name="T15" fmla="*/ 39 h 39"/>
                  <a:gd name="T16" fmla="*/ 147 w 149"/>
                  <a:gd name="T17" fmla="*/ 36 h 39"/>
                  <a:gd name="T18" fmla="*/ 149 w 149"/>
                  <a:gd name="T19" fmla="*/ 29 h 39"/>
                  <a:gd name="T20" fmla="*/ 149 w 149"/>
                  <a:gd name="T21" fmla="*/ 22 h 39"/>
                  <a:gd name="T22" fmla="*/ 147 w 149"/>
                  <a:gd name="T23" fmla="*/ 15 h 39"/>
                  <a:gd name="T24" fmla="*/ 142 w 149"/>
                  <a:gd name="T25" fmla="*/ 10 h 39"/>
                  <a:gd name="T26" fmla="*/ 10 w 149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" h="39">
                    <a:moveTo>
                      <a:pt x="10" y="0"/>
                    </a:moveTo>
                    <a:lnTo>
                      <a:pt x="10" y="0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10" y="27"/>
                    </a:lnTo>
                    <a:lnTo>
                      <a:pt x="140" y="39"/>
                    </a:lnTo>
                    <a:lnTo>
                      <a:pt x="147" y="36"/>
                    </a:lnTo>
                    <a:lnTo>
                      <a:pt x="149" y="29"/>
                    </a:lnTo>
                    <a:lnTo>
                      <a:pt x="149" y="22"/>
                    </a:lnTo>
                    <a:lnTo>
                      <a:pt x="147" y="15"/>
                    </a:lnTo>
                    <a:lnTo>
                      <a:pt x="1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55" name="Freeform 528"/>
              <p:cNvSpPr>
                <a:spLocks/>
              </p:cNvSpPr>
              <p:nvPr/>
            </p:nvSpPr>
            <p:spPr bwMode="auto">
              <a:xfrm>
                <a:off x="3560763" y="1223963"/>
                <a:ext cx="31750" cy="23812"/>
              </a:xfrm>
              <a:custGeom>
                <a:avLst/>
                <a:gdLst>
                  <a:gd name="T0" fmla="*/ 12 w 46"/>
                  <a:gd name="T1" fmla="*/ 0 h 31"/>
                  <a:gd name="T2" fmla="*/ 3 w 46"/>
                  <a:gd name="T3" fmla="*/ 2 h 31"/>
                  <a:gd name="T4" fmla="*/ 0 w 46"/>
                  <a:gd name="T5" fmla="*/ 12 h 31"/>
                  <a:gd name="T6" fmla="*/ 0 w 46"/>
                  <a:gd name="T7" fmla="*/ 19 h 31"/>
                  <a:gd name="T8" fmla="*/ 3 w 46"/>
                  <a:gd name="T9" fmla="*/ 29 h 31"/>
                  <a:gd name="T10" fmla="*/ 12 w 46"/>
                  <a:gd name="T11" fmla="*/ 31 h 31"/>
                  <a:gd name="T12" fmla="*/ 32 w 46"/>
                  <a:gd name="T13" fmla="*/ 31 h 31"/>
                  <a:gd name="T14" fmla="*/ 41 w 46"/>
                  <a:gd name="T15" fmla="*/ 29 h 31"/>
                  <a:gd name="T16" fmla="*/ 46 w 46"/>
                  <a:gd name="T17" fmla="*/ 24 h 31"/>
                  <a:gd name="T18" fmla="*/ 46 w 46"/>
                  <a:gd name="T19" fmla="*/ 19 h 31"/>
                  <a:gd name="T20" fmla="*/ 46 w 46"/>
                  <a:gd name="T21" fmla="*/ 12 h 31"/>
                  <a:gd name="T22" fmla="*/ 46 w 46"/>
                  <a:gd name="T23" fmla="*/ 7 h 31"/>
                  <a:gd name="T24" fmla="*/ 41 w 46"/>
                  <a:gd name="T25" fmla="*/ 2 h 31"/>
                  <a:gd name="T26" fmla="*/ 32 w 46"/>
                  <a:gd name="T27" fmla="*/ 0 h 31"/>
                  <a:gd name="T28" fmla="*/ 12 w 46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1">
                    <a:moveTo>
                      <a:pt x="12" y="0"/>
                    </a:moveTo>
                    <a:lnTo>
                      <a:pt x="3" y="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9"/>
                    </a:lnTo>
                    <a:lnTo>
                      <a:pt x="12" y="31"/>
                    </a:lnTo>
                    <a:lnTo>
                      <a:pt x="32" y="31"/>
                    </a:lnTo>
                    <a:lnTo>
                      <a:pt x="41" y="29"/>
                    </a:lnTo>
                    <a:lnTo>
                      <a:pt x="46" y="24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56" name="Freeform 530"/>
              <p:cNvSpPr>
                <a:spLocks/>
              </p:cNvSpPr>
              <p:nvPr/>
            </p:nvSpPr>
            <p:spPr bwMode="auto">
              <a:xfrm>
                <a:off x="4140200" y="1143000"/>
                <a:ext cx="26988" cy="22225"/>
              </a:xfrm>
              <a:custGeom>
                <a:avLst/>
                <a:gdLst>
                  <a:gd name="T0" fmla="*/ 14 w 43"/>
                  <a:gd name="T1" fmla="*/ 0 h 34"/>
                  <a:gd name="T2" fmla="*/ 2 w 43"/>
                  <a:gd name="T3" fmla="*/ 3 h 34"/>
                  <a:gd name="T4" fmla="*/ 2 w 43"/>
                  <a:gd name="T5" fmla="*/ 8 h 34"/>
                  <a:gd name="T6" fmla="*/ 0 w 43"/>
                  <a:gd name="T7" fmla="*/ 12 h 34"/>
                  <a:gd name="T8" fmla="*/ 0 w 43"/>
                  <a:gd name="T9" fmla="*/ 22 h 34"/>
                  <a:gd name="T10" fmla="*/ 2 w 43"/>
                  <a:gd name="T11" fmla="*/ 27 h 34"/>
                  <a:gd name="T12" fmla="*/ 2 w 43"/>
                  <a:gd name="T13" fmla="*/ 32 h 34"/>
                  <a:gd name="T14" fmla="*/ 14 w 43"/>
                  <a:gd name="T15" fmla="*/ 34 h 34"/>
                  <a:gd name="T16" fmla="*/ 33 w 43"/>
                  <a:gd name="T17" fmla="*/ 34 h 34"/>
                  <a:gd name="T18" fmla="*/ 43 w 43"/>
                  <a:gd name="T19" fmla="*/ 32 h 34"/>
                  <a:gd name="T20" fmla="*/ 43 w 43"/>
                  <a:gd name="T21" fmla="*/ 22 h 34"/>
                  <a:gd name="T22" fmla="*/ 43 w 43"/>
                  <a:gd name="T23" fmla="*/ 12 h 34"/>
                  <a:gd name="T24" fmla="*/ 43 w 43"/>
                  <a:gd name="T25" fmla="*/ 3 h 34"/>
                  <a:gd name="T26" fmla="*/ 33 w 43"/>
                  <a:gd name="T27" fmla="*/ 0 h 34"/>
                  <a:gd name="T28" fmla="*/ 14 w 43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34">
                    <a:moveTo>
                      <a:pt x="14" y="0"/>
                    </a:moveTo>
                    <a:lnTo>
                      <a:pt x="2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2" y="32"/>
                    </a:lnTo>
                    <a:lnTo>
                      <a:pt x="14" y="34"/>
                    </a:lnTo>
                    <a:lnTo>
                      <a:pt x="33" y="34"/>
                    </a:lnTo>
                    <a:lnTo>
                      <a:pt x="43" y="32"/>
                    </a:lnTo>
                    <a:lnTo>
                      <a:pt x="43" y="22"/>
                    </a:lnTo>
                    <a:lnTo>
                      <a:pt x="43" y="12"/>
                    </a:lnTo>
                    <a:lnTo>
                      <a:pt x="43" y="3"/>
                    </a:lnTo>
                    <a:lnTo>
                      <a:pt x="3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57" name="Freeform 532"/>
              <p:cNvSpPr>
                <a:spLocks/>
              </p:cNvSpPr>
              <p:nvPr/>
            </p:nvSpPr>
            <p:spPr bwMode="auto">
              <a:xfrm>
                <a:off x="4310063" y="1263650"/>
                <a:ext cx="31750" cy="25400"/>
              </a:xfrm>
              <a:custGeom>
                <a:avLst/>
                <a:gdLst>
                  <a:gd name="T0" fmla="*/ 12 w 46"/>
                  <a:gd name="T1" fmla="*/ 0 h 34"/>
                  <a:gd name="T2" fmla="*/ 2 w 46"/>
                  <a:gd name="T3" fmla="*/ 5 h 34"/>
                  <a:gd name="T4" fmla="*/ 0 w 46"/>
                  <a:gd name="T5" fmla="*/ 12 h 34"/>
                  <a:gd name="T6" fmla="*/ 0 w 46"/>
                  <a:gd name="T7" fmla="*/ 22 h 34"/>
                  <a:gd name="T8" fmla="*/ 2 w 46"/>
                  <a:gd name="T9" fmla="*/ 31 h 34"/>
                  <a:gd name="T10" fmla="*/ 12 w 46"/>
                  <a:gd name="T11" fmla="*/ 34 h 34"/>
                  <a:gd name="T12" fmla="*/ 31 w 46"/>
                  <a:gd name="T13" fmla="*/ 34 h 34"/>
                  <a:gd name="T14" fmla="*/ 41 w 46"/>
                  <a:gd name="T15" fmla="*/ 31 h 34"/>
                  <a:gd name="T16" fmla="*/ 46 w 46"/>
                  <a:gd name="T17" fmla="*/ 26 h 34"/>
                  <a:gd name="T18" fmla="*/ 46 w 46"/>
                  <a:gd name="T19" fmla="*/ 22 h 34"/>
                  <a:gd name="T20" fmla="*/ 46 w 46"/>
                  <a:gd name="T21" fmla="*/ 12 h 34"/>
                  <a:gd name="T22" fmla="*/ 46 w 46"/>
                  <a:gd name="T23" fmla="*/ 7 h 34"/>
                  <a:gd name="T24" fmla="*/ 41 w 46"/>
                  <a:gd name="T25" fmla="*/ 5 h 34"/>
                  <a:gd name="T26" fmla="*/ 31 w 46"/>
                  <a:gd name="T27" fmla="*/ 0 h 34"/>
                  <a:gd name="T28" fmla="*/ 12 w 4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4">
                    <a:moveTo>
                      <a:pt x="12" y="0"/>
                    </a:moveTo>
                    <a:lnTo>
                      <a:pt x="2" y="5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4"/>
                    </a:lnTo>
                    <a:lnTo>
                      <a:pt x="31" y="34"/>
                    </a:lnTo>
                    <a:lnTo>
                      <a:pt x="41" y="31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41" y="5"/>
                    </a:lnTo>
                    <a:lnTo>
                      <a:pt x="3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58" name="Freeform 533"/>
              <p:cNvSpPr>
                <a:spLocks/>
              </p:cNvSpPr>
              <p:nvPr/>
            </p:nvSpPr>
            <p:spPr bwMode="auto">
              <a:xfrm>
                <a:off x="3692525" y="1165225"/>
                <a:ext cx="31750" cy="22225"/>
              </a:xfrm>
              <a:custGeom>
                <a:avLst/>
                <a:gdLst>
                  <a:gd name="T0" fmla="*/ 14 w 48"/>
                  <a:gd name="T1" fmla="*/ 0 h 31"/>
                  <a:gd name="T2" fmla="*/ 7 w 48"/>
                  <a:gd name="T3" fmla="*/ 2 h 31"/>
                  <a:gd name="T4" fmla="*/ 2 w 48"/>
                  <a:gd name="T5" fmla="*/ 5 h 31"/>
                  <a:gd name="T6" fmla="*/ 0 w 48"/>
                  <a:gd name="T7" fmla="*/ 12 h 31"/>
                  <a:gd name="T8" fmla="*/ 0 w 48"/>
                  <a:gd name="T9" fmla="*/ 19 h 31"/>
                  <a:gd name="T10" fmla="*/ 2 w 48"/>
                  <a:gd name="T11" fmla="*/ 24 h 31"/>
                  <a:gd name="T12" fmla="*/ 7 w 48"/>
                  <a:gd name="T13" fmla="*/ 29 h 31"/>
                  <a:gd name="T14" fmla="*/ 14 w 48"/>
                  <a:gd name="T15" fmla="*/ 31 h 31"/>
                  <a:gd name="T16" fmla="*/ 36 w 48"/>
                  <a:gd name="T17" fmla="*/ 31 h 31"/>
                  <a:gd name="T18" fmla="*/ 43 w 48"/>
                  <a:gd name="T19" fmla="*/ 29 h 31"/>
                  <a:gd name="T20" fmla="*/ 48 w 48"/>
                  <a:gd name="T21" fmla="*/ 19 h 31"/>
                  <a:gd name="T22" fmla="*/ 48 w 48"/>
                  <a:gd name="T23" fmla="*/ 12 h 31"/>
                  <a:gd name="T24" fmla="*/ 43 w 48"/>
                  <a:gd name="T25" fmla="*/ 2 h 31"/>
                  <a:gd name="T26" fmla="*/ 36 w 48"/>
                  <a:gd name="T27" fmla="*/ 0 h 31"/>
                  <a:gd name="T28" fmla="*/ 14 w 48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1">
                    <a:moveTo>
                      <a:pt x="14" y="0"/>
                    </a:moveTo>
                    <a:lnTo>
                      <a:pt x="7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4" y="31"/>
                    </a:lnTo>
                    <a:lnTo>
                      <a:pt x="36" y="31"/>
                    </a:lnTo>
                    <a:lnTo>
                      <a:pt x="43" y="29"/>
                    </a:lnTo>
                    <a:lnTo>
                      <a:pt x="48" y="19"/>
                    </a:lnTo>
                    <a:lnTo>
                      <a:pt x="48" y="12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</p:grpSp>
      </p:grpSp>
      <p:sp>
        <p:nvSpPr>
          <p:cNvPr id="208" name="Ovál 207"/>
          <p:cNvSpPr>
            <a:spLocks noChangeAspect="1"/>
          </p:cNvSpPr>
          <p:nvPr/>
        </p:nvSpPr>
        <p:spPr>
          <a:xfrm>
            <a:off x="7374278" y="6078131"/>
            <a:ext cx="248261" cy="248035"/>
          </a:xfrm>
          <a:prstGeom prst="ellipse">
            <a:avLst/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09" name="Ovál 208"/>
          <p:cNvSpPr>
            <a:spLocks noChangeAspect="1"/>
          </p:cNvSpPr>
          <p:nvPr/>
        </p:nvSpPr>
        <p:spPr>
          <a:xfrm>
            <a:off x="5130108" y="2316869"/>
            <a:ext cx="248261" cy="248035"/>
          </a:xfrm>
          <a:prstGeom prst="ellipse">
            <a:avLst/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cxnSp>
        <p:nvCxnSpPr>
          <p:cNvPr id="210" name="Pravoúhlá spojnice 209"/>
          <p:cNvCxnSpPr>
            <a:stCxn id="209" idx="4"/>
            <a:endCxn id="2" idx="1"/>
          </p:cNvCxnSpPr>
          <p:nvPr/>
        </p:nvCxnSpPr>
        <p:spPr>
          <a:xfrm rot="16200000" flipH="1">
            <a:off x="5131687" y="2687456"/>
            <a:ext cx="735159" cy="490053"/>
          </a:xfrm>
          <a:prstGeom prst="bentConnector3">
            <a:avLst>
              <a:gd name="adj1" fmla="val 47919"/>
            </a:avLst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4" name="Pravoúhlá spojnice 213"/>
          <p:cNvCxnSpPr>
            <a:stCxn id="209" idx="7"/>
          </p:cNvCxnSpPr>
          <p:nvPr/>
        </p:nvCxnSpPr>
        <p:spPr>
          <a:xfrm rot="5400000" flipH="1" flipV="1">
            <a:off x="6494821" y="926737"/>
            <a:ext cx="273649" cy="2579264"/>
          </a:xfrm>
          <a:prstGeom prst="bentConnector2">
            <a:avLst/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8" name="Pravoúhlá spojnice 217"/>
          <p:cNvCxnSpPr>
            <a:stCxn id="209" idx="1"/>
          </p:cNvCxnSpPr>
          <p:nvPr/>
        </p:nvCxnSpPr>
        <p:spPr>
          <a:xfrm rot="16200000" flipV="1">
            <a:off x="3400318" y="587045"/>
            <a:ext cx="260721" cy="3271577"/>
          </a:xfrm>
          <a:prstGeom prst="bentConnector2">
            <a:avLst/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7" name="Ovál 226"/>
          <p:cNvSpPr>
            <a:spLocks noChangeAspect="1"/>
          </p:cNvSpPr>
          <p:nvPr/>
        </p:nvSpPr>
        <p:spPr>
          <a:xfrm>
            <a:off x="9182488" y="4804931"/>
            <a:ext cx="182907" cy="182740"/>
          </a:xfrm>
          <a:prstGeom prst="ellipse">
            <a:avLst/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29" name="Ovál 228"/>
          <p:cNvSpPr>
            <a:spLocks noChangeAspect="1"/>
          </p:cNvSpPr>
          <p:nvPr/>
        </p:nvSpPr>
        <p:spPr>
          <a:xfrm>
            <a:off x="2619740" y="3058622"/>
            <a:ext cx="182907" cy="182740"/>
          </a:xfrm>
          <a:prstGeom prst="ellipse">
            <a:avLst/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31" name="Ovál 230"/>
          <p:cNvSpPr>
            <a:spLocks noChangeAspect="1"/>
          </p:cNvSpPr>
          <p:nvPr/>
        </p:nvSpPr>
        <p:spPr>
          <a:xfrm>
            <a:off x="2524556" y="4789546"/>
            <a:ext cx="182907" cy="182740"/>
          </a:xfrm>
          <a:prstGeom prst="ellipse">
            <a:avLst/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cxnSp>
        <p:nvCxnSpPr>
          <p:cNvPr id="234" name="Pravoúhlá spojnice 233"/>
          <p:cNvCxnSpPr>
            <a:stCxn id="208" idx="2"/>
          </p:cNvCxnSpPr>
          <p:nvPr/>
        </p:nvCxnSpPr>
        <p:spPr>
          <a:xfrm rot="10800000" flipV="1">
            <a:off x="781035" y="6202148"/>
            <a:ext cx="6593244" cy="33167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7" name="Pravoúhlá spojnice 236"/>
          <p:cNvCxnSpPr>
            <a:stCxn id="166" idx="6"/>
          </p:cNvCxnSpPr>
          <p:nvPr/>
        </p:nvCxnSpPr>
        <p:spPr>
          <a:xfrm>
            <a:off x="10551271" y="2919968"/>
            <a:ext cx="321644" cy="3244736"/>
          </a:xfrm>
          <a:prstGeom prst="bentConnector2">
            <a:avLst/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0" name="Pravoúhlá spojnice 239"/>
          <p:cNvCxnSpPr>
            <a:stCxn id="208" idx="6"/>
          </p:cNvCxnSpPr>
          <p:nvPr/>
        </p:nvCxnSpPr>
        <p:spPr>
          <a:xfrm>
            <a:off x="7622540" y="6202149"/>
            <a:ext cx="3089553" cy="331676"/>
          </a:xfrm>
          <a:prstGeom prst="bentConnector3">
            <a:avLst>
              <a:gd name="adj1" fmla="val 21766"/>
            </a:avLst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6" name="Ovál 245"/>
          <p:cNvSpPr>
            <a:spLocks noChangeAspect="1"/>
          </p:cNvSpPr>
          <p:nvPr/>
        </p:nvSpPr>
        <p:spPr>
          <a:xfrm>
            <a:off x="2543606" y="2982849"/>
            <a:ext cx="347713" cy="347396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48" name="Ovál 247"/>
          <p:cNvSpPr>
            <a:spLocks noChangeAspect="1"/>
          </p:cNvSpPr>
          <p:nvPr/>
        </p:nvSpPr>
        <p:spPr>
          <a:xfrm>
            <a:off x="2447596" y="4709145"/>
            <a:ext cx="347713" cy="347396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cxnSp>
        <p:nvCxnSpPr>
          <p:cNvPr id="249" name="Pravoúhlá spojnice 248"/>
          <p:cNvCxnSpPr>
            <a:stCxn id="246" idx="2"/>
            <a:endCxn id="248" idx="2"/>
          </p:cNvCxnSpPr>
          <p:nvPr/>
        </p:nvCxnSpPr>
        <p:spPr>
          <a:xfrm rot="10800000" flipV="1">
            <a:off x="2447595" y="3156547"/>
            <a:ext cx="96011" cy="1726296"/>
          </a:xfrm>
          <a:prstGeom prst="bentConnector3">
            <a:avLst>
              <a:gd name="adj1" fmla="val 417465"/>
            </a:avLst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2" name="Pravoúhlá spojnice 251"/>
          <p:cNvCxnSpPr>
            <a:stCxn id="248" idx="5"/>
            <a:endCxn id="288" idx="4"/>
          </p:cNvCxnSpPr>
          <p:nvPr/>
        </p:nvCxnSpPr>
        <p:spPr>
          <a:xfrm rot="5400000" flipH="1" flipV="1">
            <a:off x="3325153" y="3712330"/>
            <a:ext cx="712569" cy="1874103"/>
          </a:xfrm>
          <a:prstGeom prst="bentConnector3">
            <a:avLst>
              <a:gd name="adj1" fmla="val -49914"/>
            </a:avLst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1" name="Ovál 260"/>
          <p:cNvSpPr>
            <a:spLocks noChangeAspect="1"/>
          </p:cNvSpPr>
          <p:nvPr/>
        </p:nvSpPr>
        <p:spPr>
          <a:xfrm>
            <a:off x="9100085" y="4726387"/>
            <a:ext cx="347713" cy="347396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cxnSp>
        <p:nvCxnSpPr>
          <p:cNvPr id="262" name="Pravoúhlá spojnice 261"/>
          <p:cNvCxnSpPr>
            <a:stCxn id="261" idx="5"/>
            <a:endCxn id="215" idx="2"/>
          </p:cNvCxnSpPr>
          <p:nvPr/>
        </p:nvCxnSpPr>
        <p:spPr>
          <a:xfrm rot="16200000" flipH="1">
            <a:off x="9626545" y="4793238"/>
            <a:ext cx="244080" cy="703420"/>
          </a:xfrm>
          <a:prstGeom prst="bentConnector2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68" name="Obrázek 267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76" t="37530" r="3593"/>
          <a:stretch/>
        </p:blipFill>
        <p:spPr>
          <a:xfrm rot="16200000">
            <a:off x="7010969" y="4185572"/>
            <a:ext cx="1157240" cy="188949"/>
          </a:xfrm>
          <a:prstGeom prst="rect">
            <a:avLst/>
          </a:prstGeom>
        </p:spPr>
      </p:pic>
      <p:pic>
        <p:nvPicPr>
          <p:cNvPr id="270" name="Obrázek 2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5278" y="5095353"/>
            <a:ext cx="567036" cy="208615"/>
          </a:xfrm>
          <a:prstGeom prst="rect">
            <a:avLst/>
          </a:prstGeom>
        </p:spPr>
      </p:pic>
      <p:pic>
        <p:nvPicPr>
          <p:cNvPr id="271" name="Obrázek 27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613996" y="3813200"/>
            <a:ext cx="757613" cy="238107"/>
          </a:xfrm>
          <a:prstGeom prst="rect">
            <a:avLst/>
          </a:prstGeom>
        </p:spPr>
      </p:pic>
      <p:pic>
        <p:nvPicPr>
          <p:cNvPr id="593" name="Obrázek 59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3047" y="3110346"/>
            <a:ext cx="271284" cy="270100"/>
          </a:xfrm>
          <a:prstGeom prst="rect">
            <a:avLst/>
          </a:prstGeom>
        </p:spPr>
      </p:pic>
      <p:pic>
        <p:nvPicPr>
          <p:cNvPr id="594" name="Obrázek 59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9760" y="4623675"/>
            <a:ext cx="314997" cy="187672"/>
          </a:xfrm>
          <a:prstGeom prst="rect">
            <a:avLst/>
          </a:prstGeom>
        </p:spPr>
      </p:pic>
      <p:pic>
        <p:nvPicPr>
          <p:cNvPr id="595" name="Obrázek 59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8375" y="4825984"/>
            <a:ext cx="318444" cy="186736"/>
          </a:xfrm>
          <a:prstGeom prst="rect">
            <a:avLst/>
          </a:prstGeom>
        </p:spPr>
      </p:pic>
      <p:pic>
        <p:nvPicPr>
          <p:cNvPr id="596" name="Obrázek 595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6317" y="3557438"/>
            <a:ext cx="617504" cy="769255"/>
          </a:xfrm>
          <a:prstGeom prst="rect">
            <a:avLst/>
          </a:prstGeom>
        </p:spPr>
      </p:pic>
      <p:pic>
        <p:nvPicPr>
          <p:cNvPr id="597" name="Obrázek 59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5630" y="3236980"/>
            <a:ext cx="534253" cy="450921"/>
          </a:xfrm>
          <a:prstGeom prst="rect">
            <a:avLst/>
          </a:prstGeom>
        </p:spPr>
      </p:pic>
      <p:pic>
        <p:nvPicPr>
          <p:cNvPr id="602" name="Obrázek 601"/>
          <p:cNvPicPr>
            <a:picLocks noChangeAspect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54" y="2397127"/>
            <a:ext cx="486711" cy="256740"/>
          </a:xfrm>
          <a:prstGeom prst="rect">
            <a:avLst/>
          </a:prstGeom>
        </p:spPr>
      </p:pic>
      <p:pic>
        <p:nvPicPr>
          <p:cNvPr id="285" name="Obrázek 284"/>
          <p:cNvPicPr>
            <a:picLocks noChangeAspect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23" y="3899706"/>
            <a:ext cx="486711" cy="256740"/>
          </a:xfrm>
          <a:prstGeom prst="rect">
            <a:avLst/>
          </a:prstGeom>
        </p:spPr>
      </p:pic>
      <p:sp>
        <p:nvSpPr>
          <p:cNvPr id="286" name="Ovál 285"/>
          <p:cNvSpPr>
            <a:spLocks noChangeAspect="1"/>
          </p:cNvSpPr>
          <p:nvPr/>
        </p:nvSpPr>
        <p:spPr>
          <a:xfrm>
            <a:off x="5341075" y="5030630"/>
            <a:ext cx="182907" cy="182740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88" name="Ovál 287"/>
          <p:cNvSpPr>
            <a:spLocks noChangeAspect="1"/>
          </p:cNvSpPr>
          <p:nvPr/>
        </p:nvSpPr>
        <p:spPr>
          <a:xfrm>
            <a:off x="4527036" y="4110357"/>
            <a:ext cx="182907" cy="182740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pic>
        <p:nvPicPr>
          <p:cNvPr id="291" name="Obrázek 290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76" t="37530" r="3593"/>
          <a:stretch/>
        </p:blipFill>
        <p:spPr>
          <a:xfrm>
            <a:off x="3903671" y="2948406"/>
            <a:ext cx="1157240" cy="188949"/>
          </a:xfrm>
          <a:prstGeom prst="rect">
            <a:avLst/>
          </a:prstGeom>
        </p:spPr>
      </p:pic>
      <p:pic>
        <p:nvPicPr>
          <p:cNvPr id="292" name="Obrázek 291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76" t="37530" r="3593"/>
          <a:stretch/>
        </p:blipFill>
        <p:spPr>
          <a:xfrm rot="10800000">
            <a:off x="2754253" y="4315486"/>
            <a:ext cx="1157240" cy="188949"/>
          </a:xfrm>
          <a:prstGeom prst="rect">
            <a:avLst/>
          </a:prstGeom>
        </p:spPr>
      </p:pic>
      <p:pic>
        <p:nvPicPr>
          <p:cNvPr id="192" name="Obrázek 19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9807" y="5900153"/>
            <a:ext cx="1959068" cy="276905"/>
          </a:xfrm>
          <a:prstGeom prst="rect">
            <a:avLst/>
          </a:prstGeom>
        </p:spPr>
      </p:pic>
      <p:pic>
        <p:nvPicPr>
          <p:cNvPr id="193" name="Obrázek 19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994045" y="6213310"/>
            <a:ext cx="1843283" cy="292985"/>
          </a:xfrm>
          <a:prstGeom prst="rect">
            <a:avLst/>
          </a:prstGeom>
        </p:spPr>
      </p:pic>
      <p:pic>
        <p:nvPicPr>
          <p:cNvPr id="194" name="Obrázek 19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V="1">
            <a:off x="5707937" y="6250352"/>
            <a:ext cx="1555239" cy="319344"/>
          </a:xfrm>
          <a:prstGeom prst="rect">
            <a:avLst/>
          </a:prstGeom>
        </p:spPr>
      </p:pic>
      <p:pic>
        <p:nvPicPr>
          <p:cNvPr id="196" name="Obrázek 19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707988" y="6213310"/>
            <a:ext cx="1843283" cy="292985"/>
          </a:xfrm>
          <a:prstGeom prst="rect">
            <a:avLst/>
          </a:prstGeom>
        </p:spPr>
      </p:pic>
      <p:pic>
        <p:nvPicPr>
          <p:cNvPr id="199" name="Obrázek 19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515601" y="1729472"/>
            <a:ext cx="1555239" cy="319344"/>
          </a:xfrm>
          <a:prstGeom prst="rect">
            <a:avLst/>
          </a:prstGeom>
        </p:spPr>
      </p:pic>
      <p:pic>
        <p:nvPicPr>
          <p:cNvPr id="200" name="Obrázek 19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H="1">
            <a:off x="10125949" y="4577662"/>
            <a:ext cx="1843283" cy="292985"/>
          </a:xfrm>
          <a:prstGeom prst="rect">
            <a:avLst/>
          </a:prstGeom>
        </p:spPr>
      </p:pic>
      <p:pic>
        <p:nvPicPr>
          <p:cNvPr id="201" name="Obrázek 20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V="1">
            <a:off x="6118731" y="2119581"/>
            <a:ext cx="1843283" cy="292985"/>
          </a:xfrm>
          <a:prstGeom prst="rect">
            <a:avLst/>
          </a:prstGeom>
        </p:spPr>
      </p:pic>
      <p:pic>
        <p:nvPicPr>
          <p:cNvPr id="204" name="Obrázek 203"/>
          <p:cNvPicPr>
            <a:picLocks noChangeAspect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01045" y="2722755"/>
            <a:ext cx="486711" cy="256740"/>
          </a:xfrm>
          <a:prstGeom prst="rect">
            <a:avLst/>
          </a:prstGeom>
        </p:spPr>
      </p:pic>
      <p:pic>
        <p:nvPicPr>
          <p:cNvPr id="205" name="Obrázek 204"/>
          <p:cNvPicPr>
            <a:picLocks noChangeAspect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261901" y="4462245"/>
            <a:ext cx="486711" cy="256740"/>
          </a:xfrm>
          <a:prstGeom prst="rect">
            <a:avLst/>
          </a:prstGeom>
        </p:spPr>
      </p:pic>
      <p:pic>
        <p:nvPicPr>
          <p:cNvPr id="206" name="Obrázek 20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 flipV="1">
            <a:off x="719403" y="6562489"/>
            <a:ext cx="1959068" cy="276905"/>
          </a:xfrm>
          <a:prstGeom prst="rect">
            <a:avLst/>
          </a:prstGeom>
        </p:spPr>
      </p:pic>
      <p:pic>
        <p:nvPicPr>
          <p:cNvPr id="212" name="Obrázek 21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521"/>
          <a:stretch/>
        </p:blipFill>
        <p:spPr>
          <a:xfrm flipH="1">
            <a:off x="2927648" y="2875599"/>
            <a:ext cx="495155" cy="573692"/>
          </a:xfrm>
          <a:prstGeom prst="rect">
            <a:avLst/>
          </a:prstGeom>
        </p:spPr>
      </p:pic>
      <p:pic>
        <p:nvPicPr>
          <p:cNvPr id="213" name="Obrázek 21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521"/>
          <a:stretch/>
        </p:blipFill>
        <p:spPr>
          <a:xfrm flipH="1">
            <a:off x="2116329" y="4244519"/>
            <a:ext cx="495155" cy="573692"/>
          </a:xfrm>
          <a:prstGeom prst="rect">
            <a:avLst/>
          </a:prstGeom>
        </p:spPr>
      </p:pic>
      <p:sp>
        <p:nvSpPr>
          <p:cNvPr id="215" name="Ovál 214"/>
          <p:cNvSpPr>
            <a:spLocks noChangeAspect="1"/>
          </p:cNvSpPr>
          <p:nvPr/>
        </p:nvSpPr>
        <p:spPr>
          <a:xfrm>
            <a:off x="10100296" y="5175618"/>
            <a:ext cx="182907" cy="182740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16" name="Ovál 215"/>
          <p:cNvSpPr>
            <a:spLocks noChangeAspect="1"/>
          </p:cNvSpPr>
          <p:nvPr/>
        </p:nvSpPr>
        <p:spPr>
          <a:xfrm>
            <a:off x="9852653" y="2510096"/>
            <a:ext cx="811753" cy="811013"/>
          </a:xfrm>
          <a:prstGeom prst="ellipse">
            <a:avLst/>
          </a:prstGeom>
          <a:noFill/>
          <a:ln w="63500">
            <a:solidFill>
              <a:srgbClr val="7EB6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pic>
        <p:nvPicPr>
          <p:cNvPr id="217" name="Obrázek 21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521"/>
          <a:stretch/>
        </p:blipFill>
        <p:spPr>
          <a:xfrm flipH="1">
            <a:off x="8613689" y="4632506"/>
            <a:ext cx="495155" cy="573692"/>
          </a:xfrm>
          <a:prstGeom prst="rect">
            <a:avLst/>
          </a:prstGeom>
        </p:spPr>
      </p:pic>
      <p:sp>
        <p:nvSpPr>
          <p:cNvPr id="219" name="Ovál 218"/>
          <p:cNvSpPr>
            <a:spLocks noChangeAspect="1"/>
          </p:cNvSpPr>
          <p:nvPr/>
        </p:nvSpPr>
        <p:spPr>
          <a:xfrm>
            <a:off x="7620957" y="3408598"/>
            <a:ext cx="182907" cy="182740"/>
          </a:xfrm>
          <a:prstGeom prst="ellipse">
            <a:avLst/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2400"/>
          </a:p>
        </p:txBody>
      </p:sp>
      <p:cxnSp>
        <p:nvCxnSpPr>
          <p:cNvPr id="155" name="Pravoúhlá spojnice 154"/>
          <p:cNvCxnSpPr>
            <a:stCxn id="227" idx="2"/>
            <a:endCxn id="219" idx="4"/>
          </p:cNvCxnSpPr>
          <p:nvPr/>
        </p:nvCxnSpPr>
        <p:spPr>
          <a:xfrm rot="10800000">
            <a:off x="7712411" y="3591339"/>
            <a:ext cx="1470077" cy="1304964"/>
          </a:xfrm>
          <a:prstGeom prst="bentConnector2">
            <a:avLst/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7" name="Pravoúhlá spojnice 176"/>
          <p:cNvCxnSpPr>
            <a:stCxn id="231" idx="0"/>
            <a:endCxn id="175" idx="4"/>
          </p:cNvCxnSpPr>
          <p:nvPr/>
        </p:nvCxnSpPr>
        <p:spPr>
          <a:xfrm rot="5400000" flipH="1" flipV="1">
            <a:off x="2764059" y="3619942"/>
            <a:ext cx="1021555" cy="131765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0" name="Pravoúhlá spojnice 179"/>
          <p:cNvCxnSpPr>
            <a:stCxn id="229" idx="6"/>
            <a:endCxn id="175" idx="2"/>
          </p:cNvCxnSpPr>
          <p:nvPr/>
        </p:nvCxnSpPr>
        <p:spPr>
          <a:xfrm>
            <a:off x="2802648" y="3149993"/>
            <a:ext cx="984905" cy="472020"/>
          </a:xfrm>
          <a:prstGeom prst="bentConnector3">
            <a:avLst>
              <a:gd name="adj1" fmla="val 75897"/>
            </a:avLst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0" name="Pravoúhlá spojnice 219"/>
          <p:cNvCxnSpPr>
            <a:stCxn id="219" idx="2"/>
            <a:endCxn id="152" idx="6"/>
          </p:cNvCxnSpPr>
          <p:nvPr/>
        </p:nvCxnSpPr>
        <p:spPr>
          <a:xfrm rot="10800000" flipV="1">
            <a:off x="6100195" y="3499968"/>
            <a:ext cx="1520764" cy="1029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23" name="Obrázek 222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2482" y="2359113"/>
            <a:ext cx="534253" cy="450921"/>
          </a:xfrm>
          <a:prstGeom prst="rect">
            <a:avLst/>
          </a:prstGeom>
        </p:spPr>
      </p:pic>
      <p:pic>
        <p:nvPicPr>
          <p:cNvPr id="224" name="Obrázek 223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9131" y="5138820"/>
            <a:ext cx="534253" cy="450921"/>
          </a:xfrm>
          <a:prstGeom prst="rect">
            <a:avLst/>
          </a:prstGeom>
        </p:spPr>
      </p:pic>
      <p:pic>
        <p:nvPicPr>
          <p:cNvPr id="225" name="Obrázek 224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89180" y="5062813"/>
            <a:ext cx="534253" cy="450921"/>
          </a:xfrm>
          <a:prstGeom prst="rect">
            <a:avLst/>
          </a:prstGeom>
        </p:spPr>
      </p:pic>
      <p:pic>
        <p:nvPicPr>
          <p:cNvPr id="226" name="Obrázek 2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8575"/>
          <a:stretch/>
        </p:blipFill>
        <p:spPr>
          <a:xfrm>
            <a:off x="7644093" y="6296616"/>
            <a:ext cx="414399" cy="445625"/>
          </a:xfrm>
          <a:prstGeom prst="rect">
            <a:avLst/>
          </a:prstGeom>
        </p:spPr>
      </p:pic>
      <p:pic>
        <p:nvPicPr>
          <p:cNvPr id="228" name="Obrázek 2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8210" y="6369316"/>
            <a:ext cx="243132" cy="267123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2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3498" y="1046618"/>
            <a:ext cx="628959" cy="628959"/>
          </a:xfrm>
          <a:prstGeom prst="rect">
            <a:avLst/>
          </a:prstGeom>
        </p:spPr>
      </p:pic>
      <p:pic>
        <p:nvPicPr>
          <p:cNvPr id="235" name="Obrázek 23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V="1">
            <a:off x="5903979" y="4973481"/>
            <a:ext cx="1555239" cy="319344"/>
          </a:xfrm>
          <a:prstGeom prst="rect">
            <a:avLst/>
          </a:prstGeom>
        </p:spPr>
      </p:pic>
      <p:pic>
        <p:nvPicPr>
          <p:cNvPr id="243" name="Obrázek 242"/>
          <p:cNvPicPr>
            <a:picLocks noChangeAspect="1"/>
          </p:cNvPicPr>
          <p:nvPr/>
        </p:nvPicPr>
        <p:blipFill>
          <a:blip r:embed="rId2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356307" y="1072202"/>
            <a:ext cx="628959" cy="628959"/>
          </a:xfrm>
          <a:prstGeom prst="rect">
            <a:avLst/>
          </a:prstGeom>
        </p:spPr>
      </p:pic>
      <p:sp>
        <p:nvSpPr>
          <p:cNvPr id="244" name="Zaoblený obdélník 243"/>
          <p:cNvSpPr/>
          <p:nvPr/>
        </p:nvSpPr>
        <p:spPr>
          <a:xfrm>
            <a:off x="251745" y="1796819"/>
            <a:ext cx="1129689" cy="639807"/>
          </a:xfrm>
          <a:prstGeom prst="roundRect">
            <a:avLst>
              <a:gd name="adj" fmla="val 3933"/>
            </a:avLst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cs-CZ" sz="2400"/>
          </a:p>
        </p:txBody>
      </p:sp>
      <p:grpSp>
        <p:nvGrpSpPr>
          <p:cNvPr id="247" name="Skupina 246"/>
          <p:cNvGrpSpPr/>
          <p:nvPr/>
        </p:nvGrpSpPr>
        <p:grpSpPr>
          <a:xfrm>
            <a:off x="378247" y="3234558"/>
            <a:ext cx="894359" cy="520652"/>
            <a:chOff x="3007689" y="1052736"/>
            <a:chExt cx="2082223" cy="735853"/>
          </a:xfrm>
        </p:grpSpPr>
        <p:sp>
          <p:nvSpPr>
            <p:cNvPr id="250" name="AutoShape 535"/>
            <p:cNvSpPr>
              <a:spLocks noChangeArrowheads="1"/>
            </p:cNvSpPr>
            <p:nvPr/>
          </p:nvSpPr>
          <p:spPr bwMode="auto">
            <a:xfrm>
              <a:off x="3007689" y="1052736"/>
              <a:ext cx="2082223" cy="71669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1" name="Groupe 18"/>
            <p:cNvGrpSpPr/>
            <p:nvPr/>
          </p:nvGrpSpPr>
          <p:grpSpPr>
            <a:xfrm>
              <a:off x="3017740" y="1259952"/>
              <a:ext cx="1798885" cy="528637"/>
              <a:chOff x="3324225" y="1076325"/>
              <a:chExt cx="1082675" cy="561975"/>
            </a:xfrm>
          </p:grpSpPr>
          <p:sp>
            <p:nvSpPr>
              <p:cNvPr id="253" name="Freeform 409"/>
              <p:cNvSpPr>
                <a:spLocks/>
              </p:cNvSpPr>
              <p:nvPr/>
            </p:nvSpPr>
            <p:spPr bwMode="auto">
              <a:xfrm>
                <a:off x="3332163" y="1298575"/>
                <a:ext cx="1063625" cy="182563"/>
              </a:xfrm>
              <a:custGeom>
                <a:avLst/>
                <a:gdLst>
                  <a:gd name="T0" fmla="*/ 340 w 1581"/>
                  <a:gd name="T1" fmla="*/ 226 h 255"/>
                  <a:gd name="T2" fmla="*/ 340 w 1581"/>
                  <a:gd name="T3" fmla="*/ 204 h 255"/>
                  <a:gd name="T4" fmla="*/ 357 w 1581"/>
                  <a:gd name="T5" fmla="*/ 178 h 255"/>
                  <a:gd name="T6" fmla="*/ 393 w 1581"/>
                  <a:gd name="T7" fmla="*/ 159 h 255"/>
                  <a:gd name="T8" fmla="*/ 439 w 1581"/>
                  <a:gd name="T9" fmla="*/ 137 h 255"/>
                  <a:gd name="T10" fmla="*/ 501 w 1581"/>
                  <a:gd name="T11" fmla="*/ 123 h 255"/>
                  <a:gd name="T12" fmla="*/ 576 w 1581"/>
                  <a:gd name="T13" fmla="*/ 108 h 255"/>
                  <a:gd name="T14" fmla="*/ 700 w 1581"/>
                  <a:gd name="T15" fmla="*/ 96 h 255"/>
                  <a:gd name="T16" fmla="*/ 883 w 1581"/>
                  <a:gd name="T17" fmla="*/ 96 h 255"/>
                  <a:gd name="T18" fmla="*/ 1005 w 1581"/>
                  <a:gd name="T19" fmla="*/ 108 h 255"/>
                  <a:gd name="T20" fmla="*/ 1077 w 1581"/>
                  <a:gd name="T21" fmla="*/ 123 h 255"/>
                  <a:gd name="T22" fmla="*/ 1140 w 1581"/>
                  <a:gd name="T23" fmla="*/ 137 h 255"/>
                  <a:gd name="T24" fmla="*/ 1190 w 1581"/>
                  <a:gd name="T25" fmla="*/ 159 h 255"/>
                  <a:gd name="T26" fmla="*/ 1224 w 1581"/>
                  <a:gd name="T27" fmla="*/ 178 h 255"/>
                  <a:gd name="T28" fmla="*/ 1243 w 1581"/>
                  <a:gd name="T29" fmla="*/ 204 h 255"/>
                  <a:gd name="T30" fmla="*/ 1243 w 1581"/>
                  <a:gd name="T31" fmla="*/ 226 h 255"/>
                  <a:gd name="T32" fmla="*/ 1569 w 1581"/>
                  <a:gd name="T33" fmla="*/ 255 h 255"/>
                  <a:gd name="T34" fmla="*/ 1581 w 1581"/>
                  <a:gd name="T35" fmla="*/ 214 h 255"/>
                  <a:gd name="T36" fmla="*/ 1567 w 1581"/>
                  <a:gd name="T37" fmla="*/ 173 h 255"/>
                  <a:gd name="T38" fmla="*/ 1519 w 1581"/>
                  <a:gd name="T39" fmla="*/ 130 h 255"/>
                  <a:gd name="T40" fmla="*/ 1447 w 1581"/>
                  <a:gd name="T41" fmla="*/ 94 h 255"/>
                  <a:gd name="T42" fmla="*/ 1348 w 1581"/>
                  <a:gd name="T43" fmla="*/ 65 h 255"/>
                  <a:gd name="T44" fmla="*/ 1233 w 1581"/>
                  <a:gd name="T45" fmla="*/ 39 h 255"/>
                  <a:gd name="T46" fmla="*/ 1099 w 1581"/>
                  <a:gd name="T47" fmla="*/ 17 h 255"/>
                  <a:gd name="T48" fmla="*/ 950 w 1581"/>
                  <a:gd name="T49" fmla="*/ 5 h 255"/>
                  <a:gd name="T50" fmla="*/ 792 w 1581"/>
                  <a:gd name="T51" fmla="*/ 0 h 255"/>
                  <a:gd name="T52" fmla="*/ 631 w 1581"/>
                  <a:gd name="T53" fmla="*/ 5 h 255"/>
                  <a:gd name="T54" fmla="*/ 484 w 1581"/>
                  <a:gd name="T55" fmla="*/ 17 h 255"/>
                  <a:gd name="T56" fmla="*/ 350 w 1581"/>
                  <a:gd name="T57" fmla="*/ 39 h 255"/>
                  <a:gd name="T58" fmla="*/ 230 w 1581"/>
                  <a:gd name="T59" fmla="*/ 65 h 255"/>
                  <a:gd name="T60" fmla="*/ 134 w 1581"/>
                  <a:gd name="T61" fmla="*/ 94 h 255"/>
                  <a:gd name="T62" fmla="*/ 60 w 1581"/>
                  <a:gd name="T63" fmla="*/ 130 h 255"/>
                  <a:gd name="T64" fmla="*/ 14 w 1581"/>
                  <a:gd name="T65" fmla="*/ 173 h 255"/>
                  <a:gd name="T66" fmla="*/ 0 w 1581"/>
                  <a:gd name="T67" fmla="*/ 214 h 255"/>
                  <a:gd name="T68" fmla="*/ 9 w 1581"/>
                  <a:gd name="T6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1" h="255">
                    <a:moveTo>
                      <a:pt x="345" y="238"/>
                    </a:moveTo>
                    <a:lnTo>
                      <a:pt x="340" y="226"/>
                    </a:lnTo>
                    <a:lnTo>
                      <a:pt x="338" y="214"/>
                    </a:lnTo>
                    <a:lnTo>
                      <a:pt x="340" y="204"/>
                    </a:lnTo>
                    <a:lnTo>
                      <a:pt x="348" y="190"/>
                    </a:lnTo>
                    <a:lnTo>
                      <a:pt x="357" y="178"/>
                    </a:lnTo>
                    <a:lnTo>
                      <a:pt x="374" y="171"/>
                    </a:lnTo>
                    <a:lnTo>
                      <a:pt x="393" y="159"/>
                    </a:lnTo>
                    <a:lnTo>
                      <a:pt x="415" y="149"/>
                    </a:lnTo>
                    <a:lnTo>
                      <a:pt x="439" y="137"/>
                    </a:lnTo>
                    <a:lnTo>
                      <a:pt x="470" y="130"/>
                    </a:lnTo>
                    <a:lnTo>
                      <a:pt x="501" y="123"/>
                    </a:lnTo>
                    <a:lnTo>
                      <a:pt x="537" y="116"/>
                    </a:lnTo>
                    <a:lnTo>
                      <a:pt x="576" y="108"/>
                    </a:lnTo>
                    <a:lnTo>
                      <a:pt x="616" y="104"/>
                    </a:lnTo>
                    <a:lnTo>
                      <a:pt x="700" y="96"/>
                    </a:lnTo>
                    <a:lnTo>
                      <a:pt x="792" y="94"/>
                    </a:lnTo>
                    <a:lnTo>
                      <a:pt x="883" y="96"/>
                    </a:lnTo>
                    <a:lnTo>
                      <a:pt x="967" y="104"/>
                    </a:lnTo>
                    <a:lnTo>
                      <a:pt x="1005" y="108"/>
                    </a:lnTo>
                    <a:lnTo>
                      <a:pt x="1044" y="116"/>
                    </a:lnTo>
                    <a:lnTo>
                      <a:pt x="1077" y="123"/>
                    </a:lnTo>
                    <a:lnTo>
                      <a:pt x="1111" y="130"/>
                    </a:lnTo>
                    <a:lnTo>
                      <a:pt x="1140" y="137"/>
                    </a:lnTo>
                    <a:lnTo>
                      <a:pt x="1166" y="149"/>
                    </a:lnTo>
                    <a:lnTo>
                      <a:pt x="1190" y="159"/>
                    </a:lnTo>
                    <a:lnTo>
                      <a:pt x="1207" y="171"/>
                    </a:lnTo>
                    <a:lnTo>
                      <a:pt x="1224" y="178"/>
                    </a:lnTo>
                    <a:lnTo>
                      <a:pt x="1236" y="190"/>
                    </a:lnTo>
                    <a:lnTo>
                      <a:pt x="1243" y="204"/>
                    </a:lnTo>
                    <a:lnTo>
                      <a:pt x="1243" y="214"/>
                    </a:lnTo>
                    <a:lnTo>
                      <a:pt x="1243" y="226"/>
                    </a:lnTo>
                    <a:lnTo>
                      <a:pt x="1236" y="238"/>
                    </a:lnTo>
                    <a:lnTo>
                      <a:pt x="1569" y="255"/>
                    </a:lnTo>
                    <a:lnTo>
                      <a:pt x="1579" y="236"/>
                    </a:lnTo>
                    <a:lnTo>
                      <a:pt x="1581" y="214"/>
                    </a:lnTo>
                    <a:lnTo>
                      <a:pt x="1576" y="192"/>
                    </a:lnTo>
                    <a:lnTo>
                      <a:pt x="1567" y="173"/>
                    </a:lnTo>
                    <a:lnTo>
                      <a:pt x="1545" y="152"/>
                    </a:lnTo>
                    <a:lnTo>
                      <a:pt x="1519" y="130"/>
                    </a:lnTo>
                    <a:lnTo>
                      <a:pt x="1485" y="113"/>
                    </a:lnTo>
                    <a:lnTo>
                      <a:pt x="1447" y="94"/>
                    </a:lnTo>
                    <a:lnTo>
                      <a:pt x="1401" y="80"/>
                    </a:lnTo>
                    <a:lnTo>
                      <a:pt x="1348" y="65"/>
                    </a:lnTo>
                    <a:lnTo>
                      <a:pt x="1291" y="48"/>
                    </a:lnTo>
                    <a:lnTo>
                      <a:pt x="1233" y="39"/>
                    </a:lnTo>
                    <a:lnTo>
                      <a:pt x="1166" y="27"/>
                    </a:lnTo>
                    <a:lnTo>
                      <a:pt x="1099" y="17"/>
                    </a:lnTo>
                    <a:lnTo>
                      <a:pt x="1027" y="10"/>
                    </a:lnTo>
                    <a:lnTo>
                      <a:pt x="950" y="5"/>
                    </a:lnTo>
                    <a:lnTo>
                      <a:pt x="871" y="5"/>
                    </a:lnTo>
                    <a:lnTo>
                      <a:pt x="792" y="0"/>
                    </a:lnTo>
                    <a:lnTo>
                      <a:pt x="710" y="5"/>
                    </a:lnTo>
                    <a:lnTo>
                      <a:pt x="631" y="5"/>
                    </a:lnTo>
                    <a:lnTo>
                      <a:pt x="556" y="10"/>
                    </a:lnTo>
                    <a:lnTo>
                      <a:pt x="484" y="17"/>
                    </a:lnTo>
                    <a:lnTo>
                      <a:pt x="412" y="27"/>
                    </a:lnTo>
                    <a:lnTo>
                      <a:pt x="350" y="39"/>
                    </a:lnTo>
                    <a:lnTo>
                      <a:pt x="288" y="48"/>
                    </a:lnTo>
                    <a:lnTo>
                      <a:pt x="230" y="65"/>
                    </a:lnTo>
                    <a:lnTo>
                      <a:pt x="182" y="80"/>
                    </a:lnTo>
                    <a:lnTo>
                      <a:pt x="134" y="94"/>
                    </a:lnTo>
                    <a:lnTo>
                      <a:pt x="93" y="113"/>
                    </a:lnTo>
                    <a:lnTo>
                      <a:pt x="60" y="130"/>
                    </a:lnTo>
                    <a:lnTo>
                      <a:pt x="36" y="152"/>
                    </a:lnTo>
                    <a:lnTo>
                      <a:pt x="14" y="173"/>
                    </a:lnTo>
                    <a:lnTo>
                      <a:pt x="2" y="192"/>
                    </a:lnTo>
                    <a:lnTo>
                      <a:pt x="0" y="214"/>
                    </a:lnTo>
                    <a:lnTo>
                      <a:pt x="2" y="236"/>
                    </a:lnTo>
                    <a:lnTo>
                      <a:pt x="9" y="255"/>
                    </a:lnTo>
                    <a:lnTo>
                      <a:pt x="345" y="238"/>
                    </a:lnTo>
                    <a:close/>
                  </a:path>
                </a:pathLst>
              </a:custGeom>
              <a:solidFill>
                <a:srgbClr val="C0C0C0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54" name="Line 410"/>
              <p:cNvSpPr>
                <a:spLocks noChangeShapeType="1"/>
              </p:cNvSpPr>
              <p:nvPr/>
            </p:nvSpPr>
            <p:spPr bwMode="auto">
              <a:xfrm flipV="1">
                <a:off x="3325813" y="1152525"/>
                <a:ext cx="0" cy="33020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55" name="Line 411"/>
              <p:cNvSpPr>
                <a:spLocks noChangeShapeType="1"/>
              </p:cNvSpPr>
              <p:nvPr/>
            </p:nvSpPr>
            <p:spPr bwMode="auto">
              <a:xfrm flipV="1">
                <a:off x="4405313" y="1154113"/>
                <a:ext cx="0" cy="33178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56" name="Rectangle 415"/>
              <p:cNvSpPr>
                <a:spLocks noChangeArrowheads="1"/>
              </p:cNvSpPr>
              <p:nvPr/>
            </p:nvSpPr>
            <p:spPr bwMode="auto">
              <a:xfrm>
                <a:off x="3324225" y="1465263"/>
                <a:ext cx="236538" cy="141287"/>
              </a:xfrm>
              <a:prstGeom prst="rect">
                <a:avLst/>
              </a:prstGeom>
              <a:solidFill>
                <a:srgbClr val="80808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57" name="Rectangle 416"/>
              <p:cNvSpPr>
                <a:spLocks noChangeArrowheads="1"/>
              </p:cNvSpPr>
              <p:nvPr/>
            </p:nvSpPr>
            <p:spPr bwMode="auto">
              <a:xfrm>
                <a:off x="4171950" y="1468438"/>
                <a:ext cx="234950" cy="138112"/>
              </a:xfrm>
              <a:prstGeom prst="rect">
                <a:avLst/>
              </a:prstGeom>
              <a:solidFill>
                <a:srgbClr val="80808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58" name="Freeform 417"/>
              <p:cNvSpPr>
                <a:spLocks/>
              </p:cNvSpPr>
              <p:nvPr/>
            </p:nvSpPr>
            <p:spPr bwMode="auto">
              <a:xfrm>
                <a:off x="3560763" y="1485900"/>
                <a:ext cx="598487" cy="122238"/>
              </a:xfrm>
              <a:custGeom>
                <a:avLst/>
                <a:gdLst>
                  <a:gd name="T0" fmla="*/ 423 w 891"/>
                  <a:gd name="T1" fmla="*/ 170 h 170"/>
                  <a:gd name="T2" fmla="*/ 425 w 891"/>
                  <a:gd name="T3" fmla="*/ 168 h 170"/>
                  <a:gd name="T4" fmla="*/ 430 w 891"/>
                  <a:gd name="T5" fmla="*/ 163 h 170"/>
                  <a:gd name="T6" fmla="*/ 437 w 891"/>
                  <a:gd name="T7" fmla="*/ 160 h 170"/>
                  <a:gd name="T8" fmla="*/ 447 w 891"/>
                  <a:gd name="T9" fmla="*/ 160 h 170"/>
                  <a:gd name="T10" fmla="*/ 459 w 891"/>
                  <a:gd name="T11" fmla="*/ 163 h 170"/>
                  <a:gd name="T12" fmla="*/ 466 w 891"/>
                  <a:gd name="T13" fmla="*/ 168 h 170"/>
                  <a:gd name="T14" fmla="*/ 466 w 891"/>
                  <a:gd name="T15" fmla="*/ 170 h 170"/>
                  <a:gd name="T16" fmla="*/ 891 w 891"/>
                  <a:gd name="T17" fmla="*/ 170 h 170"/>
                  <a:gd name="T18" fmla="*/ 888 w 891"/>
                  <a:gd name="T19" fmla="*/ 151 h 170"/>
                  <a:gd name="T20" fmla="*/ 881 w 891"/>
                  <a:gd name="T21" fmla="*/ 134 h 170"/>
                  <a:gd name="T22" fmla="*/ 869 w 891"/>
                  <a:gd name="T23" fmla="*/ 120 h 170"/>
                  <a:gd name="T24" fmla="*/ 857 w 891"/>
                  <a:gd name="T25" fmla="*/ 105 h 170"/>
                  <a:gd name="T26" fmla="*/ 838 w 891"/>
                  <a:gd name="T27" fmla="*/ 88 h 170"/>
                  <a:gd name="T28" fmla="*/ 816 w 891"/>
                  <a:gd name="T29" fmla="*/ 74 h 170"/>
                  <a:gd name="T30" fmla="*/ 790 w 891"/>
                  <a:gd name="T31" fmla="*/ 60 h 170"/>
                  <a:gd name="T32" fmla="*/ 761 w 891"/>
                  <a:gd name="T33" fmla="*/ 50 h 170"/>
                  <a:gd name="T34" fmla="*/ 730 w 891"/>
                  <a:gd name="T35" fmla="*/ 38 h 170"/>
                  <a:gd name="T36" fmla="*/ 694 w 891"/>
                  <a:gd name="T37" fmla="*/ 28 h 170"/>
                  <a:gd name="T38" fmla="*/ 658 w 891"/>
                  <a:gd name="T39" fmla="*/ 19 h 170"/>
                  <a:gd name="T40" fmla="*/ 620 w 891"/>
                  <a:gd name="T41" fmla="*/ 12 h 170"/>
                  <a:gd name="T42" fmla="*/ 536 w 891"/>
                  <a:gd name="T43" fmla="*/ 2 h 170"/>
                  <a:gd name="T44" fmla="*/ 447 w 891"/>
                  <a:gd name="T45" fmla="*/ 0 h 170"/>
                  <a:gd name="T46" fmla="*/ 358 w 891"/>
                  <a:gd name="T47" fmla="*/ 2 h 170"/>
                  <a:gd name="T48" fmla="*/ 274 w 891"/>
                  <a:gd name="T49" fmla="*/ 12 h 170"/>
                  <a:gd name="T50" fmla="*/ 236 w 891"/>
                  <a:gd name="T51" fmla="*/ 19 h 170"/>
                  <a:gd name="T52" fmla="*/ 197 w 891"/>
                  <a:gd name="T53" fmla="*/ 28 h 170"/>
                  <a:gd name="T54" fmla="*/ 161 w 891"/>
                  <a:gd name="T55" fmla="*/ 38 h 170"/>
                  <a:gd name="T56" fmla="*/ 132 w 891"/>
                  <a:gd name="T57" fmla="*/ 50 h 170"/>
                  <a:gd name="T58" fmla="*/ 104 w 891"/>
                  <a:gd name="T59" fmla="*/ 60 h 170"/>
                  <a:gd name="T60" fmla="*/ 77 w 891"/>
                  <a:gd name="T61" fmla="*/ 74 h 170"/>
                  <a:gd name="T62" fmla="*/ 56 w 891"/>
                  <a:gd name="T63" fmla="*/ 88 h 170"/>
                  <a:gd name="T64" fmla="*/ 34 w 891"/>
                  <a:gd name="T65" fmla="*/ 105 h 170"/>
                  <a:gd name="T66" fmla="*/ 22 w 891"/>
                  <a:gd name="T67" fmla="*/ 120 h 170"/>
                  <a:gd name="T68" fmla="*/ 10 w 891"/>
                  <a:gd name="T69" fmla="*/ 134 h 170"/>
                  <a:gd name="T70" fmla="*/ 3 w 891"/>
                  <a:gd name="T71" fmla="*/ 151 h 170"/>
                  <a:gd name="T72" fmla="*/ 0 w 891"/>
                  <a:gd name="T73" fmla="*/ 170 h 170"/>
                  <a:gd name="T74" fmla="*/ 423 w 891"/>
                  <a:gd name="T7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1" h="170">
                    <a:moveTo>
                      <a:pt x="423" y="170"/>
                    </a:moveTo>
                    <a:lnTo>
                      <a:pt x="425" y="168"/>
                    </a:lnTo>
                    <a:lnTo>
                      <a:pt x="430" y="163"/>
                    </a:lnTo>
                    <a:lnTo>
                      <a:pt x="437" y="160"/>
                    </a:lnTo>
                    <a:lnTo>
                      <a:pt x="447" y="160"/>
                    </a:lnTo>
                    <a:lnTo>
                      <a:pt x="459" y="163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891" y="170"/>
                    </a:lnTo>
                    <a:lnTo>
                      <a:pt x="888" y="151"/>
                    </a:lnTo>
                    <a:lnTo>
                      <a:pt x="881" y="134"/>
                    </a:lnTo>
                    <a:lnTo>
                      <a:pt x="869" y="120"/>
                    </a:lnTo>
                    <a:lnTo>
                      <a:pt x="857" y="105"/>
                    </a:lnTo>
                    <a:lnTo>
                      <a:pt x="838" y="88"/>
                    </a:lnTo>
                    <a:lnTo>
                      <a:pt x="816" y="74"/>
                    </a:lnTo>
                    <a:lnTo>
                      <a:pt x="790" y="60"/>
                    </a:lnTo>
                    <a:lnTo>
                      <a:pt x="761" y="50"/>
                    </a:lnTo>
                    <a:lnTo>
                      <a:pt x="730" y="38"/>
                    </a:lnTo>
                    <a:lnTo>
                      <a:pt x="694" y="28"/>
                    </a:lnTo>
                    <a:lnTo>
                      <a:pt x="658" y="19"/>
                    </a:lnTo>
                    <a:lnTo>
                      <a:pt x="620" y="12"/>
                    </a:lnTo>
                    <a:lnTo>
                      <a:pt x="536" y="2"/>
                    </a:lnTo>
                    <a:lnTo>
                      <a:pt x="447" y="0"/>
                    </a:lnTo>
                    <a:lnTo>
                      <a:pt x="358" y="2"/>
                    </a:lnTo>
                    <a:lnTo>
                      <a:pt x="274" y="12"/>
                    </a:lnTo>
                    <a:lnTo>
                      <a:pt x="236" y="19"/>
                    </a:lnTo>
                    <a:lnTo>
                      <a:pt x="197" y="28"/>
                    </a:lnTo>
                    <a:lnTo>
                      <a:pt x="161" y="38"/>
                    </a:lnTo>
                    <a:lnTo>
                      <a:pt x="132" y="50"/>
                    </a:lnTo>
                    <a:lnTo>
                      <a:pt x="104" y="60"/>
                    </a:lnTo>
                    <a:lnTo>
                      <a:pt x="77" y="74"/>
                    </a:lnTo>
                    <a:lnTo>
                      <a:pt x="56" y="88"/>
                    </a:lnTo>
                    <a:lnTo>
                      <a:pt x="34" y="105"/>
                    </a:lnTo>
                    <a:lnTo>
                      <a:pt x="22" y="120"/>
                    </a:lnTo>
                    <a:lnTo>
                      <a:pt x="10" y="134"/>
                    </a:lnTo>
                    <a:lnTo>
                      <a:pt x="3" y="151"/>
                    </a:lnTo>
                    <a:lnTo>
                      <a:pt x="0" y="170"/>
                    </a:lnTo>
                    <a:lnTo>
                      <a:pt x="423" y="170"/>
                    </a:lnTo>
                    <a:close/>
                  </a:path>
                </a:pathLst>
              </a:custGeom>
              <a:solidFill>
                <a:srgbClr val="FFFFFF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59" name="Freeform 418"/>
              <p:cNvSpPr>
                <a:spLocks/>
              </p:cNvSpPr>
              <p:nvPr/>
            </p:nvSpPr>
            <p:spPr bwMode="auto">
              <a:xfrm>
                <a:off x="3559175" y="1503363"/>
                <a:ext cx="598488" cy="134937"/>
              </a:xfrm>
              <a:custGeom>
                <a:avLst/>
                <a:gdLst>
                  <a:gd name="T0" fmla="*/ 427 w 890"/>
                  <a:gd name="T1" fmla="*/ 189 h 189"/>
                  <a:gd name="T2" fmla="*/ 430 w 890"/>
                  <a:gd name="T3" fmla="*/ 187 h 189"/>
                  <a:gd name="T4" fmla="*/ 432 w 890"/>
                  <a:gd name="T5" fmla="*/ 184 h 189"/>
                  <a:gd name="T6" fmla="*/ 444 w 890"/>
                  <a:gd name="T7" fmla="*/ 182 h 189"/>
                  <a:gd name="T8" fmla="*/ 456 w 890"/>
                  <a:gd name="T9" fmla="*/ 184 h 189"/>
                  <a:gd name="T10" fmla="*/ 461 w 890"/>
                  <a:gd name="T11" fmla="*/ 187 h 189"/>
                  <a:gd name="T12" fmla="*/ 461 w 890"/>
                  <a:gd name="T13" fmla="*/ 189 h 189"/>
                  <a:gd name="T14" fmla="*/ 890 w 890"/>
                  <a:gd name="T15" fmla="*/ 189 h 189"/>
                  <a:gd name="T16" fmla="*/ 888 w 890"/>
                  <a:gd name="T17" fmla="*/ 170 h 189"/>
                  <a:gd name="T18" fmla="*/ 881 w 890"/>
                  <a:gd name="T19" fmla="*/ 151 h 189"/>
                  <a:gd name="T20" fmla="*/ 869 w 890"/>
                  <a:gd name="T21" fmla="*/ 132 h 189"/>
                  <a:gd name="T22" fmla="*/ 857 w 890"/>
                  <a:gd name="T23" fmla="*/ 117 h 189"/>
                  <a:gd name="T24" fmla="*/ 835 w 890"/>
                  <a:gd name="T25" fmla="*/ 98 h 189"/>
                  <a:gd name="T26" fmla="*/ 814 w 890"/>
                  <a:gd name="T27" fmla="*/ 84 h 189"/>
                  <a:gd name="T28" fmla="*/ 787 w 890"/>
                  <a:gd name="T29" fmla="*/ 69 h 189"/>
                  <a:gd name="T30" fmla="*/ 761 w 890"/>
                  <a:gd name="T31" fmla="*/ 55 h 189"/>
                  <a:gd name="T32" fmla="*/ 730 w 890"/>
                  <a:gd name="T33" fmla="*/ 43 h 189"/>
                  <a:gd name="T34" fmla="*/ 696 w 890"/>
                  <a:gd name="T35" fmla="*/ 33 h 189"/>
                  <a:gd name="T36" fmla="*/ 655 w 890"/>
                  <a:gd name="T37" fmla="*/ 24 h 189"/>
                  <a:gd name="T38" fmla="*/ 617 w 890"/>
                  <a:gd name="T39" fmla="*/ 16 h 189"/>
                  <a:gd name="T40" fmla="*/ 533 w 890"/>
                  <a:gd name="T41" fmla="*/ 4 h 189"/>
                  <a:gd name="T42" fmla="*/ 444 w 890"/>
                  <a:gd name="T43" fmla="*/ 0 h 189"/>
                  <a:gd name="T44" fmla="*/ 355 w 890"/>
                  <a:gd name="T45" fmla="*/ 4 h 189"/>
                  <a:gd name="T46" fmla="*/ 271 w 890"/>
                  <a:gd name="T47" fmla="*/ 16 h 189"/>
                  <a:gd name="T48" fmla="*/ 233 w 890"/>
                  <a:gd name="T49" fmla="*/ 24 h 189"/>
                  <a:gd name="T50" fmla="*/ 197 w 890"/>
                  <a:gd name="T51" fmla="*/ 33 h 189"/>
                  <a:gd name="T52" fmla="*/ 161 w 890"/>
                  <a:gd name="T53" fmla="*/ 43 h 189"/>
                  <a:gd name="T54" fmla="*/ 130 w 890"/>
                  <a:gd name="T55" fmla="*/ 55 h 189"/>
                  <a:gd name="T56" fmla="*/ 101 w 890"/>
                  <a:gd name="T57" fmla="*/ 69 h 189"/>
                  <a:gd name="T58" fmla="*/ 77 w 890"/>
                  <a:gd name="T59" fmla="*/ 84 h 189"/>
                  <a:gd name="T60" fmla="*/ 55 w 890"/>
                  <a:gd name="T61" fmla="*/ 98 h 189"/>
                  <a:gd name="T62" fmla="*/ 34 w 890"/>
                  <a:gd name="T63" fmla="*/ 117 h 189"/>
                  <a:gd name="T64" fmla="*/ 19 w 890"/>
                  <a:gd name="T65" fmla="*/ 132 h 189"/>
                  <a:gd name="T66" fmla="*/ 10 w 890"/>
                  <a:gd name="T67" fmla="*/ 151 h 189"/>
                  <a:gd name="T68" fmla="*/ 2 w 890"/>
                  <a:gd name="T69" fmla="*/ 170 h 189"/>
                  <a:gd name="T70" fmla="*/ 0 w 890"/>
                  <a:gd name="T71" fmla="*/ 189 h 189"/>
                  <a:gd name="T72" fmla="*/ 427 w 890"/>
                  <a:gd name="T7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0" h="189">
                    <a:moveTo>
                      <a:pt x="427" y="189"/>
                    </a:moveTo>
                    <a:lnTo>
                      <a:pt x="430" y="187"/>
                    </a:lnTo>
                    <a:lnTo>
                      <a:pt x="432" y="184"/>
                    </a:lnTo>
                    <a:lnTo>
                      <a:pt x="444" y="182"/>
                    </a:lnTo>
                    <a:lnTo>
                      <a:pt x="456" y="184"/>
                    </a:lnTo>
                    <a:lnTo>
                      <a:pt x="461" y="187"/>
                    </a:lnTo>
                    <a:lnTo>
                      <a:pt x="461" y="189"/>
                    </a:lnTo>
                    <a:lnTo>
                      <a:pt x="890" y="189"/>
                    </a:lnTo>
                    <a:lnTo>
                      <a:pt x="888" y="170"/>
                    </a:lnTo>
                    <a:lnTo>
                      <a:pt x="881" y="151"/>
                    </a:lnTo>
                    <a:lnTo>
                      <a:pt x="869" y="132"/>
                    </a:lnTo>
                    <a:lnTo>
                      <a:pt x="857" y="117"/>
                    </a:lnTo>
                    <a:lnTo>
                      <a:pt x="835" y="98"/>
                    </a:lnTo>
                    <a:lnTo>
                      <a:pt x="814" y="84"/>
                    </a:lnTo>
                    <a:lnTo>
                      <a:pt x="787" y="69"/>
                    </a:lnTo>
                    <a:lnTo>
                      <a:pt x="761" y="55"/>
                    </a:lnTo>
                    <a:lnTo>
                      <a:pt x="730" y="43"/>
                    </a:lnTo>
                    <a:lnTo>
                      <a:pt x="696" y="33"/>
                    </a:lnTo>
                    <a:lnTo>
                      <a:pt x="655" y="24"/>
                    </a:lnTo>
                    <a:lnTo>
                      <a:pt x="617" y="16"/>
                    </a:lnTo>
                    <a:lnTo>
                      <a:pt x="533" y="4"/>
                    </a:lnTo>
                    <a:lnTo>
                      <a:pt x="444" y="0"/>
                    </a:lnTo>
                    <a:lnTo>
                      <a:pt x="355" y="4"/>
                    </a:lnTo>
                    <a:lnTo>
                      <a:pt x="271" y="16"/>
                    </a:lnTo>
                    <a:lnTo>
                      <a:pt x="233" y="24"/>
                    </a:lnTo>
                    <a:lnTo>
                      <a:pt x="197" y="33"/>
                    </a:lnTo>
                    <a:lnTo>
                      <a:pt x="161" y="43"/>
                    </a:lnTo>
                    <a:lnTo>
                      <a:pt x="130" y="55"/>
                    </a:lnTo>
                    <a:lnTo>
                      <a:pt x="101" y="69"/>
                    </a:lnTo>
                    <a:lnTo>
                      <a:pt x="77" y="84"/>
                    </a:lnTo>
                    <a:lnTo>
                      <a:pt x="55" y="98"/>
                    </a:lnTo>
                    <a:lnTo>
                      <a:pt x="34" y="117"/>
                    </a:lnTo>
                    <a:lnTo>
                      <a:pt x="19" y="132"/>
                    </a:lnTo>
                    <a:lnTo>
                      <a:pt x="10" y="151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427" y="189"/>
                    </a:lnTo>
                    <a:close/>
                  </a:path>
                </a:pathLst>
              </a:custGeom>
              <a:solidFill>
                <a:srgbClr val="FFFFFF"/>
              </a:solidFill>
              <a:ln w="889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grpSp>
            <p:nvGrpSpPr>
              <p:cNvPr id="260" name="Group 419"/>
              <p:cNvGrpSpPr>
                <a:grpSpLocks/>
              </p:cNvGrpSpPr>
              <p:nvPr/>
            </p:nvGrpSpPr>
            <p:grpSpPr bwMode="auto">
              <a:xfrm>
                <a:off x="4014788" y="1290638"/>
                <a:ext cx="250825" cy="182562"/>
                <a:chOff x="3854" y="3404"/>
                <a:chExt cx="372" cy="255"/>
              </a:xfrm>
            </p:grpSpPr>
            <p:sp>
              <p:nvSpPr>
                <p:cNvPr id="366" name="Freeform 420"/>
                <p:cNvSpPr>
                  <a:spLocks/>
                </p:cNvSpPr>
                <p:nvPr/>
              </p:nvSpPr>
              <p:spPr bwMode="auto">
                <a:xfrm>
                  <a:off x="3854" y="3404"/>
                  <a:ext cx="372" cy="255"/>
                </a:xfrm>
                <a:custGeom>
                  <a:avLst/>
                  <a:gdLst>
                    <a:gd name="T0" fmla="*/ 38 w 372"/>
                    <a:gd name="T1" fmla="*/ 0 h 255"/>
                    <a:gd name="T2" fmla="*/ 0 w 372"/>
                    <a:gd name="T3" fmla="*/ 68 h 255"/>
                    <a:gd name="T4" fmla="*/ 333 w 372"/>
                    <a:gd name="T5" fmla="*/ 255 h 255"/>
                    <a:gd name="T6" fmla="*/ 372 w 372"/>
                    <a:gd name="T7" fmla="*/ 190 h 255"/>
                    <a:gd name="T8" fmla="*/ 38 w 372"/>
                    <a:gd name="T9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255">
                      <a:moveTo>
                        <a:pt x="38" y="0"/>
                      </a:moveTo>
                      <a:lnTo>
                        <a:pt x="0" y="68"/>
                      </a:lnTo>
                      <a:lnTo>
                        <a:pt x="333" y="255"/>
                      </a:lnTo>
                      <a:lnTo>
                        <a:pt x="372" y="19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67" name="Freeform 421"/>
                <p:cNvSpPr>
                  <a:spLocks/>
                </p:cNvSpPr>
                <p:nvPr/>
              </p:nvSpPr>
              <p:spPr bwMode="auto">
                <a:xfrm>
                  <a:off x="3902" y="3426"/>
                  <a:ext cx="41" cy="31"/>
                </a:xfrm>
                <a:custGeom>
                  <a:avLst/>
                  <a:gdLst>
                    <a:gd name="T0" fmla="*/ 12 w 41"/>
                    <a:gd name="T1" fmla="*/ 0 h 31"/>
                    <a:gd name="T2" fmla="*/ 7 w 41"/>
                    <a:gd name="T3" fmla="*/ 0 h 31"/>
                    <a:gd name="T4" fmla="*/ 7 w 41"/>
                    <a:gd name="T5" fmla="*/ 2 h 31"/>
                    <a:gd name="T6" fmla="*/ 0 w 41"/>
                    <a:gd name="T7" fmla="*/ 10 h 31"/>
                    <a:gd name="T8" fmla="*/ 0 w 41"/>
                    <a:gd name="T9" fmla="*/ 12 h 31"/>
                    <a:gd name="T10" fmla="*/ 5 w 41"/>
                    <a:gd name="T11" fmla="*/ 14 h 31"/>
                    <a:gd name="T12" fmla="*/ 33 w 41"/>
                    <a:gd name="T13" fmla="*/ 31 h 31"/>
                    <a:gd name="T14" fmla="*/ 36 w 41"/>
                    <a:gd name="T15" fmla="*/ 31 h 31"/>
                    <a:gd name="T16" fmla="*/ 41 w 41"/>
                    <a:gd name="T17" fmla="*/ 22 h 31"/>
                    <a:gd name="T18" fmla="*/ 41 w 41"/>
                    <a:gd name="T19" fmla="*/ 19 h 31"/>
                    <a:gd name="T20" fmla="*/ 12 w 41"/>
                    <a:gd name="T2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31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4"/>
                      </a:lnTo>
                      <a:lnTo>
                        <a:pt x="33" y="31"/>
                      </a:lnTo>
                      <a:lnTo>
                        <a:pt x="36" y="31"/>
                      </a:lnTo>
                      <a:lnTo>
                        <a:pt x="41" y="22"/>
                      </a:lnTo>
                      <a:lnTo>
                        <a:pt x="41" y="1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68" name="Freeform 422"/>
                <p:cNvSpPr>
                  <a:spLocks/>
                </p:cNvSpPr>
                <p:nvPr/>
              </p:nvSpPr>
              <p:spPr bwMode="auto">
                <a:xfrm>
                  <a:off x="3955" y="3457"/>
                  <a:ext cx="40" cy="29"/>
                </a:xfrm>
                <a:custGeom>
                  <a:avLst/>
                  <a:gdLst>
                    <a:gd name="T0" fmla="*/ 7 w 40"/>
                    <a:gd name="T1" fmla="*/ 0 h 29"/>
                    <a:gd name="T2" fmla="*/ 4 w 40"/>
                    <a:gd name="T3" fmla="*/ 0 h 29"/>
                    <a:gd name="T4" fmla="*/ 2 w 40"/>
                    <a:gd name="T5" fmla="*/ 0 h 29"/>
                    <a:gd name="T6" fmla="*/ 0 w 40"/>
                    <a:gd name="T7" fmla="*/ 7 h 29"/>
                    <a:gd name="T8" fmla="*/ 0 w 40"/>
                    <a:gd name="T9" fmla="*/ 12 h 29"/>
                    <a:gd name="T10" fmla="*/ 2 w 40"/>
                    <a:gd name="T11" fmla="*/ 12 h 29"/>
                    <a:gd name="T12" fmla="*/ 31 w 40"/>
                    <a:gd name="T13" fmla="*/ 29 h 29"/>
                    <a:gd name="T14" fmla="*/ 33 w 40"/>
                    <a:gd name="T15" fmla="*/ 29 h 29"/>
                    <a:gd name="T16" fmla="*/ 36 w 40"/>
                    <a:gd name="T17" fmla="*/ 29 h 29"/>
                    <a:gd name="T18" fmla="*/ 40 w 40"/>
                    <a:gd name="T19" fmla="*/ 19 h 29"/>
                    <a:gd name="T20" fmla="*/ 38 w 40"/>
                    <a:gd name="T21" fmla="*/ 17 h 29"/>
                    <a:gd name="T22" fmla="*/ 7 w 40"/>
                    <a:gd name="T2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7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1" y="29"/>
                      </a:lnTo>
                      <a:lnTo>
                        <a:pt x="33" y="29"/>
                      </a:lnTo>
                      <a:lnTo>
                        <a:pt x="36" y="29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69" name="Freeform 423"/>
                <p:cNvSpPr>
                  <a:spLocks/>
                </p:cNvSpPr>
                <p:nvPr/>
              </p:nvSpPr>
              <p:spPr bwMode="auto">
                <a:xfrm>
                  <a:off x="4005" y="3484"/>
                  <a:ext cx="41" cy="31"/>
                </a:xfrm>
                <a:custGeom>
                  <a:avLst/>
                  <a:gdLst>
                    <a:gd name="T0" fmla="*/ 7 w 41"/>
                    <a:gd name="T1" fmla="*/ 2 h 31"/>
                    <a:gd name="T2" fmla="*/ 7 w 41"/>
                    <a:gd name="T3" fmla="*/ 0 h 31"/>
                    <a:gd name="T4" fmla="*/ 5 w 41"/>
                    <a:gd name="T5" fmla="*/ 2 h 31"/>
                    <a:gd name="T6" fmla="*/ 0 w 41"/>
                    <a:gd name="T7" fmla="*/ 12 h 31"/>
                    <a:gd name="T8" fmla="*/ 0 w 41"/>
                    <a:gd name="T9" fmla="*/ 14 h 31"/>
                    <a:gd name="T10" fmla="*/ 34 w 41"/>
                    <a:gd name="T11" fmla="*/ 31 h 31"/>
                    <a:gd name="T12" fmla="*/ 36 w 41"/>
                    <a:gd name="T13" fmla="*/ 31 h 31"/>
                    <a:gd name="T14" fmla="*/ 36 w 41"/>
                    <a:gd name="T15" fmla="*/ 28 h 31"/>
                    <a:gd name="T16" fmla="*/ 41 w 41"/>
                    <a:gd name="T17" fmla="*/ 21 h 31"/>
                    <a:gd name="T18" fmla="*/ 41 w 41"/>
                    <a:gd name="T19" fmla="*/ 21 h 31"/>
                    <a:gd name="T20" fmla="*/ 41 w 41"/>
                    <a:gd name="T21" fmla="*/ 19 h 31"/>
                    <a:gd name="T22" fmla="*/ 7 w 41"/>
                    <a:gd name="T23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1">
                      <a:moveTo>
                        <a:pt x="7" y="2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28"/>
                      </a:lnTo>
                      <a:lnTo>
                        <a:pt x="41" y="21"/>
                      </a:lnTo>
                      <a:lnTo>
                        <a:pt x="41" y="21"/>
                      </a:lnTo>
                      <a:lnTo>
                        <a:pt x="41" y="19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70" name="Freeform 424"/>
                <p:cNvSpPr>
                  <a:spLocks/>
                </p:cNvSpPr>
                <p:nvPr/>
              </p:nvSpPr>
              <p:spPr bwMode="auto">
                <a:xfrm>
                  <a:off x="4055" y="3512"/>
                  <a:ext cx="41" cy="32"/>
                </a:xfrm>
                <a:custGeom>
                  <a:avLst/>
                  <a:gdLst>
                    <a:gd name="T0" fmla="*/ 10 w 41"/>
                    <a:gd name="T1" fmla="*/ 0 h 32"/>
                    <a:gd name="T2" fmla="*/ 8 w 41"/>
                    <a:gd name="T3" fmla="*/ 0 h 32"/>
                    <a:gd name="T4" fmla="*/ 5 w 41"/>
                    <a:gd name="T5" fmla="*/ 3 h 32"/>
                    <a:gd name="T6" fmla="*/ 0 w 41"/>
                    <a:gd name="T7" fmla="*/ 10 h 32"/>
                    <a:gd name="T8" fmla="*/ 0 w 41"/>
                    <a:gd name="T9" fmla="*/ 12 h 32"/>
                    <a:gd name="T10" fmla="*/ 3 w 41"/>
                    <a:gd name="T11" fmla="*/ 15 h 32"/>
                    <a:gd name="T12" fmla="*/ 34 w 41"/>
                    <a:gd name="T13" fmla="*/ 32 h 32"/>
                    <a:gd name="T14" fmla="*/ 34 w 41"/>
                    <a:gd name="T15" fmla="*/ 32 h 32"/>
                    <a:gd name="T16" fmla="*/ 39 w 41"/>
                    <a:gd name="T17" fmla="*/ 22 h 32"/>
                    <a:gd name="T18" fmla="*/ 41 w 41"/>
                    <a:gd name="T19" fmla="*/ 22 h 32"/>
                    <a:gd name="T20" fmla="*/ 39 w 41"/>
                    <a:gd name="T21" fmla="*/ 20 h 32"/>
                    <a:gd name="T22" fmla="*/ 10 w 41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2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39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71" name="Freeform 425"/>
                <p:cNvSpPr>
                  <a:spLocks/>
                </p:cNvSpPr>
                <p:nvPr/>
              </p:nvSpPr>
              <p:spPr bwMode="auto">
                <a:xfrm>
                  <a:off x="4108" y="3544"/>
                  <a:ext cx="39" cy="28"/>
                </a:xfrm>
                <a:custGeom>
                  <a:avLst/>
                  <a:gdLst>
                    <a:gd name="T0" fmla="*/ 7 w 39"/>
                    <a:gd name="T1" fmla="*/ 0 h 28"/>
                    <a:gd name="T2" fmla="*/ 7 w 39"/>
                    <a:gd name="T3" fmla="*/ 0 h 28"/>
                    <a:gd name="T4" fmla="*/ 5 w 39"/>
                    <a:gd name="T5" fmla="*/ 0 h 28"/>
                    <a:gd name="T6" fmla="*/ 0 w 39"/>
                    <a:gd name="T7" fmla="*/ 9 h 28"/>
                    <a:gd name="T8" fmla="*/ 0 w 39"/>
                    <a:gd name="T9" fmla="*/ 9 h 28"/>
                    <a:gd name="T10" fmla="*/ 31 w 39"/>
                    <a:gd name="T11" fmla="*/ 28 h 28"/>
                    <a:gd name="T12" fmla="*/ 34 w 39"/>
                    <a:gd name="T13" fmla="*/ 28 h 28"/>
                    <a:gd name="T14" fmla="*/ 39 w 39"/>
                    <a:gd name="T15" fmla="*/ 19 h 28"/>
                    <a:gd name="T16" fmla="*/ 39 w 39"/>
                    <a:gd name="T17" fmla="*/ 16 h 28"/>
                    <a:gd name="T18" fmla="*/ 7 w 39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2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1" y="28"/>
                      </a:lnTo>
                      <a:lnTo>
                        <a:pt x="34" y="28"/>
                      </a:lnTo>
                      <a:lnTo>
                        <a:pt x="39" y="19"/>
                      </a:lnTo>
                      <a:lnTo>
                        <a:pt x="39" y="1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72" name="Freeform 426"/>
                <p:cNvSpPr>
                  <a:spLocks/>
                </p:cNvSpPr>
                <p:nvPr/>
              </p:nvSpPr>
              <p:spPr bwMode="auto">
                <a:xfrm>
                  <a:off x="4159" y="3570"/>
                  <a:ext cx="40" cy="31"/>
                </a:xfrm>
                <a:custGeom>
                  <a:avLst/>
                  <a:gdLst>
                    <a:gd name="T0" fmla="*/ 9 w 40"/>
                    <a:gd name="T1" fmla="*/ 2 h 31"/>
                    <a:gd name="T2" fmla="*/ 7 w 40"/>
                    <a:gd name="T3" fmla="*/ 0 h 31"/>
                    <a:gd name="T4" fmla="*/ 4 w 40"/>
                    <a:gd name="T5" fmla="*/ 2 h 31"/>
                    <a:gd name="T6" fmla="*/ 0 w 40"/>
                    <a:gd name="T7" fmla="*/ 12 h 31"/>
                    <a:gd name="T8" fmla="*/ 0 w 40"/>
                    <a:gd name="T9" fmla="*/ 14 h 31"/>
                    <a:gd name="T10" fmla="*/ 2 w 40"/>
                    <a:gd name="T11" fmla="*/ 14 h 31"/>
                    <a:gd name="T12" fmla="*/ 31 w 40"/>
                    <a:gd name="T13" fmla="*/ 31 h 31"/>
                    <a:gd name="T14" fmla="*/ 33 w 40"/>
                    <a:gd name="T15" fmla="*/ 31 h 31"/>
                    <a:gd name="T16" fmla="*/ 33 w 40"/>
                    <a:gd name="T17" fmla="*/ 31 h 31"/>
                    <a:gd name="T18" fmla="*/ 38 w 40"/>
                    <a:gd name="T19" fmla="*/ 24 h 31"/>
                    <a:gd name="T20" fmla="*/ 40 w 40"/>
                    <a:gd name="T21" fmla="*/ 19 h 31"/>
                    <a:gd name="T22" fmla="*/ 38 w 40"/>
                    <a:gd name="T23" fmla="*/ 19 h 31"/>
                    <a:gd name="T24" fmla="*/ 9 w 40"/>
                    <a:gd name="T25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31">
                      <a:moveTo>
                        <a:pt x="9" y="2"/>
                      </a:move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31" y="31"/>
                      </a:lnTo>
                      <a:lnTo>
                        <a:pt x="33" y="31"/>
                      </a:lnTo>
                      <a:lnTo>
                        <a:pt x="33" y="31"/>
                      </a:lnTo>
                      <a:lnTo>
                        <a:pt x="38" y="24"/>
                      </a:lnTo>
                      <a:lnTo>
                        <a:pt x="40" y="19"/>
                      </a:lnTo>
                      <a:lnTo>
                        <a:pt x="38" y="19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73" name="Freeform 427"/>
                <p:cNvSpPr>
                  <a:spLocks/>
                </p:cNvSpPr>
                <p:nvPr/>
              </p:nvSpPr>
              <p:spPr bwMode="auto">
                <a:xfrm>
                  <a:off x="3964" y="3486"/>
                  <a:ext cx="41" cy="31"/>
                </a:xfrm>
                <a:custGeom>
                  <a:avLst/>
                  <a:gdLst>
                    <a:gd name="T0" fmla="*/ 7 w 41"/>
                    <a:gd name="T1" fmla="*/ 0 h 31"/>
                    <a:gd name="T2" fmla="*/ 7 w 41"/>
                    <a:gd name="T3" fmla="*/ 0 h 31"/>
                    <a:gd name="T4" fmla="*/ 5 w 41"/>
                    <a:gd name="T5" fmla="*/ 0 h 31"/>
                    <a:gd name="T6" fmla="*/ 0 w 41"/>
                    <a:gd name="T7" fmla="*/ 10 h 31"/>
                    <a:gd name="T8" fmla="*/ 0 w 41"/>
                    <a:gd name="T9" fmla="*/ 12 h 31"/>
                    <a:gd name="T10" fmla="*/ 0 w 41"/>
                    <a:gd name="T11" fmla="*/ 12 h 31"/>
                    <a:gd name="T12" fmla="*/ 34 w 41"/>
                    <a:gd name="T13" fmla="*/ 31 h 31"/>
                    <a:gd name="T14" fmla="*/ 34 w 41"/>
                    <a:gd name="T15" fmla="*/ 31 h 31"/>
                    <a:gd name="T16" fmla="*/ 34 w 41"/>
                    <a:gd name="T17" fmla="*/ 29 h 31"/>
                    <a:gd name="T18" fmla="*/ 41 w 41"/>
                    <a:gd name="T19" fmla="*/ 19 h 31"/>
                    <a:gd name="T20" fmla="*/ 41 w 41"/>
                    <a:gd name="T21" fmla="*/ 19 h 31"/>
                    <a:gd name="T22" fmla="*/ 7 w 41"/>
                    <a:gd name="T2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34" y="31"/>
                      </a:lnTo>
                      <a:lnTo>
                        <a:pt x="34" y="31"/>
                      </a:lnTo>
                      <a:lnTo>
                        <a:pt x="34" y="29"/>
                      </a:lnTo>
                      <a:lnTo>
                        <a:pt x="41" y="19"/>
                      </a:lnTo>
                      <a:lnTo>
                        <a:pt x="41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74" name="Freeform 428"/>
                <p:cNvSpPr>
                  <a:spLocks/>
                </p:cNvSpPr>
                <p:nvPr/>
              </p:nvSpPr>
              <p:spPr bwMode="auto">
                <a:xfrm>
                  <a:off x="4019" y="3517"/>
                  <a:ext cx="41" cy="29"/>
                </a:xfrm>
                <a:custGeom>
                  <a:avLst/>
                  <a:gdLst>
                    <a:gd name="T0" fmla="*/ 10 w 41"/>
                    <a:gd name="T1" fmla="*/ 0 h 29"/>
                    <a:gd name="T2" fmla="*/ 8 w 41"/>
                    <a:gd name="T3" fmla="*/ 0 h 29"/>
                    <a:gd name="T4" fmla="*/ 5 w 41"/>
                    <a:gd name="T5" fmla="*/ 0 h 29"/>
                    <a:gd name="T6" fmla="*/ 0 w 41"/>
                    <a:gd name="T7" fmla="*/ 10 h 29"/>
                    <a:gd name="T8" fmla="*/ 0 w 41"/>
                    <a:gd name="T9" fmla="*/ 12 h 29"/>
                    <a:gd name="T10" fmla="*/ 3 w 41"/>
                    <a:gd name="T11" fmla="*/ 15 h 29"/>
                    <a:gd name="T12" fmla="*/ 34 w 41"/>
                    <a:gd name="T13" fmla="*/ 29 h 29"/>
                    <a:gd name="T14" fmla="*/ 34 w 41"/>
                    <a:gd name="T15" fmla="*/ 29 h 29"/>
                    <a:gd name="T16" fmla="*/ 36 w 41"/>
                    <a:gd name="T17" fmla="*/ 29 h 29"/>
                    <a:gd name="T18" fmla="*/ 41 w 41"/>
                    <a:gd name="T19" fmla="*/ 22 h 29"/>
                    <a:gd name="T20" fmla="*/ 41 w 41"/>
                    <a:gd name="T21" fmla="*/ 19 h 29"/>
                    <a:gd name="T22" fmla="*/ 39 w 41"/>
                    <a:gd name="T23" fmla="*/ 17 h 29"/>
                    <a:gd name="T24" fmla="*/ 10 w 41"/>
                    <a:gd name="T2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29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4" y="29"/>
                      </a:lnTo>
                      <a:lnTo>
                        <a:pt x="34" y="29"/>
                      </a:lnTo>
                      <a:lnTo>
                        <a:pt x="36" y="29"/>
                      </a:lnTo>
                      <a:lnTo>
                        <a:pt x="41" y="22"/>
                      </a:lnTo>
                      <a:lnTo>
                        <a:pt x="41" y="19"/>
                      </a:lnTo>
                      <a:lnTo>
                        <a:pt x="39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75" name="Freeform 429"/>
                <p:cNvSpPr>
                  <a:spLocks/>
                </p:cNvSpPr>
                <p:nvPr/>
              </p:nvSpPr>
              <p:spPr bwMode="auto">
                <a:xfrm>
                  <a:off x="4075" y="3546"/>
                  <a:ext cx="40" cy="34"/>
                </a:xfrm>
                <a:custGeom>
                  <a:avLst/>
                  <a:gdLst>
                    <a:gd name="T0" fmla="*/ 7 w 40"/>
                    <a:gd name="T1" fmla="*/ 0 h 34"/>
                    <a:gd name="T2" fmla="*/ 7 w 40"/>
                    <a:gd name="T3" fmla="*/ 0 h 34"/>
                    <a:gd name="T4" fmla="*/ 4 w 40"/>
                    <a:gd name="T5" fmla="*/ 0 h 34"/>
                    <a:gd name="T6" fmla="*/ 0 w 40"/>
                    <a:gd name="T7" fmla="*/ 10 h 34"/>
                    <a:gd name="T8" fmla="*/ 0 w 40"/>
                    <a:gd name="T9" fmla="*/ 12 h 34"/>
                    <a:gd name="T10" fmla="*/ 0 w 40"/>
                    <a:gd name="T11" fmla="*/ 14 h 34"/>
                    <a:gd name="T12" fmla="*/ 31 w 40"/>
                    <a:gd name="T13" fmla="*/ 34 h 34"/>
                    <a:gd name="T14" fmla="*/ 33 w 40"/>
                    <a:gd name="T15" fmla="*/ 34 h 34"/>
                    <a:gd name="T16" fmla="*/ 36 w 40"/>
                    <a:gd name="T17" fmla="*/ 31 h 34"/>
                    <a:gd name="T18" fmla="*/ 40 w 40"/>
                    <a:gd name="T19" fmla="*/ 22 h 34"/>
                    <a:gd name="T20" fmla="*/ 38 w 40"/>
                    <a:gd name="T21" fmla="*/ 19 h 34"/>
                    <a:gd name="T22" fmla="*/ 7 w 40"/>
                    <a:gd name="T2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3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1" y="34"/>
                      </a:lnTo>
                      <a:lnTo>
                        <a:pt x="33" y="34"/>
                      </a:lnTo>
                      <a:lnTo>
                        <a:pt x="36" y="31"/>
                      </a:lnTo>
                      <a:lnTo>
                        <a:pt x="40" y="22"/>
                      </a:lnTo>
                      <a:lnTo>
                        <a:pt x="38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76" name="Freeform 430"/>
                <p:cNvSpPr>
                  <a:spLocks/>
                </p:cNvSpPr>
                <p:nvPr/>
              </p:nvSpPr>
              <p:spPr bwMode="auto">
                <a:xfrm>
                  <a:off x="4130" y="3580"/>
                  <a:ext cx="57" cy="40"/>
                </a:xfrm>
                <a:custGeom>
                  <a:avLst/>
                  <a:gdLst>
                    <a:gd name="T0" fmla="*/ 7 w 57"/>
                    <a:gd name="T1" fmla="*/ 0 h 40"/>
                    <a:gd name="T2" fmla="*/ 7 w 57"/>
                    <a:gd name="T3" fmla="*/ 0 h 40"/>
                    <a:gd name="T4" fmla="*/ 7 w 57"/>
                    <a:gd name="T5" fmla="*/ 0 h 40"/>
                    <a:gd name="T6" fmla="*/ 0 w 57"/>
                    <a:gd name="T7" fmla="*/ 9 h 40"/>
                    <a:gd name="T8" fmla="*/ 0 w 57"/>
                    <a:gd name="T9" fmla="*/ 9 h 40"/>
                    <a:gd name="T10" fmla="*/ 0 w 57"/>
                    <a:gd name="T11" fmla="*/ 14 h 40"/>
                    <a:gd name="T12" fmla="*/ 48 w 57"/>
                    <a:gd name="T13" fmla="*/ 38 h 40"/>
                    <a:gd name="T14" fmla="*/ 50 w 57"/>
                    <a:gd name="T15" fmla="*/ 40 h 40"/>
                    <a:gd name="T16" fmla="*/ 50 w 57"/>
                    <a:gd name="T17" fmla="*/ 38 h 40"/>
                    <a:gd name="T18" fmla="*/ 55 w 57"/>
                    <a:gd name="T19" fmla="*/ 28 h 40"/>
                    <a:gd name="T20" fmla="*/ 57 w 57"/>
                    <a:gd name="T21" fmla="*/ 28 h 40"/>
                    <a:gd name="T22" fmla="*/ 55 w 57"/>
                    <a:gd name="T23" fmla="*/ 26 h 40"/>
                    <a:gd name="T24" fmla="*/ 7 w 57"/>
                    <a:gd name="T2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7" h="4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48" y="38"/>
                      </a:lnTo>
                      <a:lnTo>
                        <a:pt x="50" y="40"/>
                      </a:lnTo>
                      <a:lnTo>
                        <a:pt x="50" y="38"/>
                      </a:lnTo>
                      <a:lnTo>
                        <a:pt x="55" y="28"/>
                      </a:lnTo>
                      <a:lnTo>
                        <a:pt x="57" y="28"/>
                      </a:lnTo>
                      <a:lnTo>
                        <a:pt x="55" y="2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77" name="Freeform 431"/>
                <p:cNvSpPr>
                  <a:spLocks/>
                </p:cNvSpPr>
                <p:nvPr/>
              </p:nvSpPr>
              <p:spPr bwMode="auto">
                <a:xfrm>
                  <a:off x="3880" y="3462"/>
                  <a:ext cx="75" cy="50"/>
                </a:xfrm>
                <a:custGeom>
                  <a:avLst/>
                  <a:gdLst>
                    <a:gd name="T0" fmla="*/ 10 w 75"/>
                    <a:gd name="T1" fmla="*/ 0 h 50"/>
                    <a:gd name="T2" fmla="*/ 7 w 75"/>
                    <a:gd name="T3" fmla="*/ 0 h 50"/>
                    <a:gd name="T4" fmla="*/ 5 w 75"/>
                    <a:gd name="T5" fmla="*/ 2 h 50"/>
                    <a:gd name="T6" fmla="*/ 0 w 75"/>
                    <a:gd name="T7" fmla="*/ 12 h 50"/>
                    <a:gd name="T8" fmla="*/ 0 w 75"/>
                    <a:gd name="T9" fmla="*/ 14 h 50"/>
                    <a:gd name="T10" fmla="*/ 65 w 75"/>
                    <a:gd name="T11" fmla="*/ 50 h 50"/>
                    <a:gd name="T12" fmla="*/ 67 w 75"/>
                    <a:gd name="T13" fmla="*/ 50 h 50"/>
                    <a:gd name="T14" fmla="*/ 67 w 75"/>
                    <a:gd name="T15" fmla="*/ 48 h 50"/>
                    <a:gd name="T16" fmla="*/ 70 w 75"/>
                    <a:gd name="T17" fmla="*/ 41 h 50"/>
                    <a:gd name="T18" fmla="*/ 75 w 75"/>
                    <a:gd name="T19" fmla="*/ 41 h 50"/>
                    <a:gd name="T20" fmla="*/ 70 w 75"/>
                    <a:gd name="T21" fmla="*/ 36 h 50"/>
                    <a:gd name="T22" fmla="*/ 10 w 75"/>
                    <a:gd name="T2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50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65" y="50"/>
                      </a:lnTo>
                      <a:lnTo>
                        <a:pt x="67" y="50"/>
                      </a:lnTo>
                      <a:lnTo>
                        <a:pt x="67" y="48"/>
                      </a:lnTo>
                      <a:lnTo>
                        <a:pt x="70" y="41"/>
                      </a:lnTo>
                      <a:lnTo>
                        <a:pt x="75" y="41"/>
                      </a:lnTo>
                      <a:lnTo>
                        <a:pt x="70" y="3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78" name="Freeform 432"/>
                <p:cNvSpPr>
                  <a:spLocks/>
                </p:cNvSpPr>
                <p:nvPr/>
              </p:nvSpPr>
              <p:spPr bwMode="auto">
                <a:xfrm>
                  <a:off x="3964" y="3510"/>
                  <a:ext cx="142" cy="91"/>
                </a:xfrm>
                <a:custGeom>
                  <a:avLst/>
                  <a:gdLst>
                    <a:gd name="T0" fmla="*/ 10 w 142"/>
                    <a:gd name="T1" fmla="*/ 2 h 91"/>
                    <a:gd name="T2" fmla="*/ 7 w 142"/>
                    <a:gd name="T3" fmla="*/ 0 h 91"/>
                    <a:gd name="T4" fmla="*/ 5 w 142"/>
                    <a:gd name="T5" fmla="*/ 2 h 91"/>
                    <a:gd name="T6" fmla="*/ 0 w 142"/>
                    <a:gd name="T7" fmla="*/ 12 h 91"/>
                    <a:gd name="T8" fmla="*/ 0 w 142"/>
                    <a:gd name="T9" fmla="*/ 14 h 91"/>
                    <a:gd name="T10" fmla="*/ 3 w 142"/>
                    <a:gd name="T11" fmla="*/ 14 h 91"/>
                    <a:gd name="T12" fmla="*/ 135 w 142"/>
                    <a:gd name="T13" fmla="*/ 91 h 91"/>
                    <a:gd name="T14" fmla="*/ 137 w 142"/>
                    <a:gd name="T15" fmla="*/ 91 h 91"/>
                    <a:gd name="T16" fmla="*/ 137 w 142"/>
                    <a:gd name="T17" fmla="*/ 86 h 91"/>
                    <a:gd name="T18" fmla="*/ 142 w 142"/>
                    <a:gd name="T19" fmla="*/ 79 h 91"/>
                    <a:gd name="T20" fmla="*/ 142 w 142"/>
                    <a:gd name="T21" fmla="*/ 79 h 91"/>
                    <a:gd name="T22" fmla="*/ 142 w 142"/>
                    <a:gd name="T23" fmla="*/ 77 h 91"/>
                    <a:gd name="T24" fmla="*/ 10 w 142"/>
                    <a:gd name="T25" fmla="*/ 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2" h="91">
                      <a:moveTo>
                        <a:pt x="10" y="2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135" y="91"/>
                      </a:lnTo>
                      <a:lnTo>
                        <a:pt x="137" y="91"/>
                      </a:lnTo>
                      <a:lnTo>
                        <a:pt x="137" y="86"/>
                      </a:lnTo>
                      <a:lnTo>
                        <a:pt x="142" y="79"/>
                      </a:lnTo>
                      <a:lnTo>
                        <a:pt x="142" y="79"/>
                      </a:lnTo>
                      <a:lnTo>
                        <a:pt x="142" y="77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79" name="Freeform 433"/>
                <p:cNvSpPr>
                  <a:spLocks/>
                </p:cNvSpPr>
                <p:nvPr/>
              </p:nvSpPr>
              <p:spPr bwMode="auto">
                <a:xfrm>
                  <a:off x="4115" y="3596"/>
                  <a:ext cx="58" cy="41"/>
                </a:xfrm>
                <a:custGeom>
                  <a:avLst/>
                  <a:gdLst>
                    <a:gd name="T0" fmla="*/ 10 w 58"/>
                    <a:gd name="T1" fmla="*/ 0 h 41"/>
                    <a:gd name="T2" fmla="*/ 10 w 58"/>
                    <a:gd name="T3" fmla="*/ 0 h 41"/>
                    <a:gd name="T4" fmla="*/ 8 w 58"/>
                    <a:gd name="T5" fmla="*/ 5 h 41"/>
                    <a:gd name="T6" fmla="*/ 3 w 58"/>
                    <a:gd name="T7" fmla="*/ 10 h 41"/>
                    <a:gd name="T8" fmla="*/ 0 w 58"/>
                    <a:gd name="T9" fmla="*/ 12 h 41"/>
                    <a:gd name="T10" fmla="*/ 3 w 58"/>
                    <a:gd name="T11" fmla="*/ 15 h 41"/>
                    <a:gd name="T12" fmla="*/ 51 w 58"/>
                    <a:gd name="T13" fmla="*/ 41 h 41"/>
                    <a:gd name="T14" fmla="*/ 53 w 58"/>
                    <a:gd name="T15" fmla="*/ 41 h 41"/>
                    <a:gd name="T16" fmla="*/ 58 w 58"/>
                    <a:gd name="T17" fmla="*/ 32 h 41"/>
                    <a:gd name="T18" fmla="*/ 58 w 58"/>
                    <a:gd name="T19" fmla="*/ 29 h 41"/>
                    <a:gd name="T20" fmla="*/ 10 w 58"/>
                    <a:gd name="T2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41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51" y="41"/>
                      </a:lnTo>
                      <a:lnTo>
                        <a:pt x="53" y="41"/>
                      </a:lnTo>
                      <a:lnTo>
                        <a:pt x="58" y="32"/>
                      </a:lnTo>
                      <a:lnTo>
                        <a:pt x="5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80" name="Freeform 434"/>
                <p:cNvSpPr>
                  <a:spLocks/>
                </p:cNvSpPr>
                <p:nvPr/>
              </p:nvSpPr>
              <p:spPr bwMode="auto">
                <a:xfrm>
                  <a:off x="3892" y="3445"/>
                  <a:ext cx="58" cy="41"/>
                </a:xfrm>
                <a:custGeom>
                  <a:avLst/>
                  <a:gdLst>
                    <a:gd name="T0" fmla="*/ 10 w 58"/>
                    <a:gd name="T1" fmla="*/ 3 h 41"/>
                    <a:gd name="T2" fmla="*/ 10 w 58"/>
                    <a:gd name="T3" fmla="*/ 0 h 41"/>
                    <a:gd name="T4" fmla="*/ 7 w 58"/>
                    <a:gd name="T5" fmla="*/ 3 h 41"/>
                    <a:gd name="T6" fmla="*/ 3 w 58"/>
                    <a:gd name="T7" fmla="*/ 12 h 41"/>
                    <a:gd name="T8" fmla="*/ 0 w 58"/>
                    <a:gd name="T9" fmla="*/ 12 h 41"/>
                    <a:gd name="T10" fmla="*/ 3 w 58"/>
                    <a:gd name="T11" fmla="*/ 12 h 41"/>
                    <a:gd name="T12" fmla="*/ 51 w 58"/>
                    <a:gd name="T13" fmla="*/ 41 h 41"/>
                    <a:gd name="T14" fmla="*/ 53 w 58"/>
                    <a:gd name="T15" fmla="*/ 41 h 41"/>
                    <a:gd name="T16" fmla="*/ 58 w 58"/>
                    <a:gd name="T17" fmla="*/ 31 h 41"/>
                    <a:gd name="T18" fmla="*/ 58 w 58"/>
                    <a:gd name="T19" fmla="*/ 29 h 41"/>
                    <a:gd name="T20" fmla="*/ 58 w 58"/>
                    <a:gd name="T21" fmla="*/ 27 h 41"/>
                    <a:gd name="T22" fmla="*/ 10 w 58"/>
                    <a:gd name="T23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8" h="41">
                      <a:moveTo>
                        <a:pt x="10" y="3"/>
                      </a:move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1" y="41"/>
                      </a:lnTo>
                      <a:lnTo>
                        <a:pt x="53" y="41"/>
                      </a:lnTo>
                      <a:lnTo>
                        <a:pt x="58" y="31"/>
                      </a:lnTo>
                      <a:lnTo>
                        <a:pt x="58" y="29"/>
                      </a:lnTo>
                      <a:lnTo>
                        <a:pt x="58" y="27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263" name="Group 435"/>
              <p:cNvGrpSpPr>
                <a:grpSpLocks/>
              </p:cNvGrpSpPr>
              <p:nvPr/>
            </p:nvGrpSpPr>
            <p:grpSpPr bwMode="auto">
              <a:xfrm>
                <a:off x="3433763" y="1303338"/>
                <a:ext cx="254000" cy="169862"/>
                <a:chOff x="2990" y="3421"/>
                <a:chExt cx="377" cy="238"/>
              </a:xfrm>
            </p:grpSpPr>
            <p:sp>
              <p:nvSpPr>
                <p:cNvPr id="351" name="Freeform 436"/>
                <p:cNvSpPr>
                  <a:spLocks/>
                </p:cNvSpPr>
                <p:nvPr/>
              </p:nvSpPr>
              <p:spPr bwMode="auto">
                <a:xfrm>
                  <a:off x="2990" y="3421"/>
                  <a:ext cx="377" cy="238"/>
                </a:xfrm>
                <a:custGeom>
                  <a:avLst/>
                  <a:gdLst>
                    <a:gd name="T0" fmla="*/ 0 w 377"/>
                    <a:gd name="T1" fmla="*/ 168 h 238"/>
                    <a:gd name="T2" fmla="*/ 33 w 377"/>
                    <a:gd name="T3" fmla="*/ 238 h 238"/>
                    <a:gd name="T4" fmla="*/ 377 w 377"/>
                    <a:gd name="T5" fmla="*/ 67 h 238"/>
                    <a:gd name="T6" fmla="*/ 343 w 377"/>
                    <a:gd name="T7" fmla="*/ 0 h 238"/>
                    <a:gd name="T8" fmla="*/ 0 w 377"/>
                    <a:gd name="T9" fmla="*/ 16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238">
                      <a:moveTo>
                        <a:pt x="0" y="168"/>
                      </a:moveTo>
                      <a:lnTo>
                        <a:pt x="33" y="238"/>
                      </a:lnTo>
                      <a:lnTo>
                        <a:pt x="377" y="67"/>
                      </a:lnTo>
                      <a:lnTo>
                        <a:pt x="343" y="0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52" name="Freeform 437"/>
                <p:cNvSpPr>
                  <a:spLocks/>
                </p:cNvSpPr>
                <p:nvPr/>
              </p:nvSpPr>
              <p:spPr bwMode="auto">
                <a:xfrm>
                  <a:off x="3021" y="3570"/>
                  <a:ext cx="38" cy="31"/>
                </a:xfrm>
                <a:custGeom>
                  <a:avLst/>
                  <a:gdLst>
                    <a:gd name="T0" fmla="*/ 0 w 38"/>
                    <a:gd name="T1" fmla="*/ 17 h 31"/>
                    <a:gd name="T2" fmla="*/ 0 w 38"/>
                    <a:gd name="T3" fmla="*/ 19 h 31"/>
                    <a:gd name="T4" fmla="*/ 0 w 38"/>
                    <a:gd name="T5" fmla="*/ 19 h 31"/>
                    <a:gd name="T6" fmla="*/ 2 w 38"/>
                    <a:gd name="T7" fmla="*/ 26 h 31"/>
                    <a:gd name="T8" fmla="*/ 2 w 38"/>
                    <a:gd name="T9" fmla="*/ 31 h 31"/>
                    <a:gd name="T10" fmla="*/ 5 w 38"/>
                    <a:gd name="T11" fmla="*/ 31 h 31"/>
                    <a:gd name="T12" fmla="*/ 38 w 38"/>
                    <a:gd name="T13" fmla="*/ 14 h 31"/>
                    <a:gd name="T14" fmla="*/ 38 w 38"/>
                    <a:gd name="T15" fmla="*/ 12 h 31"/>
                    <a:gd name="T16" fmla="*/ 34 w 38"/>
                    <a:gd name="T17" fmla="*/ 2 h 31"/>
                    <a:gd name="T18" fmla="*/ 34 w 38"/>
                    <a:gd name="T19" fmla="*/ 0 h 31"/>
                    <a:gd name="T20" fmla="*/ 31 w 38"/>
                    <a:gd name="T21" fmla="*/ 0 h 31"/>
                    <a:gd name="T22" fmla="*/ 0 w 38"/>
                    <a:gd name="T23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1">
                      <a:moveTo>
                        <a:pt x="0" y="17"/>
                      </a:move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38" y="14"/>
                      </a:lnTo>
                      <a:lnTo>
                        <a:pt x="38" y="12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53" name="Freeform 438"/>
                <p:cNvSpPr>
                  <a:spLocks/>
                </p:cNvSpPr>
                <p:nvPr/>
              </p:nvSpPr>
              <p:spPr bwMode="auto">
                <a:xfrm>
                  <a:off x="3071" y="3546"/>
                  <a:ext cx="41" cy="29"/>
                </a:xfrm>
                <a:custGeom>
                  <a:avLst/>
                  <a:gdLst>
                    <a:gd name="T0" fmla="*/ 0 w 41"/>
                    <a:gd name="T1" fmla="*/ 14 h 29"/>
                    <a:gd name="T2" fmla="*/ 0 w 41"/>
                    <a:gd name="T3" fmla="*/ 17 h 29"/>
                    <a:gd name="T4" fmla="*/ 0 w 41"/>
                    <a:gd name="T5" fmla="*/ 19 h 29"/>
                    <a:gd name="T6" fmla="*/ 3 w 41"/>
                    <a:gd name="T7" fmla="*/ 26 h 29"/>
                    <a:gd name="T8" fmla="*/ 5 w 41"/>
                    <a:gd name="T9" fmla="*/ 29 h 29"/>
                    <a:gd name="T10" fmla="*/ 8 w 41"/>
                    <a:gd name="T11" fmla="*/ 29 h 29"/>
                    <a:gd name="T12" fmla="*/ 39 w 41"/>
                    <a:gd name="T13" fmla="*/ 12 h 29"/>
                    <a:gd name="T14" fmla="*/ 41 w 41"/>
                    <a:gd name="T15" fmla="*/ 10 h 29"/>
                    <a:gd name="T16" fmla="*/ 39 w 41"/>
                    <a:gd name="T17" fmla="*/ 7 h 29"/>
                    <a:gd name="T18" fmla="*/ 39 w 41"/>
                    <a:gd name="T19" fmla="*/ 0 h 29"/>
                    <a:gd name="T20" fmla="*/ 34 w 41"/>
                    <a:gd name="T21" fmla="*/ 0 h 29"/>
                    <a:gd name="T22" fmla="*/ 34 w 41"/>
                    <a:gd name="T23" fmla="*/ 0 h 29"/>
                    <a:gd name="T24" fmla="*/ 0 w 41"/>
                    <a:gd name="T25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29">
                      <a:moveTo>
                        <a:pt x="0" y="14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5" y="29"/>
                      </a:lnTo>
                      <a:lnTo>
                        <a:pt x="8" y="29"/>
                      </a:lnTo>
                      <a:lnTo>
                        <a:pt x="39" y="12"/>
                      </a:lnTo>
                      <a:lnTo>
                        <a:pt x="41" y="10"/>
                      </a:lnTo>
                      <a:lnTo>
                        <a:pt x="39" y="7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54" name="Freeform 439"/>
                <p:cNvSpPr>
                  <a:spLocks/>
                </p:cNvSpPr>
                <p:nvPr/>
              </p:nvSpPr>
              <p:spPr bwMode="auto">
                <a:xfrm>
                  <a:off x="3122" y="3517"/>
                  <a:ext cx="41" cy="29"/>
                </a:xfrm>
                <a:custGeom>
                  <a:avLst/>
                  <a:gdLst>
                    <a:gd name="T0" fmla="*/ 2 w 41"/>
                    <a:gd name="T1" fmla="*/ 17 h 29"/>
                    <a:gd name="T2" fmla="*/ 0 w 41"/>
                    <a:gd name="T3" fmla="*/ 19 h 29"/>
                    <a:gd name="T4" fmla="*/ 2 w 41"/>
                    <a:gd name="T5" fmla="*/ 22 h 29"/>
                    <a:gd name="T6" fmla="*/ 5 w 41"/>
                    <a:gd name="T7" fmla="*/ 29 h 29"/>
                    <a:gd name="T8" fmla="*/ 7 w 41"/>
                    <a:gd name="T9" fmla="*/ 29 h 29"/>
                    <a:gd name="T10" fmla="*/ 9 w 41"/>
                    <a:gd name="T11" fmla="*/ 29 h 29"/>
                    <a:gd name="T12" fmla="*/ 41 w 41"/>
                    <a:gd name="T13" fmla="*/ 15 h 29"/>
                    <a:gd name="T14" fmla="*/ 41 w 41"/>
                    <a:gd name="T15" fmla="*/ 12 h 29"/>
                    <a:gd name="T16" fmla="*/ 38 w 41"/>
                    <a:gd name="T17" fmla="*/ 3 h 29"/>
                    <a:gd name="T18" fmla="*/ 36 w 41"/>
                    <a:gd name="T19" fmla="*/ 0 h 29"/>
                    <a:gd name="T20" fmla="*/ 33 w 41"/>
                    <a:gd name="T21" fmla="*/ 0 h 29"/>
                    <a:gd name="T22" fmla="*/ 2 w 41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29">
                      <a:moveTo>
                        <a:pt x="2" y="17"/>
                      </a:move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41" y="15"/>
                      </a:lnTo>
                      <a:lnTo>
                        <a:pt x="41" y="12"/>
                      </a:lnTo>
                      <a:lnTo>
                        <a:pt x="38" y="3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55" name="Freeform 440"/>
                <p:cNvSpPr>
                  <a:spLocks/>
                </p:cNvSpPr>
                <p:nvPr/>
              </p:nvSpPr>
              <p:spPr bwMode="auto">
                <a:xfrm>
                  <a:off x="3177" y="3493"/>
                  <a:ext cx="38" cy="27"/>
                </a:xfrm>
                <a:custGeom>
                  <a:avLst/>
                  <a:gdLst>
                    <a:gd name="T0" fmla="*/ 0 w 38"/>
                    <a:gd name="T1" fmla="*/ 15 h 27"/>
                    <a:gd name="T2" fmla="*/ 0 w 38"/>
                    <a:gd name="T3" fmla="*/ 17 h 27"/>
                    <a:gd name="T4" fmla="*/ 5 w 38"/>
                    <a:gd name="T5" fmla="*/ 27 h 27"/>
                    <a:gd name="T6" fmla="*/ 7 w 38"/>
                    <a:gd name="T7" fmla="*/ 27 h 27"/>
                    <a:gd name="T8" fmla="*/ 38 w 38"/>
                    <a:gd name="T9" fmla="*/ 12 h 27"/>
                    <a:gd name="T10" fmla="*/ 38 w 38"/>
                    <a:gd name="T11" fmla="*/ 10 h 27"/>
                    <a:gd name="T12" fmla="*/ 34 w 38"/>
                    <a:gd name="T13" fmla="*/ 0 h 27"/>
                    <a:gd name="T14" fmla="*/ 31 w 38"/>
                    <a:gd name="T15" fmla="*/ 0 h 27"/>
                    <a:gd name="T16" fmla="*/ 0 w 38"/>
                    <a:gd name="T17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27">
                      <a:moveTo>
                        <a:pt x="0" y="15"/>
                      </a:moveTo>
                      <a:lnTo>
                        <a:pt x="0" y="17"/>
                      </a:ln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56" name="Freeform 441"/>
                <p:cNvSpPr>
                  <a:spLocks/>
                </p:cNvSpPr>
                <p:nvPr/>
              </p:nvSpPr>
              <p:spPr bwMode="auto">
                <a:xfrm>
                  <a:off x="3230" y="3464"/>
                  <a:ext cx="38" cy="32"/>
                </a:xfrm>
                <a:custGeom>
                  <a:avLst/>
                  <a:gdLst>
                    <a:gd name="T0" fmla="*/ 0 w 38"/>
                    <a:gd name="T1" fmla="*/ 17 h 32"/>
                    <a:gd name="T2" fmla="*/ 0 w 38"/>
                    <a:gd name="T3" fmla="*/ 20 h 32"/>
                    <a:gd name="T4" fmla="*/ 0 w 38"/>
                    <a:gd name="T5" fmla="*/ 22 h 32"/>
                    <a:gd name="T6" fmla="*/ 5 w 38"/>
                    <a:gd name="T7" fmla="*/ 32 h 32"/>
                    <a:gd name="T8" fmla="*/ 7 w 38"/>
                    <a:gd name="T9" fmla="*/ 32 h 32"/>
                    <a:gd name="T10" fmla="*/ 38 w 38"/>
                    <a:gd name="T11" fmla="*/ 15 h 32"/>
                    <a:gd name="T12" fmla="*/ 38 w 38"/>
                    <a:gd name="T13" fmla="*/ 12 h 32"/>
                    <a:gd name="T14" fmla="*/ 33 w 38"/>
                    <a:gd name="T15" fmla="*/ 5 h 32"/>
                    <a:gd name="T16" fmla="*/ 33 w 38"/>
                    <a:gd name="T17" fmla="*/ 0 h 32"/>
                    <a:gd name="T18" fmla="*/ 31 w 38"/>
                    <a:gd name="T19" fmla="*/ 5 h 32"/>
                    <a:gd name="T20" fmla="*/ 0 w 38"/>
                    <a:gd name="T21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32">
                      <a:moveTo>
                        <a:pt x="0" y="17"/>
                      </a:move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5" y="32"/>
                      </a:lnTo>
                      <a:lnTo>
                        <a:pt x="7" y="32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31" y="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57" name="Freeform 442"/>
                <p:cNvSpPr>
                  <a:spLocks/>
                </p:cNvSpPr>
                <p:nvPr/>
              </p:nvSpPr>
              <p:spPr bwMode="auto">
                <a:xfrm>
                  <a:off x="3283" y="3440"/>
                  <a:ext cx="40" cy="29"/>
                </a:xfrm>
                <a:custGeom>
                  <a:avLst/>
                  <a:gdLst>
                    <a:gd name="T0" fmla="*/ 2 w 40"/>
                    <a:gd name="T1" fmla="*/ 17 h 29"/>
                    <a:gd name="T2" fmla="*/ 0 w 40"/>
                    <a:gd name="T3" fmla="*/ 17 h 29"/>
                    <a:gd name="T4" fmla="*/ 2 w 40"/>
                    <a:gd name="T5" fmla="*/ 29 h 29"/>
                    <a:gd name="T6" fmla="*/ 7 w 40"/>
                    <a:gd name="T7" fmla="*/ 29 h 29"/>
                    <a:gd name="T8" fmla="*/ 38 w 40"/>
                    <a:gd name="T9" fmla="*/ 12 h 29"/>
                    <a:gd name="T10" fmla="*/ 40 w 40"/>
                    <a:gd name="T11" fmla="*/ 12 h 29"/>
                    <a:gd name="T12" fmla="*/ 40 w 40"/>
                    <a:gd name="T13" fmla="*/ 10 h 29"/>
                    <a:gd name="T14" fmla="*/ 36 w 40"/>
                    <a:gd name="T15" fmla="*/ 0 h 29"/>
                    <a:gd name="T16" fmla="*/ 33 w 40"/>
                    <a:gd name="T17" fmla="*/ 0 h 29"/>
                    <a:gd name="T18" fmla="*/ 31 w 40"/>
                    <a:gd name="T19" fmla="*/ 0 h 29"/>
                    <a:gd name="T20" fmla="*/ 2 w 40"/>
                    <a:gd name="T21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29">
                      <a:moveTo>
                        <a:pt x="2" y="17"/>
                      </a:moveTo>
                      <a:lnTo>
                        <a:pt x="0" y="17"/>
                      </a:lnTo>
                      <a:lnTo>
                        <a:pt x="2" y="29"/>
                      </a:lnTo>
                      <a:lnTo>
                        <a:pt x="7" y="29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58" name="Freeform 443"/>
                <p:cNvSpPr>
                  <a:spLocks/>
                </p:cNvSpPr>
                <p:nvPr/>
              </p:nvSpPr>
              <p:spPr bwMode="auto">
                <a:xfrm>
                  <a:off x="3103" y="3553"/>
                  <a:ext cx="40" cy="29"/>
                </a:xfrm>
                <a:custGeom>
                  <a:avLst/>
                  <a:gdLst>
                    <a:gd name="T0" fmla="*/ 0 w 40"/>
                    <a:gd name="T1" fmla="*/ 15 h 29"/>
                    <a:gd name="T2" fmla="*/ 0 w 40"/>
                    <a:gd name="T3" fmla="*/ 17 h 29"/>
                    <a:gd name="T4" fmla="*/ 0 w 40"/>
                    <a:gd name="T5" fmla="*/ 19 h 29"/>
                    <a:gd name="T6" fmla="*/ 2 w 40"/>
                    <a:gd name="T7" fmla="*/ 29 h 29"/>
                    <a:gd name="T8" fmla="*/ 7 w 40"/>
                    <a:gd name="T9" fmla="*/ 29 h 29"/>
                    <a:gd name="T10" fmla="*/ 38 w 40"/>
                    <a:gd name="T11" fmla="*/ 12 h 29"/>
                    <a:gd name="T12" fmla="*/ 40 w 40"/>
                    <a:gd name="T13" fmla="*/ 12 h 29"/>
                    <a:gd name="T14" fmla="*/ 40 w 40"/>
                    <a:gd name="T15" fmla="*/ 10 h 29"/>
                    <a:gd name="T16" fmla="*/ 36 w 40"/>
                    <a:gd name="T17" fmla="*/ 0 h 29"/>
                    <a:gd name="T18" fmla="*/ 36 w 40"/>
                    <a:gd name="T19" fmla="*/ 0 h 29"/>
                    <a:gd name="T20" fmla="*/ 33 w 40"/>
                    <a:gd name="T21" fmla="*/ 0 h 29"/>
                    <a:gd name="T22" fmla="*/ 0 w 40"/>
                    <a:gd name="T2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0" y="15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9"/>
                      </a:lnTo>
                      <a:lnTo>
                        <a:pt x="7" y="29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59" name="Freeform 444"/>
                <p:cNvSpPr>
                  <a:spLocks/>
                </p:cNvSpPr>
                <p:nvPr/>
              </p:nvSpPr>
              <p:spPr bwMode="auto">
                <a:xfrm>
                  <a:off x="3158" y="3524"/>
                  <a:ext cx="38" cy="29"/>
                </a:xfrm>
                <a:custGeom>
                  <a:avLst/>
                  <a:gdLst>
                    <a:gd name="T0" fmla="*/ 0 w 38"/>
                    <a:gd name="T1" fmla="*/ 17 h 29"/>
                    <a:gd name="T2" fmla="*/ 0 w 38"/>
                    <a:gd name="T3" fmla="*/ 20 h 29"/>
                    <a:gd name="T4" fmla="*/ 5 w 38"/>
                    <a:gd name="T5" fmla="*/ 29 h 29"/>
                    <a:gd name="T6" fmla="*/ 7 w 38"/>
                    <a:gd name="T7" fmla="*/ 29 h 29"/>
                    <a:gd name="T8" fmla="*/ 7 w 38"/>
                    <a:gd name="T9" fmla="*/ 29 h 29"/>
                    <a:gd name="T10" fmla="*/ 38 w 38"/>
                    <a:gd name="T11" fmla="*/ 15 h 29"/>
                    <a:gd name="T12" fmla="*/ 38 w 38"/>
                    <a:gd name="T13" fmla="*/ 12 h 29"/>
                    <a:gd name="T14" fmla="*/ 38 w 38"/>
                    <a:gd name="T15" fmla="*/ 10 h 29"/>
                    <a:gd name="T16" fmla="*/ 36 w 38"/>
                    <a:gd name="T17" fmla="*/ 0 h 29"/>
                    <a:gd name="T18" fmla="*/ 36 w 38"/>
                    <a:gd name="T19" fmla="*/ 0 h 29"/>
                    <a:gd name="T20" fmla="*/ 33 w 38"/>
                    <a:gd name="T21" fmla="*/ 0 h 29"/>
                    <a:gd name="T22" fmla="*/ 0 w 38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9">
                      <a:moveTo>
                        <a:pt x="0" y="17"/>
                      </a:moveTo>
                      <a:lnTo>
                        <a:pt x="0" y="20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60" name="Freeform 445"/>
                <p:cNvSpPr>
                  <a:spLocks/>
                </p:cNvSpPr>
                <p:nvPr/>
              </p:nvSpPr>
              <p:spPr bwMode="auto">
                <a:xfrm>
                  <a:off x="3213" y="3496"/>
                  <a:ext cx="41" cy="28"/>
                </a:xfrm>
                <a:custGeom>
                  <a:avLst/>
                  <a:gdLst>
                    <a:gd name="T0" fmla="*/ 2 w 41"/>
                    <a:gd name="T1" fmla="*/ 14 h 28"/>
                    <a:gd name="T2" fmla="*/ 0 w 41"/>
                    <a:gd name="T3" fmla="*/ 16 h 28"/>
                    <a:gd name="T4" fmla="*/ 2 w 41"/>
                    <a:gd name="T5" fmla="*/ 19 h 28"/>
                    <a:gd name="T6" fmla="*/ 5 w 41"/>
                    <a:gd name="T7" fmla="*/ 28 h 28"/>
                    <a:gd name="T8" fmla="*/ 7 w 41"/>
                    <a:gd name="T9" fmla="*/ 28 h 28"/>
                    <a:gd name="T10" fmla="*/ 10 w 41"/>
                    <a:gd name="T11" fmla="*/ 28 h 28"/>
                    <a:gd name="T12" fmla="*/ 41 w 41"/>
                    <a:gd name="T13" fmla="*/ 12 h 28"/>
                    <a:gd name="T14" fmla="*/ 41 w 41"/>
                    <a:gd name="T15" fmla="*/ 9 h 28"/>
                    <a:gd name="T16" fmla="*/ 38 w 41"/>
                    <a:gd name="T17" fmla="*/ 2 h 28"/>
                    <a:gd name="T18" fmla="*/ 36 w 41"/>
                    <a:gd name="T19" fmla="*/ 0 h 28"/>
                    <a:gd name="T20" fmla="*/ 36 w 41"/>
                    <a:gd name="T21" fmla="*/ 0 h 28"/>
                    <a:gd name="T22" fmla="*/ 2 w 41"/>
                    <a:gd name="T23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28">
                      <a:moveTo>
                        <a:pt x="2" y="14"/>
                      </a:move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5" y="28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41" y="12"/>
                      </a:lnTo>
                      <a:lnTo>
                        <a:pt x="41" y="9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61" name="Freeform 446"/>
                <p:cNvSpPr>
                  <a:spLocks/>
                </p:cNvSpPr>
                <p:nvPr/>
              </p:nvSpPr>
              <p:spPr bwMode="auto">
                <a:xfrm>
                  <a:off x="3271" y="3457"/>
                  <a:ext cx="60" cy="41"/>
                </a:xfrm>
                <a:custGeom>
                  <a:avLst/>
                  <a:gdLst>
                    <a:gd name="T0" fmla="*/ 2 w 60"/>
                    <a:gd name="T1" fmla="*/ 27 h 41"/>
                    <a:gd name="T2" fmla="*/ 0 w 60"/>
                    <a:gd name="T3" fmla="*/ 29 h 41"/>
                    <a:gd name="T4" fmla="*/ 2 w 60"/>
                    <a:gd name="T5" fmla="*/ 31 h 41"/>
                    <a:gd name="T6" fmla="*/ 4 w 60"/>
                    <a:gd name="T7" fmla="*/ 39 h 41"/>
                    <a:gd name="T8" fmla="*/ 7 w 60"/>
                    <a:gd name="T9" fmla="*/ 41 h 41"/>
                    <a:gd name="T10" fmla="*/ 7 w 60"/>
                    <a:gd name="T11" fmla="*/ 41 h 41"/>
                    <a:gd name="T12" fmla="*/ 55 w 60"/>
                    <a:gd name="T13" fmla="*/ 15 h 41"/>
                    <a:gd name="T14" fmla="*/ 60 w 60"/>
                    <a:gd name="T15" fmla="*/ 15 h 41"/>
                    <a:gd name="T16" fmla="*/ 60 w 60"/>
                    <a:gd name="T17" fmla="*/ 12 h 41"/>
                    <a:gd name="T18" fmla="*/ 55 w 60"/>
                    <a:gd name="T19" fmla="*/ 5 h 41"/>
                    <a:gd name="T20" fmla="*/ 55 w 60"/>
                    <a:gd name="T21" fmla="*/ 0 h 41"/>
                    <a:gd name="T22" fmla="*/ 52 w 60"/>
                    <a:gd name="T23" fmla="*/ 0 h 41"/>
                    <a:gd name="T24" fmla="*/ 2 w 60"/>
                    <a:gd name="T25" fmla="*/ 2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41">
                      <a:moveTo>
                        <a:pt x="2" y="27"/>
                      </a:move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4" y="39"/>
                      </a:lnTo>
                      <a:lnTo>
                        <a:pt x="7" y="41"/>
                      </a:lnTo>
                      <a:lnTo>
                        <a:pt x="7" y="41"/>
                      </a:lnTo>
                      <a:lnTo>
                        <a:pt x="55" y="15"/>
                      </a:lnTo>
                      <a:lnTo>
                        <a:pt x="60" y="15"/>
                      </a:lnTo>
                      <a:lnTo>
                        <a:pt x="60" y="12"/>
                      </a:lnTo>
                      <a:lnTo>
                        <a:pt x="55" y="5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62" name="Freeform 447"/>
                <p:cNvSpPr>
                  <a:spLocks/>
                </p:cNvSpPr>
                <p:nvPr/>
              </p:nvSpPr>
              <p:spPr bwMode="auto">
                <a:xfrm>
                  <a:off x="3035" y="3594"/>
                  <a:ext cx="75" cy="43"/>
                </a:xfrm>
                <a:custGeom>
                  <a:avLst/>
                  <a:gdLst>
                    <a:gd name="T0" fmla="*/ 3 w 75"/>
                    <a:gd name="T1" fmla="*/ 31 h 43"/>
                    <a:gd name="T2" fmla="*/ 0 w 75"/>
                    <a:gd name="T3" fmla="*/ 34 h 43"/>
                    <a:gd name="T4" fmla="*/ 3 w 75"/>
                    <a:gd name="T5" fmla="*/ 36 h 43"/>
                    <a:gd name="T6" fmla="*/ 8 w 75"/>
                    <a:gd name="T7" fmla="*/ 43 h 43"/>
                    <a:gd name="T8" fmla="*/ 10 w 75"/>
                    <a:gd name="T9" fmla="*/ 43 h 43"/>
                    <a:gd name="T10" fmla="*/ 75 w 75"/>
                    <a:gd name="T11" fmla="*/ 12 h 43"/>
                    <a:gd name="T12" fmla="*/ 75 w 75"/>
                    <a:gd name="T13" fmla="*/ 12 h 43"/>
                    <a:gd name="T14" fmla="*/ 75 w 75"/>
                    <a:gd name="T15" fmla="*/ 10 h 43"/>
                    <a:gd name="T16" fmla="*/ 70 w 75"/>
                    <a:gd name="T17" fmla="*/ 0 h 43"/>
                    <a:gd name="T18" fmla="*/ 70 w 75"/>
                    <a:gd name="T19" fmla="*/ 0 h 43"/>
                    <a:gd name="T20" fmla="*/ 68 w 75"/>
                    <a:gd name="T21" fmla="*/ 0 h 43"/>
                    <a:gd name="T22" fmla="*/ 3 w 75"/>
                    <a:gd name="T23" fmla="*/ 3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43">
                      <a:moveTo>
                        <a:pt x="3" y="31"/>
                      </a:moveTo>
                      <a:lnTo>
                        <a:pt x="0" y="34"/>
                      </a:lnTo>
                      <a:lnTo>
                        <a:pt x="3" y="36"/>
                      </a:lnTo>
                      <a:lnTo>
                        <a:pt x="8" y="43"/>
                      </a:lnTo>
                      <a:lnTo>
                        <a:pt x="10" y="43"/>
                      </a:lnTo>
                      <a:lnTo>
                        <a:pt x="75" y="12"/>
                      </a:lnTo>
                      <a:lnTo>
                        <a:pt x="75" y="12"/>
                      </a:lnTo>
                      <a:lnTo>
                        <a:pt x="75" y="1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63" name="Freeform 448"/>
                <p:cNvSpPr>
                  <a:spLocks/>
                </p:cNvSpPr>
                <p:nvPr/>
              </p:nvSpPr>
              <p:spPr bwMode="auto">
                <a:xfrm>
                  <a:off x="3122" y="3515"/>
                  <a:ext cx="146" cy="79"/>
                </a:xfrm>
                <a:custGeom>
                  <a:avLst/>
                  <a:gdLst>
                    <a:gd name="T0" fmla="*/ 2 w 146"/>
                    <a:gd name="T1" fmla="*/ 67 h 79"/>
                    <a:gd name="T2" fmla="*/ 0 w 146"/>
                    <a:gd name="T3" fmla="*/ 69 h 79"/>
                    <a:gd name="T4" fmla="*/ 0 w 146"/>
                    <a:gd name="T5" fmla="*/ 72 h 79"/>
                    <a:gd name="T6" fmla="*/ 5 w 146"/>
                    <a:gd name="T7" fmla="*/ 79 h 79"/>
                    <a:gd name="T8" fmla="*/ 7 w 146"/>
                    <a:gd name="T9" fmla="*/ 79 h 79"/>
                    <a:gd name="T10" fmla="*/ 9 w 146"/>
                    <a:gd name="T11" fmla="*/ 79 h 79"/>
                    <a:gd name="T12" fmla="*/ 144 w 146"/>
                    <a:gd name="T13" fmla="*/ 12 h 79"/>
                    <a:gd name="T14" fmla="*/ 146 w 146"/>
                    <a:gd name="T15" fmla="*/ 12 h 79"/>
                    <a:gd name="T16" fmla="*/ 146 w 146"/>
                    <a:gd name="T17" fmla="*/ 9 h 79"/>
                    <a:gd name="T18" fmla="*/ 141 w 146"/>
                    <a:gd name="T19" fmla="*/ 0 h 79"/>
                    <a:gd name="T20" fmla="*/ 139 w 146"/>
                    <a:gd name="T21" fmla="*/ 0 h 79"/>
                    <a:gd name="T22" fmla="*/ 137 w 146"/>
                    <a:gd name="T23" fmla="*/ 0 h 79"/>
                    <a:gd name="T24" fmla="*/ 2 w 146"/>
                    <a:gd name="T25" fmla="*/ 6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6" h="79">
                      <a:moveTo>
                        <a:pt x="2" y="67"/>
                      </a:move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5" y="79"/>
                      </a:lnTo>
                      <a:lnTo>
                        <a:pt x="7" y="79"/>
                      </a:lnTo>
                      <a:lnTo>
                        <a:pt x="9" y="79"/>
                      </a:lnTo>
                      <a:lnTo>
                        <a:pt x="144" y="12"/>
                      </a:lnTo>
                      <a:lnTo>
                        <a:pt x="146" y="12"/>
                      </a:lnTo>
                      <a:lnTo>
                        <a:pt x="146" y="9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37" y="0"/>
                      </a:lnTo>
                      <a:lnTo>
                        <a:pt x="2" y="6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64" name="Freeform 449"/>
                <p:cNvSpPr>
                  <a:spLocks/>
                </p:cNvSpPr>
                <p:nvPr/>
              </p:nvSpPr>
              <p:spPr bwMode="auto">
                <a:xfrm>
                  <a:off x="3278" y="3481"/>
                  <a:ext cx="57" cy="36"/>
                </a:xfrm>
                <a:custGeom>
                  <a:avLst/>
                  <a:gdLst>
                    <a:gd name="T0" fmla="*/ 0 w 57"/>
                    <a:gd name="T1" fmla="*/ 24 h 36"/>
                    <a:gd name="T2" fmla="*/ 0 w 57"/>
                    <a:gd name="T3" fmla="*/ 24 h 36"/>
                    <a:gd name="T4" fmla="*/ 0 w 57"/>
                    <a:gd name="T5" fmla="*/ 27 h 36"/>
                    <a:gd name="T6" fmla="*/ 7 w 57"/>
                    <a:gd name="T7" fmla="*/ 34 h 36"/>
                    <a:gd name="T8" fmla="*/ 7 w 57"/>
                    <a:gd name="T9" fmla="*/ 36 h 36"/>
                    <a:gd name="T10" fmla="*/ 55 w 57"/>
                    <a:gd name="T11" fmla="*/ 12 h 36"/>
                    <a:gd name="T12" fmla="*/ 57 w 57"/>
                    <a:gd name="T13" fmla="*/ 12 h 36"/>
                    <a:gd name="T14" fmla="*/ 57 w 57"/>
                    <a:gd name="T15" fmla="*/ 10 h 36"/>
                    <a:gd name="T16" fmla="*/ 55 w 57"/>
                    <a:gd name="T17" fmla="*/ 0 h 36"/>
                    <a:gd name="T18" fmla="*/ 53 w 57"/>
                    <a:gd name="T19" fmla="*/ 0 h 36"/>
                    <a:gd name="T20" fmla="*/ 0 w 57"/>
                    <a:gd name="T21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36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7" y="1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65" name="Freeform 450"/>
                <p:cNvSpPr>
                  <a:spLocks/>
                </p:cNvSpPr>
                <p:nvPr/>
              </p:nvSpPr>
              <p:spPr bwMode="auto">
                <a:xfrm>
                  <a:off x="3028" y="3582"/>
                  <a:ext cx="58" cy="36"/>
                </a:xfrm>
                <a:custGeom>
                  <a:avLst/>
                  <a:gdLst>
                    <a:gd name="T0" fmla="*/ 0 w 58"/>
                    <a:gd name="T1" fmla="*/ 22 h 36"/>
                    <a:gd name="T2" fmla="*/ 0 w 58"/>
                    <a:gd name="T3" fmla="*/ 24 h 36"/>
                    <a:gd name="T4" fmla="*/ 0 w 58"/>
                    <a:gd name="T5" fmla="*/ 26 h 36"/>
                    <a:gd name="T6" fmla="*/ 5 w 58"/>
                    <a:gd name="T7" fmla="*/ 36 h 36"/>
                    <a:gd name="T8" fmla="*/ 7 w 58"/>
                    <a:gd name="T9" fmla="*/ 36 h 36"/>
                    <a:gd name="T10" fmla="*/ 58 w 58"/>
                    <a:gd name="T11" fmla="*/ 12 h 36"/>
                    <a:gd name="T12" fmla="*/ 58 w 58"/>
                    <a:gd name="T13" fmla="*/ 7 h 36"/>
                    <a:gd name="T14" fmla="*/ 53 w 58"/>
                    <a:gd name="T15" fmla="*/ 0 h 36"/>
                    <a:gd name="T16" fmla="*/ 51 w 58"/>
                    <a:gd name="T17" fmla="*/ 0 h 36"/>
                    <a:gd name="T18" fmla="*/ 0 w 58"/>
                    <a:gd name="T19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" h="36">
                      <a:moveTo>
                        <a:pt x="0" y="22"/>
                      </a:move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5" y="36"/>
                      </a:lnTo>
                      <a:lnTo>
                        <a:pt x="7" y="36"/>
                      </a:lnTo>
                      <a:lnTo>
                        <a:pt x="58" y="12"/>
                      </a:lnTo>
                      <a:lnTo>
                        <a:pt x="58" y="7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264" name="Group 451"/>
              <p:cNvGrpSpPr>
                <a:grpSpLocks/>
              </p:cNvGrpSpPr>
              <p:nvPr/>
            </p:nvGrpSpPr>
            <p:grpSpPr bwMode="auto">
              <a:xfrm>
                <a:off x="3703638" y="1314450"/>
                <a:ext cx="258762" cy="55563"/>
                <a:chOff x="3391" y="3436"/>
                <a:chExt cx="386" cy="76"/>
              </a:xfrm>
            </p:grpSpPr>
            <p:sp>
              <p:nvSpPr>
                <p:cNvPr id="336" name="Freeform 452"/>
                <p:cNvSpPr>
                  <a:spLocks/>
                </p:cNvSpPr>
                <p:nvPr/>
              </p:nvSpPr>
              <p:spPr bwMode="auto">
                <a:xfrm>
                  <a:off x="3391" y="3436"/>
                  <a:ext cx="386" cy="76"/>
                </a:xfrm>
                <a:custGeom>
                  <a:avLst/>
                  <a:gdLst>
                    <a:gd name="T0" fmla="*/ 0 w 386"/>
                    <a:gd name="T1" fmla="*/ 0 h 76"/>
                    <a:gd name="T2" fmla="*/ 0 w 386"/>
                    <a:gd name="T3" fmla="*/ 74 h 76"/>
                    <a:gd name="T4" fmla="*/ 386 w 386"/>
                    <a:gd name="T5" fmla="*/ 76 h 76"/>
                    <a:gd name="T6" fmla="*/ 386 w 386"/>
                    <a:gd name="T7" fmla="*/ 0 h 76"/>
                    <a:gd name="T8" fmla="*/ 0 w 386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76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386" y="76"/>
                      </a:lnTo>
                      <a:lnTo>
                        <a:pt x="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37" name="Freeform 453"/>
                <p:cNvSpPr>
                  <a:spLocks/>
                </p:cNvSpPr>
                <p:nvPr/>
              </p:nvSpPr>
              <p:spPr bwMode="auto">
                <a:xfrm>
                  <a:off x="3417" y="3445"/>
                  <a:ext cx="41" cy="12"/>
                </a:xfrm>
                <a:custGeom>
                  <a:avLst/>
                  <a:gdLst>
                    <a:gd name="T0" fmla="*/ 5 w 41"/>
                    <a:gd name="T1" fmla="*/ 0 h 12"/>
                    <a:gd name="T2" fmla="*/ 5 w 41"/>
                    <a:gd name="T3" fmla="*/ 3 h 12"/>
                    <a:gd name="T4" fmla="*/ 0 w 41"/>
                    <a:gd name="T5" fmla="*/ 3 h 12"/>
                    <a:gd name="T6" fmla="*/ 0 w 41"/>
                    <a:gd name="T7" fmla="*/ 12 h 12"/>
                    <a:gd name="T8" fmla="*/ 5 w 41"/>
                    <a:gd name="T9" fmla="*/ 12 h 12"/>
                    <a:gd name="T10" fmla="*/ 41 w 41"/>
                    <a:gd name="T11" fmla="*/ 12 h 12"/>
                    <a:gd name="T12" fmla="*/ 41 w 41"/>
                    <a:gd name="T13" fmla="*/ 12 h 12"/>
                    <a:gd name="T14" fmla="*/ 41 w 41"/>
                    <a:gd name="T15" fmla="*/ 12 h 12"/>
                    <a:gd name="T16" fmla="*/ 41 w 41"/>
                    <a:gd name="T17" fmla="*/ 3 h 12"/>
                    <a:gd name="T18" fmla="*/ 41 w 41"/>
                    <a:gd name="T19" fmla="*/ 0 h 12"/>
                    <a:gd name="T20" fmla="*/ 5 w 41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2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3"/>
                      </a:lnTo>
                      <a:lnTo>
                        <a:pt x="41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38" name="Freeform 454"/>
                <p:cNvSpPr>
                  <a:spLocks/>
                </p:cNvSpPr>
                <p:nvPr/>
              </p:nvSpPr>
              <p:spPr bwMode="auto">
                <a:xfrm>
                  <a:off x="3475" y="3445"/>
                  <a:ext cx="40" cy="12"/>
                </a:xfrm>
                <a:custGeom>
                  <a:avLst/>
                  <a:gdLst>
                    <a:gd name="T0" fmla="*/ 4 w 40"/>
                    <a:gd name="T1" fmla="*/ 0 h 12"/>
                    <a:gd name="T2" fmla="*/ 2 w 40"/>
                    <a:gd name="T3" fmla="*/ 3 h 12"/>
                    <a:gd name="T4" fmla="*/ 0 w 40"/>
                    <a:gd name="T5" fmla="*/ 12 h 12"/>
                    <a:gd name="T6" fmla="*/ 2 w 40"/>
                    <a:gd name="T7" fmla="*/ 12 h 12"/>
                    <a:gd name="T8" fmla="*/ 4 w 40"/>
                    <a:gd name="T9" fmla="*/ 12 h 12"/>
                    <a:gd name="T10" fmla="*/ 38 w 40"/>
                    <a:gd name="T11" fmla="*/ 12 h 12"/>
                    <a:gd name="T12" fmla="*/ 40 w 40"/>
                    <a:gd name="T13" fmla="*/ 12 h 12"/>
                    <a:gd name="T14" fmla="*/ 40 w 40"/>
                    <a:gd name="T15" fmla="*/ 12 h 12"/>
                    <a:gd name="T16" fmla="*/ 40 w 40"/>
                    <a:gd name="T17" fmla="*/ 3 h 12"/>
                    <a:gd name="T18" fmla="*/ 38 w 40"/>
                    <a:gd name="T19" fmla="*/ 0 h 12"/>
                    <a:gd name="T20" fmla="*/ 4 w 4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2">
                      <a:moveTo>
                        <a:pt x="4" y="0"/>
                      </a:moveTo>
                      <a:lnTo>
                        <a:pt x="2" y="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3"/>
                      </a:lnTo>
                      <a:lnTo>
                        <a:pt x="3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39" name="Freeform 455"/>
                <p:cNvSpPr>
                  <a:spLocks/>
                </p:cNvSpPr>
                <p:nvPr/>
              </p:nvSpPr>
              <p:spPr bwMode="auto">
                <a:xfrm>
                  <a:off x="3535" y="3445"/>
                  <a:ext cx="40" cy="12"/>
                </a:xfrm>
                <a:custGeom>
                  <a:avLst/>
                  <a:gdLst>
                    <a:gd name="T0" fmla="*/ 2 w 40"/>
                    <a:gd name="T1" fmla="*/ 0 h 12"/>
                    <a:gd name="T2" fmla="*/ 2 w 40"/>
                    <a:gd name="T3" fmla="*/ 3 h 12"/>
                    <a:gd name="T4" fmla="*/ 0 w 40"/>
                    <a:gd name="T5" fmla="*/ 3 h 12"/>
                    <a:gd name="T6" fmla="*/ 0 w 40"/>
                    <a:gd name="T7" fmla="*/ 12 h 12"/>
                    <a:gd name="T8" fmla="*/ 2 w 40"/>
                    <a:gd name="T9" fmla="*/ 12 h 12"/>
                    <a:gd name="T10" fmla="*/ 38 w 40"/>
                    <a:gd name="T11" fmla="*/ 12 h 12"/>
                    <a:gd name="T12" fmla="*/ 40 w 40"/>
                    <a:gd name="T13" fmla="*/ 12 h 12"/>
                    <a:gd name="T14" fmla="*/ 40 w 40"/>
                    <a:gd name="T15" fmla="*/ 12 h 12"/>
                    <a:gd name="T16" fmla="*/ 40 w 40"/>
                    <a:gd name="T17" fmla="*/ 3 h 12"/>
                    <a:gd name="T18" fmla="*/ 38 w 40"/>
                    <a:gd name="T19" fmla="*/ 0 h 12"/>
                    <a:gd name="T20" fmla="*/ 2 w 4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2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3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40" name="Freeform 456"/>
                <p:cNvSpPr>
                  <a:spLocks/>
                </p:cNvSpPr>
                <p:nvPr/>
              </p:nvSpPr>
              <p:spPr bwMode="auto">
                <a:xfrm>
                  <a:off x="3595" y="3448"/>
                  <a:ext cx="40" cy="14"/>
                </a:xfrm>
                <a:custGeom>
                  <a:avLst/>
                  <a:gdLst>
                    <a:gd name="T0" fmla="*/ 2 w 40"/>
                    <a:gd name="T1" fmla="*/ 0 h 14"/>
                    <a:gd name="T2" fmla="*/ 2 w 40"/>
                    <a:gd name="T3" fmla="*/ 0 h 14"/>
                    <a:gd name="T4" fmla="*/ 0 w 40"/>
                    <a:gd name="T5" fmla="*/ 2 h 14"/>
                    <a:gd name="T6" fmla="*/ 0 w 40"/>
                    <a:gd name="T7" fmla="*/ 9 h 14"/>
                    <a:gd name="T8" fmla="*/ 2 w 40"/>
                    <a:gd name="T9" fmla="*/ 14 h 14"/>
                    <a:gd name="T10" fmla="*/ 38 w 40"/>
                    <a:gd name="T11" fmla="*/ 14 h 14"/>
                    <a:gd name="T12" fmla="*/ 40 w 40"/>
                    <a:gd name="T13" fmla="*/ 14 h 14"/>
                    <a:gd name="T14" fmla="*/ 40 w 40"/>
                    <a:gd name="T15" fmla="*/ 9 h 14"/>
                    <a:gd name="T16" fmla="*/ 40 w 40"/>
                    <a:gd name="T17" fmla="*/ 2 h 14"/>
                    <a:gd name="T18" fmla="*/ 40 w 40"/>
                    <a:gd name="T19" fmla="*/ 0 h 14"/>
                    <a:gd name="T20" fmla="*/ 38 w 40"/>
                    <a:gd name="T21" fmla="*/ 0 h 14"/>
                    <a:gd name="T22" fmla="*/ 2 w 40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1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38" y="14"/>
                      </a:lnTo>
                      <a:lnTo>
                        <a:pt x="40" y="14"/>
                      </a:lnTo>
                      <a:lnTo>
                        <a:pt x="40" y="9"/>
                      </a:lnTo>
                      <a:lnTo>
                        <a:pt x="40" y="2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41" name="Freeform 457"/>
                <p:cNvSpPr>
                  <a:spLocks/>
                </p:cNvSpPr>
                <p:nvPr/>
              </p:nvSpPr>
              <p:spPr bwMode="auto">
                <a:xfrm>
                  <a:off x="3652" y="3448"/>
                  <a:ext cx="41" cy="14"/>
                </a:xfrm>
                <a:custGeom>
                  <a:avLst/>
                  <a:gdLst>
                    <a:gd name="T0" fmla="*/ 3 w 41"/>
                    <a:gd name="T1" fmla="*/ 0 h 14"/>
                    <a:gd name="T2" fmla="*/ 0 w 41"/>
                    <a:gd name="T3" fmla="*/ 0 h 14"/>
                    <a:gd name="T4" fmla="*/ 0 w 41"/>
                    <a:gd name="T5" fmla="*/ 2 h 14"/>
                    <a:gd name="T6" fmla="*/ 0 w 41"/>
                    <a:gd name="T7" fmla="*/ 9 h 14"/>
                    <a:gd name="T8" fmla="*/ 0 w 41"/>
                    <a:gd name="T9" fmla="*/ 14 h 14"/>
                    <a:gd name="T10" fmla="*/ 3 w 41"/>
                    <a:gd name="T11" fmla="*/ 14 h 14"/>
                    <a:gd name="T12" fmla="*/ 36 w 41"/>
                    <a:gd name="T13" fmla="*/ 14 h 14"/>
                    <a:gd name="T14" fmla="*/ 41 w 41"/>
                    <a:gd name="T15" fmla="*/ 14 h 14"/>
                    <a:gd name="T16" fmla="*/ 41 w 41"/>
                    <a:gd name="T17" fmla="*/ 9 h 14"/>
                    <a:gd name="T18" fmla="*/ 41 w 41"/>
                    <a:gd name="T19" fmla="*/ 2 h 14"/>
                    <a:gd name="T20" fmla="*/ 41 w 41"/>
                    <a:gd name="T21" fmla="*/ 0 h 14"/>
                    <a:gd name="T22" fmla="*/ 36 w 41"/>
                    <a:gd name="T23" fmla="*/ 0 h 14"/>
                    <a:gd name="T24" fmla="*/ 3 w 41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1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6" y="14"/>
                      </a:lnTo>
                      <a:lnTo>
                        <a:pt x="41" y="14"/>
                      </a:lnTo>
                      <a:lnTo>
                        <a:pt x="41" y="9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42" name="Freeform 458"/>
                <p:cNvSpPr>
                  <a:spLocks/>
                </p:cNvSpPr>
                <p:nvPr/>
              </p:nvSpPr>
              <p:spPr bwMode="auto">
                <a:xfrm>
                  <a:off x="3712" y="3448"/>
                  <a:ext cx="39" cy="14"/>
                </a:xfrm>
                <a:custGeom>
                  <a:avLst/>
                  <a:gdLst>
                    <a:gd name="T0" fmla="*/ 3 w 39"/>
                    <a:gd name="T1" fmla="*/ 0 h 14"/>
                    <a:gd name="T2" fmla="*/ 0 w 39"/>
                    <a:gd name="T3" fmla="*/ 0 h 14"/>
                    <a:gd name="T4" fmla="*/ 0 w 39"/>
                    <a:gd name="T5" fmla="*/ 2 h 14"/>
                    <a:gd name="T6" fmla="*/ 0 w 39"/>
                    <a:gd name="T7" fmla="*/ 9 h 14"/>
                    <a:gd name="T8" fmla="*/ 0 w 39"/>
                    <a:gd name="T9" fmla="*/ 14 h 14"/>
                    <a:gd name="T10" fmla="*/ 3 w 39"/>
                    <a:gd name="T11" fmla="*/ 14 h 14"/>
                    <a:gd name="T12" fmla="*/ 36 w 39"/>
                    <a:gd name="T13" fmla="*/ 14 h 14"/>
                    <a:gd name="T14" fmla="*/ 39 w 39"/>
                    <a:gd name="T15" fmla="*/ 14 h 14"/>
                    <a:gd name="T16" fmla="*/ 39 w 39"/>
                    <a:gd name="T17" fmla="*/ 9 h 14"/>
                    <a:gd name="T18" fmla="*/ 39 w 39"/>
                    <a:gd name="T19" fmla="*/ 2 h 14"/>
                    <a:gd name="T20" fmla="*/ 39 w 39"/>
                    <a:gd name="T21" fmla="*/ 0 h 14"/>
                    <a:gd name="T22" fmla="*/ 36 w 39"/>
                    <a:gd name="T23" fmla="*/ 0 h 14"/>
                    <a:gd name="T24" fmla="*/ 3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6" y="14"/>
                      </a:lnTo>
                      <a:lnTo>
                        <a:pt x="39" y="14"/>
                      </a:lnTo>
                      <a:lnTo>
                        <a:pt x="39" y="9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43" name="Freeform 459"/>
                <p:cNvSpPr>
                  <a:spLocks/>
                </p:cNvSpPr>
                <p:nvPr/>
              </p:nvSpPr>
              <p:spPr bwMode="auto">
                <a:xfrm>
                  <a:off x="3501" y="3464"/>
                  <a:ext cx="41" cy="17"/>
                </a:xfrm>
                <a:custGeom>
                  <a:avLst/>
                  <a:gdLst>
                    <a:gd name="T0" fmla="*/ 2 w 41"/>
                    <a:gd name="T1" fmla="*/ 0 h 17"/>
                    <a:gd name="T2" fmla="*/ 0 w 41"/>
                    <a:gd name="T3" fmla="*/ 5 h 17"/>
                    <a:gd name="T4" fmla="*/ 0 w 41"/>
                    <a:gd name="T5" fmla="*/ 15 h 17"/>
                    <a:gd name="T6" fmla="*/ 0 w 41"/>
                    <a:gd name="T7" fmla="*/ 17 h 17"/>
                    <a:gd name="T8" fmla="*/ 2 w 41"/>
                    <a:gd name="T9" fmla="*/ 17 h 17"/>
                    <a:gd name="T10" fmla="*/ 38 w 41"/>
                    <a:gd name="T11" fmla="*/ 17 h 17"/>
                    <a:gd name="T12" fmla="*/ 41 w 41"/>
                    <a:gd name="T13" fmla="*/ 17 h 17"/>
                    <a:gd name="T14" fmla="*/ 41 w 41"/>
                    <a:gd name="T15" fmla="*/ 15 h 17"/>
                    <a:gd name="T16" fmla="*/ 41 w 41"/>
                    <a:gd name="T17" fmla="*/ 5 h 17"/>
                    <a:gd name="T18" fmla="*/ 38 w 41"/>
                    <a:gd name="T19" fmla="*/ 0 h 17"/>
                    <a:gd name="T20" fmla="*/ 2 w 41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7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38" y="17"/>
                      </a:lnTo>
                      <a:lnTo>
                        <a:pt x="41" y="17"/>
                      </a:lnTo>
                      <a:lnTo>
                        <a:pt x="41" y="15"/>
                      </a:lnTo>
                      <a:lnTo>
                        <a:pt x="41" y="5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44" name="Freeform 460"/>
                <p:cNvSpPr>
                  <a:spLocks/>
                </p:cNvSpPr>
                <p:nvPr/>
              </p:nvSpPr>
              <p:spPr bwMode="auto">
                <a:xfrm>
                  <a:off x="3563" y="3469"/>
                  <a:ext cx="39" cy="12"/>
                </a:xfrm>
                <a:custGeom>
                  <a:avLst/>
                  <a:gdLst>
                    <a:gd name="T0" fmla="*/ 3 w 39"/>
                    <a:gd name="T1" fmla="*/ 0 h 12"/>
                    <a:gd name="T2" fmla="*/ 0 w 39"/>
                    <a:gd name="T3" fmla="*/ 0 h 12"/>
                    <a:gd name="T4" fmla="*/ 0 w 39"/>
                    <a:gd name="T5" fmla="*/ 0 h 12"/>
                    <a:gd name="T6" fmla="*/ 0 w 39"/>
                    <a:gd name="T7" fmla="*/ 10 h 12"/>
                    <a:gd name="T8" fmla="*/ 0 w 39"/>
                    <a:gd name="T9" fmla="*/ 12 h 12"/>
                    <a:gd name="T10" fmla="*/ 3 w 39"/>
                    <a:gd name="T11" fmla="*/ 12 h 12"/>
                    <a:gd name="T12" fmla="*/ 39 w 39"/>
                    <a:gd name="T13" fmla="*/ 12 h 12"/>
                    <a:gd name="T14" fmla="*/ 39 w 39"/>
                    <a:gd name="T15" fmla="*/ 12 h 12"/>
                    <a:gd name="T16" fmla="*/ 39 w 39"/>
                    <a:gd name="T17" fmla="*/ 10 h 12"/>
                    <a:gd name="T18" fmla="*/ 39 w 39"/>
                    <a:gd name="T19" fmla="*/ 0 h 12"/>
                    <a:gd name="T20" fmla="*/ 39 w 39"/>
                    <a:gd name="T21" fmla="*/ 0 h 12"/>
                    <a:gd name="T22" fmla="*/ 39 w 39"/>
                    <a:gd name="T23" fmla="*/ 0 h 12"/>
                    <a:gd name="T24" fmla="*/ 3 w 39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45" name="Freeform 461"/>
                <p:cNvSpPr>
                  <a:spLocks/>
                </p:cNvSpPr>
                <p:nvPr/>
              </p:nvSpPr>
              <p:spPr bwMode="auto">
                <a:xfrm>
                  <a:off x="3626" y="3469"/>
                  <a:ext cx="41" cy="12"/>
                </a:xfrm>
                <a:custGeom>
                  <a:avLst/>
                  <a:gdLst>
                    <a:gd name="T0" fmla="*/ 2 w 41"/>
                    <a:gd name="T1" fmla="*/ 0 h 12"/>
                    <a:gd name="T2" fmla="*/ 0 w 41"/>
                    <a:gd name="T3" fmla="*/ 0 h 12"/>
                    <a:gd name="T4" fmla="*/ 0 w 41"/>
                    <a:gd name="T5" fmla="*/ 0 h 12"/>
                    <a:gd name="T6" fmla="*/ 0 w 41"/>
                    <a:gd name="T7" fmla="*/ 10 h 12"/>
                    <a:gd name="T8" fmla="*/ 0 w 41"/>
                    <a:gd name="T9" fmla="*/ 12 h 12"/>
                    <a:gd name="T10" fmla="*/ 2 w 41"/>
                    <a:gd name="T11" fmla="*/ 12 h 12"/>
                    <a:gd name="T12" fmla="*/ 38 w 41"/>
                    <a:gd name="T13" fmla="*/ 12 h 12"/>
                    <a:gd name="T14" fmla="*/ 41 w 41"/>
                    <a:gd name="T15" fmla="*/ 12 h 12"/>
                    <a:gd name="T16" fmla="*/ 41 w 41"/>
                    <a:gd name="T17" fmla="*/ 10 h 12"/>
                    <a:gd name="T18" fmla="*/ 41 w 41"/>
                    <a:gd name="T19" fmla="*/ 0 h 12"/>
                    <a:gd name="T20" fmla="*/ 41 w 41"/>
                    <a:gd name="T21" fmla="*/ 0 h 12"/>
                    <a:gd name="T22" fmla="*/ 38 w 41"/>
                    <a:gd name="T23" fmla="*/ 0 h 12"/>
                    <a:gd name="T24" fmla="*/ 2 w 41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1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8" y="12"/>
                      </a:lnTo>
                      <a:lnTo>
                        <a:pt x="41" y="12"/>
                      </a:lnTo>
                      <a:lnTo>
                        <a:pt x="41" y="1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46" name="Freeform 462"/>
                <p:cNvSpPr>
                  <a:spLocks/>
                </p:cNvSpPr>
                <p:nvPr/>
              </p:nvSpPr>
              <p:spPr bwMode="auto">
                <a:xfrm>
                  <a:off x="3688" y="3469"/>
                  <a:ext cx="60" cy="12"/>
                </a:xfrm>
                <a:custGeom>
                  <a:avLst/>
                  <a:gdLst>
                    <a:gd name="T0" fmla="*/ 5 w 60"/>
                    <a:gd name="T1" fmla="*/ 0 h 12"/>
                    <a:gd name="T2" fmla="*/ 0 w 60"/>
                    <a:gd name="T3" fmla="*/ 0 h 12"/>
                    <a:gd name="T4" fmla="*/ 0 w 60"/>
                    <a:gd name="T5" fmla="*/ 0 h 12"/>
                    <a:gd name="T6" fmla="*/ 0 w 60"/>
                    <a:gd name="T7" fmla="*/ 10 h 12"/>
                    <a:gd name="T8" fmla="*/ 0 w 60"/>
                    <a:gd name="T9" fmla="*/ 12 h 12"/>
                    <a:gd name="T10" fmla="*/ 5 w 60"/>
                    <a:gd name="T11" fmla="*/ 12 h 12"/>
                    <a:gd name="T12" fmla="*/ 58 w 60"/>
                    <a:gd name="T13" fmla="*/ 12 h 12"/>
                    <a:gd name="T14" fmla="*/ 60 w 60"/>
                    <a:gd name="T15" fmla="*/ 12 h 12"/>
                    <a:gd name="T16" fmla="*/ 60 w 60"/>
                    <a:gd name="T17" fmla="*/ 10 h 12"/>
                    <a:gd name="T18" fmla="*/ 60 w 60"/>
                    <a:gd name="T19" fmla="*/ 0 h 12"/>
                    <a:gd name="T20" fmla="*/ 60 w 60"/>
                    <a:gd name="T21" fmla="*/ 0 h 12"/>
                    <a:gd name="T22" fmla="*/ 58 w 60"/>
                    <a:gd name="T23" fmla="*/ 0 h 12"/>
                    <a:gd name="T24" fmla="*/ 5 w 60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12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58" y="12"/>
                      </a:lnTo>
                      <a:lnTo>
                        <a:pt x="60" y="12"/>
                      </a:lnTo>
                      <a:lnTo>
                        <a:pt x="60" y="1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47" name="Freeform 463"/>
                <p:cNvSpPr>
                  <a:spLocks/>
                </p:cNvSpPr>
                <p:nvPr/>
              </p:nvSpPr>
              <p:spPr bwMode="auto">
                <a:xfrm>
                  <a:off x="3417" y="3488"/>
                  <a:ext cx="77" cy="17"/>
                </a:xfrm>
                <a:custGeom>
                  <a:avLst/>
                  <a:gdLst>
                    <a:gd name="T0" fmla="*/ 0 w 77"/>
                    <a:gd name="T1" fmla="*/ 0 h 17"/>
                    <a:gd name="T2" fmla="*/ 0 w 77"/>
                    <a:gd name="T3" fmla="*/ 0 h 17"/>
                    <a:gd name="T4" fmla="*/ 0 w 77"/>
                    <a:gd name="T5" fmla="*/ 3 h 17"/>
                    <a:gd name="T6" fmla="*/ 0 w 77"/>
                    <a:gd name="T7" fmla="*/ 15 h 17"/>
                    <a:gd name="T8" fmla="*/ 0 w 77"/>
                    <a:gd name="T9" fmla="*/ 17 h 17"/>
                    <a:gd name="T10" fmla="*/ 0 w 77"/>
                    <a:gd name="T11" fmla="*/ 17 h 17"/>
                    <a:gd name="T12" fmla="*/ 72 w 77"/>
                    <a:gd name="T13" fmla="*/ 17 h 17"/>
                    <a:gd name="T14" fmla="*/ 74 w 77"/>
                    <a:gd name="T15" fmla="*/ 17 h 17"/>
                    <a:gd name="T16" fmla="*/ 77 w 77"/>
                    <a:gd name="T17" fmla="*/ 15 h 17"/>
                    <a:gd name="T18" fmla="*/ 77 w 77"/>
                    <a:gd name="T19" fmla="*/ 3 h 17"/>
                    <a:gd name="T20" fmla="*/ 74 w 77"/>
                    <a:gd name="T21" fmla="*/ 3 h 17"/>
                    <a:gd name="T22" fmla="*/ 72 w 77"/>
                    <a:gd name="T23" fmla="*/ 0 h 17"/>
                    <a:gd name="T24" fmla="*/ 0 w 77"/>
                    <a:gd name="T2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72" y="17"/>
                      </a:lnTo>
                      <a:lnTo>
                        <a:pt x="74" y="17"/>
                      </a:lnTo>
                      <a:lnTo>
                        <a:pt x="77" y="15"/>
                      </a:lnTo>
                      <a:lnTo>
                        <a:pt x="77" y="3"/>
                      </a:lnTo>
                      <a:lnTo>
                        <a:pt x="74" y="3"/>
                      </a:lnTo>
                      <a:lnTo>
                        <a:pt x="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48" name="Freeform 464"/>
                <p:cNvSpPr>
                  <a:spLocks/>
                </p:cNvSpPr>
                <p:nvPr/>
              </p:nvSpPr>
              <p:spPr bwMode="auto">
                <a:xfrm>
                  <a:off x="3513" y="3491"/>
                  <a:ext cx="156" cy="14"/>
                </a:xfrm>
                <a:custGeom>
                  <a:avLst/>
                  <a:gdLst>
                    <a:gd name="T0" fmla="*/ 0 w 156"/>
                    <a:gd name="T1" fmla="*/ 0 h 14"/>
                    <a:gd name="T2" fmla="*/ 0 w 156"/>
                    <a:gd name="T3" fmla="*/ 0 h 14"/>
                    <a:gd name="T4" fmla="*/ 0 w 156"/>
                    <a:gd name="T5" fmla="*/ 2 h 14"/>
                    <a:gd name="T6" fmla="*/ 0 w 156"/>
                    <a:gd name="T7" fmla="*/ 12 h 14"/>
                    <a:gd name="T8" fmla="*/ 0 w 156"/>
                    <a:gd name="T9" fmla="*/ 14 h 14"/>
                    <a:gd name="T10" fmla="*/ 154 w 156"/>
                    <a:gd name="T11" fmla="*/ 14 h 14"/>
                    <a:gd name="T12" fmla="*/ 156 w 156"/>
                    <a:gd name="T13" fmla="*/ 14 h 14"/>
                    <a:gd name="T14" fmla="*/ 156 w 156"/>
                    <a:gd name="T15" fmla="*/ 12 h 14"/>
                    <a:gd name="T16" fmla="*/ 156 w 156"/>
                    <a:gd name="T17" fmla="*/ 2 h 14"/>
                    <a:gd name="T18" fmla="*/ 156 w 156"/>
                    <a:gd name="T19" fmla="*/ 0 h 14"/>
                    <a:gd name="T20" fmla="*/ 154 w 156"/>
                    <a:gd name="T21" fmla="*/ 0 h 14"/>
                    <a:gd name="T22" fmla="*/ 0 w 156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6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54" y="14"/>
                      </a:lnTo>
                      <a:lnTo>
                        <a:pt x="156" y="14"/>
                      </a:lnTo>
                      <a:lnTo>
                        <a:pt x="156" y="1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49" name="Freeform 465"/>
                <p:cNvSpPr>
                  <a:spLocks/>
                </p:cNvSpPr>
                <p:nvPr/>
              </p:nvSpPr>
              <p:spPr bwMode="auto">
                <a:xfrm>
                  <a:off x="3686" y="3491"/>
                  <a:ext cx="60" cy="14"/>
                </a:xfrm>
                <a:custGeom>
                  <a:avLst/>
                  <a:gdLst>
                    <a:gd name="T0" fmla="*/ 2 w 60"/>
                    <a:gd name="T1" fmla="*/ 0 h 14"/>
                    <a:gd name="T2" fmla="*/ 0 w 60"/>
                    <a:gd name="T3" fmla="*/ 0 h 14"/>
                    <a:gd name="T4" fmla="*/ 0 w 60"/>
                    <a:gd name="T5" fmla="*/ 2 h 14"/>
                    <a:gd name="T6" fmla="*/ 0 w 60"/>
                    <a:gd name="T7" fmla="*/ 12 h 14"/>
                    <a:gd name="T8" fmla="*/ 0 w 60"/>
                    <a:gd name="T9" fmla="*/ 14 h 14"/>
                    <a:gd name="T10" fmla="*/ 2 w 60"/>
                    <a:gd name="T11" fmla="*/ 14 h 14"/>
                    <a:gd name="T12" fmla="*/ 57 w 60"/>
                    <a:gd name="T13" fmla="*/ 14 h 14"/>
                    <a:gd name="T14" fmla="*/ 60 w 60"/>
                    <a:gd name="T15" fmla="*/ 14 h 14"/>
                    <a:gd name="T16" fmla="*/ 60 w 60"/>
                    <a:gd name="T17" fmla="*/ 12 h 14"/>
                    <a:gd name="T18" fmla="*/ 60 w 60"/>
                    <a:gd name="T19" fmla="*/ 2 h 14"/>
                    <a:gd name="T20" fmla="*/ 60 w 60"/>
                    <a:gd name="T21" fmla="*/ 0 h 14"/>
                    <a:gd name="T22" fmla="*/ 57 w 60"/>
                    <a:gd name="T23" fmla="*/ 0 h 14"/>
                    <a:gd name="T24" fmla="*/ 2 w 60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1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7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60" y="2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50" name="Freeform 466"/>
                <p:cNvSpPr>
                  <a:spLocks/>
                </p:cNvSpPr>
                <p:nvPr/>
              </p:nvSpPr>
              <p:spPr bwMode="auto">
                <a:xfrm>
                  <a:off x="3417" y="3464"/>
                  <a:ext cx="60" cy="17"/>
                </a:xfrm>
                <a:custGeom>
                  <a:avLst/>
                  <a:gdLst>
                    <a:gd name="T0" fmla="*/ 5 w 60"/>
                    <a:gd name="T1" fmla="*/ 0 h 17"/>
                    <a:gd name="T2" fmla="*/ 5 w 60"/>
                    <a:gd name="T3" fmla="*/ 5 h 17"/>
                    <a:gd name="T4" fmla="*/ 0 w 60"/>
                    <a:gd name="T5" fmla="*/ 5 h 17"/>
                    <a:gd name="T6" fmla="*/ 0 w 60"/>
                    <a:gd name="T7" fmla="*/ 15 h 17"/>
                    <a:gd name="T8" fmla="*/ 5 w 60"/>
                    <a:gd name="T9" fmla="*/ 17 h 17"/>
                    <a:gd name="T10" fmla="*/ 58 w 60"/>
                    <a:gd name="T11" fmla="*/ 17 h 17"/>
                    <a:gd name="T12" fmla="*/ 60 w 60"/>
                    <a:gd name="T13" fmla="*/ 17 h 17"/>
                    <a:gd name="T14" fmla="*/ 60 w 60"/>
                    <a:gd name="T15" fmla="*/ 15 h 17"/>
                    <a:gd name="T16" fmla="*/ 60 w 60"/>
                    <a:gd name="T17" fmla="*/ 5 h 17"/>
                    <a:gd name="T18" fmla="*/ 58 w 60"/>
                    <a:gd name="T19" fmla="*/ 0 h 17"/>
                    <a:gd name="T20" fmla="*/ 5 w 60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0" h="17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5" y="17"/>
                      </a:lnTo>
                      <a:lnTo>
                        <a:pt x="58" y="17"/>
                      </a:lnTo>
                      <a:lnTo>
                        <a:pt x="60" y="17"/>
                      </a:lnTo>
                      <a:lnTo>
                        <a:pt x="60" y="15"/>
                      </a:lnTo>
                      <a:lnTo>
                        <a:pt x="60" y="5"/>
                      </a:lnTo>
                      <a:lnTo>
                        <a:pt x="5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265" name="Group 467"/>
              <p:cNvGrpSpPr>
                <a:grpSpLocks/>
              </p:cNvGrpSpPr>
              <p:nvPr/>
            </p:nvGrpSpPr>
            <p:grpSpPr bwMode="auto">
              <a:xfrm>
                <a:off x="3730625" y="1147763"/>
                <a:ext cx="203200" cy="466725"/>
                <a:chOff x="3431" y="3203"/>
                <a:chExt cx="303" cy="655"/>
              </a:xfrm>
            </p:grpSpPr>
            <p:sp>
              <p:nvSpPr>
                <p:cNvPr id="331" name="Oval 468"/>
                <p:cNvSpPr>
                  <a:spLocks noChangeArrowheads="1"/>
                </p:cNvSpPr>
                <p:nvPr/>
              </p:nvSpPr>
              <p:spPr bwMode="auto">
                <a:xfrm>
                  <a:off x="3515" y="3203"/>
                  <a:ext cx="116" cy="132"/>
                </a:xfrm>
                <a:prstGeom prst="ellipse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32" name="Freeform 469"/>
                <p:cNvSpPr>
                  <a:spLocks/>
                </p:cNvSpPr>
                <p:nvPr/>
              </p:nvSpPr>
              <p:spPr bwMode="auto">
                <a:xfrm>
                  <a:off x="3513" y="3352"/>
                  <a:ext cx="113" cy="458"/>
                </a:xfrm>
                <a:custGeom>
                  <a:avLst/>
                  <a:gdLst>
                    <a:gd name="T0" fmla="*/ 17 w 113"/>
                    <a:gd name="T1" fmla="*/ 0 h 458"/>
                    <a:gd name="T2" fmla="*/ 10 w 113"/>
                    <a:gd name="T3" fmla="*/ 2 h 458"/>
                    <a:gd name="T4" fmla="*/ 5 w 113"/>
                    <a:gd name="T5" fmla="*/ 7 h 458"/>
                    <a:gd name="T6" fmla="*/ 0 w 113"/>
                    <a:gd name="T7" fmla="*/ 14 h 458"/>
                    <a:gd name="T8" fmla="*/ 0 w 113"/>
                    <a:gd name="T9" fmla="*/ 21 h 458"/>
                    <a:gd name="T10" fmla="*/ 0 w 113"/>
                    <a:gd name="T11" fmla="*/ 439 h 458"/>
                    <a:gd name="T12" fmla="*/ 0 w 113"/>
                    <a:gd name="T13" fmla="*/ 448 h 458"/>
                    <a:gd name="T14" fmla="*/ 5 w 113"/>
                    <a:gd name="T15" fmla="*/ 453 h 458"/>
                    <a:gd name="T16" fmla="*/ 10 w 113"/>
                    <a:gd name="T17" fmla="*/ 458 h 458"/>
                    <a:gd name="T18" fmla="*/ 17 w 113"/>
                    <a:gd name="T19" fmla="*/ 458 h 458"/>
                    <a:gd name="T20" fmla="*/ 94 w 113"/>
                    <a:gd name="T21" fmla="*/ 458 h 458"/>
                    <a:gd name="T22" fmla="*/ 101 w 113"/>
                    <a:gd name="T23" fmla="*/ 458 h 458"/>
                    <a:gd name="T24" fmla="*/ 108 w 113"/>
                    <a:gd name="T25" fmla="*/ 453 h 458"/>
                    <a:gd name="T26" fmla="*/ 110 w 113"/>
                    <a:gd name="T27" fmla="*/ 448 h 458"/>
                    <a:gd name="T28" fmla="*/ 113 w 113"/>
                    <a:gd name="T29" fmla="*/ 439 h 458"/>
                    <a:gd name="T30" fmla="*/ 113 w 113"/>
                    <a:gd name="T31" fmla="*/ 21 h 458"/>
                    <a:gd name="T32" fmla="*/ 110 w 113"/>
                    <a:gd name="T33" fmla="*/ 14 h 458"/>
                    <a:gd name="T34" fmla="*/ 108 w 113"/>
                    <a:gd name="T35" fmla="*/ 7 h 458"/>
                    <a:gd name="T36" fmla="*/ 101 w 113"/>
                    <a:gd name="T37" fmla="*/ 2 h 458"/>
                    <a:gd name="T38" fmla="*/ 94 w 113"/>
                    <a:gd name="T39" fmla="*/ 0 h 458"/>
                    <a:gd name="T40" fmla="*/ 17 w 113"/>
                    <a:gd name="T41" fmla="*/ 0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458">
                      <a:moveTo>
                        <a:pt x="17" y="0"/>
                      </a:move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439"/>
                      </a:lnTo>
                      <a:lnTo>
                        <a:pt x="0" y="448"/>
                      </a:lnTo>
                      <a:lnTo>
                        <a:pt x="5" y="453"/>
                      </a:lnTo>
                      <a:lnTo>
                        <a:pt x="10" y="458"/>
                      </a:lnTo>
                      <a:lnTo>
                        <a:pt x="17" y="458"/>
                      </a:lnTo>
                      <a:lnTo>
                        <a:pt x="94" y="458"/>
                      </a:lnTo>
                      <a:lnTo>
                        <a:pt x="101" y="458"/>
                      </a:lnTo>
                      <a:lnTo>
                        <a:pt x="108" y="453"/>
                      </a:lnTo>
                      <a:lnTo>
                        <a:pt x="110" y="448"/>
                      </a:lnTo>
                      <a:lnTo>
                        <a:pt x="113" y="439"/>
                      </a:lnTo>
                      <a:lnTo>
                        <a:pt x="113" y="21"/>
                      </a:lnTo>
                      <a:lnTo>
                        <a:pt x="110" y="14"/>
                      </a:lnTo>
                      <a:lnTo>
                        <a:pt x="108" y="7"/>
                      </a:lnTo>
                      <a:lnTo>
                        <a:pt x="101" y="2"/>
                      </a:lnTo>
                      <a:lnTo>
                        <a:pt x="94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33" name="Freeform 470"/>
                <p:cNvSpPr>
                  <a:spLocks/>
                </p:cNvSpPr>
                <p:nvPr/>
              </p:nvSpPr>
              <p:spPr bwMode="auto">
                <a:xfrm>
                  <a:off x="3556" y="3623"/>
                  <a:ext cx="27" cy="235"/>
                </a:xfrm>
                <a:custGeom>
                  <a:avLst/>
                  <a:gdLst>
                    <a:gd name="T0" fmla="*/ 15 w 27"/>
                    <a:gd name="T1" fmla="*/ 0 h 235"/>
                    <a:gd name="T2" fmla="*/ 10 w 27"/>
                    <a:gd name="T3" fmla="*/ 2 h 235"/>
                    <a:gd name="T4" fmla="*/ 5 w 27"/>
                    <a:gd name="T5" fmla="*/ 5 h 235"/>
                    <a:gd name="T6" fmla="*/ 5 w 27"/>
                    <a:gd name="T7" fmla="*/ 7 h 235"/>
                    <a:gd name="T8" fmla="*/ 0 w 27"/>
                    <a:gd name="T9" fmla="*/ 12 h 235"/>
                    <a:gd name="T10" fmla="*/ 0 w 27"/>
                    <a:gd name="T11" fmla="*/ 223 h 235"/>
                    <a:gd name="T12" fmla="*/ 5 w 27"/>
                    <a:gd name="T13" fmla="*/ 228 h 235"/>
                    <a:gd name="T14" fmla="*/ 5 w 27"/>
                    <a:gd name="T15" fmla="*/ 233 h 235"/>
                    <a:gd name="T16" fmla="*/ 15 w 27"/>
                    <a:gd name="T17" fmla="*/ 235 h 235"/>
                    <a:gd name="T18" fmla="*/ 24 w 27"/>
                    <a:gd name="T19" fmla="*/ 233 h 235"/>
                    <a:gd name="T20" fmla="*/ 27 w 27"/>
                    <a:gd name="T21" fmla="*/ 223 h 235"/>
                    <a:gd name="T22" fmla="*/ 27 w 27"/>
                    <a:gd name="T23" fmla="*/ 12 h 235"/>
                    <a:gd name="T24" fmla="*/ 24 w 27"/>
                    <a:gd name="T25" fmla="*/ 5 h 235"/>
                    <a:gd name="T26" fmla="*/ 19 w 27"/>
                    <a:gd name="T27" fmla="*/ 2 h 235"/>
                    <a:gd name="T28" fmla="*/ 15 w 27"/>
                    <a:gd name="T2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7" h="23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0" y="12"/>
                      </a:lnTo>
                      <a:lnTo>
                        <a:pt x="0" y="223"/>
                      </a:lnTo>
                      <a:lnTo>
                        <a:pt x="5" y="228"/>
                      </a:lnTo>
                      <a:lnTo>
                        <a:pt x="5" y="233"/>
                      </a:lnTo>
                      <a:lnTo>
                        <a:pt x="15" y="235"/>
                      </a:lnTo>
                      <a:lnTo>
                        <a:pt x="24" y="233"/>
                      </a:lnTo>
                      <a:lnTo>
                        <a:pt x="27" y="223"/>
                      </a:lnTo>
                      <a:lnTo>
                        <a:pt x="27" y="12"/>
                      </a:lnTo>
                      <a:lnTo>
                        <a:pt x="24" y="5"/>
                      </a:lnTo>
                      <a:lnTo>
                        <a:pt x="19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34" name="Freeform 471"/>
                <p:cNvSpPr>
                  <a:spLocks/>
                </p:cNvSpPr>
                <p:nvPr/>
              </p:nvSpPr>
              <p:spPr bwMode="auto">
                <a:xfrm>
                  <a:off x="3602" y="3344"/>
                  <a:ext cx="132" cy="214"/>
                </a:xfrm>
                <a:custGeom>
                  <a:avLst/>
                  <a:gdLst>
                    <a:gd name="T0" fmla="*/ 14 w 132"/>
                    <a:gd name="T1" fmla="*/ 3 h 214"/>
                    <a:gd name="T2" fmla="*/ 5 w 132"/>
                    <a:gd name="T3" fmla="*/ 8 h 214"/>
                    <a:gd name="T4" fmla="*/ 0 w 132"/>
                    <a:gd name="T5" fmla="*/ 17 h 214"/>
                    <a:gd name="T6" fmla="*/ 0 w 132"/>
                    <a:gd name="T7" fmla="*/ 27 h 214"/>
                    <a:gd name="T8" fmla="*/ 2 w 132"/>
                    <a:gd name="T9" fmla="*/ 34 h 214"/>
                    <a:gd name="T10" fmla="*/ 84 w 132"/>
                    <a:gd name="T11" fmla="*/ 202 h 214"/>
                    <a:gd name="T12" fmla="*/ 91 w 132"/>
                    <a:gd name="T13" fmla="*/ 209 h 214"/>
                    <a:gd name="T14" fmla="*/ 98 w 132"/>
                    <a:gd name="T15" fmla="*/ 214 h 214"/>
                    <a:gd name="T16" fmla="*/ 108 w 132"/>
                    <a:gd name="T17" fmla="*/ 214 h 214"/>
                    <a:gd name="T18" fmla="*/ 117 w 132"/>
                    <a:gd name="T19" fmla="*/ 212 h 214"/>
                    <a:gd name="T20" fmla="*/ 127 w 132"/>
                    <a:gd name="T21" fmla="*/ 204 h 214"/>
                    <a:gd name="T22" fmla="*/ 132 w 132"/>
                    <a:gd name="T23" fmla="*/ 200 h 214"/>
                    <a:gd name="T24" fmla="*/ 132 w 132"/>
                    <a:gd name="T25" fmla="*/ 190 h 214"/>
                    <a:gd name="T26" fmla="*/ 127 w 132"/>
                    <a:gd name="T27" fmla="*/ 180 h 214"/>
                    <a:gd name="T28" fmla="*/ 45 w 132"/>
                    <a:gd name="T29" fmla="*/ 15 h 214"/>
                    <a:gd name="T30" fmla="*/ 41 w 132"/>
                    <a:gd name="T31" fmla="*/ 5 h 214"/>
                    <a:gd name="T32" fmla="*/ 33 w 132"/>
                    <a:gd name="T33" fmla="*/ 0 h 214"/>
                    <a:gd name="T34" fmla="*/ 24 w 132"/>
                    <a:gd name="T35" fmla="*/ 0 h 214"/>
                    <a:gd name="T36" fmla="*/ 14 w 132"/>
                    <a:gd name="T37" fmla="*/ 3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" h="214">
                      <a:moveTo>
                        <a:pt x="14" y="3"/>
                      </a:moveTo>
                      <a:lnTo>
                        <a:pt x="5" y="8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84" y="202"/>
                      </a:lnTo>
                      <a:lnTo>
                        <a:pt x="91" y="209"/>
                      </a:lnTo>
                      <a:lnTo>
                        <a:pt x="98" y="214"/>
                      </a:lnTo>
                      <a:lnTo>
                        <a:pt x="108" y="214"/>
                      </a:lnTo>
                      <a:lnTo>
                        <a:pt x="117" y="212"/>
                      </a:lnTo>
                      <a:lnTo>
                        <a:pt x="127" y="204"/>
                      </a:lnTo>
                      <a:lnTo>
                        <a:pt x="132" y="200"/>
                      </a:lnTo>
                      <a:lnTo>
                        <a:pt x="132" y="190"/>
                      </a:lnTo>
                      <a:lnTo>
                        <a:pt x="127" y="180"/>
                      </a:lnTo>
                      <a:lnTo>
                        <a:pt x="45" y="15"/>
                      </a:lnTo>
                      <a:lnTo>
                        <a:pt x="41" y="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35" name="Freeform 472"/>
                <p:cNvSpPr>
                  <a:spLocks/>
                </p:cNvSpPr>
                <p:nvPr/>
              </p:nvSpPr>
              <p:spPr bwMode="auto">
                <a:xfrm>
                  <a:off x="3431" y="3337"/>
                  <a:ext cx="104" cy="228"/>
                </a:xfrm>
                <a:custGeom>
                  <a:avLst/>
                  <a:gdLst>
                    <a:gd name="T0" fmla="*/ 84 w 104"/>
                    <a:gd name="T1" fmla="*/ 3 h 228"/>
                    <a:gd name="T2" fmla="*/ 94 w 104"/>
                    <a:gd name="T3" fmla="*/ 7 h 228"/>
                    <a:gd name="T4" fmla="*/ 101 w 104"/>
                    <a:gd name="T5" fmla="*/ 15 h 228"/>
                    <a:gd name="T6" fmla="*/ 104 w 104"/>
                    <a:gd name="T7" fmla="*/ 24 h 228"/>
                    <a:gd name="T8" fmla="*/ 101 w 104"/>
                    <a:gd name="T9" fmla="*/ 34 h 228"/>
                    <a:gd name="T10" fmla="*/ 48 w 104"/>
                    <a:gd name="T11" fmla="*/ 209 h 228"/>
                    <a:gd name="T12" fmla="*/ 44 w 104"/>
                    <a:gd name="T13" fmla="*/ 219 h 228"/>
                    <a:gd name="T14" fmla="*/ 36 w 104"/>
                    <a:gd name="T15" fmla="*/ 226 h 228"/>
                    <a:gd name="T16" fmla="*/ 27 w 104"/>
                    <a:gd name="T17" fmla="*/ 228 h 228"/>
                    <a:gd name="T18" fmla="*/ 17 w 104"/>
                    <a:gd name="T19" fmla="*/ 228 h 228"/>
                    <a:gd name="T20" fmla="*/ 10 w 104"/>
                    <a:gd name="T21" fmla="*/ 223 h 228"/>
                    <a:gd name="T22" fmla="*/ 3 w 104"/>
                    <a:gd name="T23" fmla="*/ 216 h 228"/>
                    <a:gd name="T24" fmla="*/ 0 w 104"/>
                    <a:gd name="T25" fmla="*/ 207 h 228"/>
                    <a:gd name="T26" fmla="*/ 0 w 104"/>
                    <a:gd name="T27" fmla="*/ 197 h 228"/>
                    <a:gd name="T28" fmla="*/ 56 w 104"/>
                    <a:gd name="T29" fmla="*/ 19 h 228"/>
                    <a:gd name="T30" fmla="*/ 60 w 104"/>
                    <a:gd name="T31" fmla="*/ 10 h 228"/>
                    <a:gd name="T32" fmla="*/ 68 w 104"/>
                    <a:gd name="T33" fmla="*/ 5 h 228"/>
                    <a:gd name="T34" fmla="*/ 75 w 104"/>
                    <a:gd name="T35" fmla="*/ 0 h 228"/>
                    <a:gd name="T36" fmla="*/ 84 w 104"/>
                    <a:gd name="T37" fmla="*/ 3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4" h="228">
                      <a:moveTo>
                        <a:pt x="84" y="3"/>
                      </a:moveTo>
                      <a:lnTo>
                        <a:pt x="94" y="7"/>
                      </a:lnTo>
                      <a:lnTo>
                        <a:pt x="101" y="15"/>
                      </a:lnTo>
                      <a:lnTo>
                        <a:pt x="104" y="24"/>
                      </a:lnTo>
                      <a:lnTo>
                        <a:pt x="101" y="34"/>
                      </a:lnTo>
                      <a:lnTo>
                        <a:pt x="48" y="209"/>
                      </a:lnTo>
                      <a:lnTo>
                        <a:pt x="44" y="219"/>
                      </a:lnTo>
                      <a:lnTo>
                        <a:pt x="36" y="226"/>
                      </a:lnTo>
                      <a:lnTo>
                        <a:pt x="27" y="228"/>
                      </a:lnTo>
                      <a:lnTo>
                        <a:pt x="17" y="228"/>
                      </a:lnTo>
                      <a:lnTo>
                        <a:pt x="10" y="223"/>
                      </a:lnTo>
                      <a:lnTo>
                        <a:pt x="3" y="216"/>
                      </a:lnTo>
                      <a:lnTo>
                        <a:pt x="0" y="207"/>
                      </a:lnTo>
                      <a:lnTo>
                        <a:pt x="0" y="197"/>
                      </a:lnTo>
                      <a:lnTo>
                        <a:pt x="56" y="19"/>
                      </a:lnTo>
                      <a:lnTo>
                        <a:pt x="60" y="10"/>
                      </a:lnTo>
                      <a:lnTo>
                        <a:pt x="68" y="5"/>
                      </a:lnTo>
                      <a:lnTo>
                        <a:pt x="75" y="0"/>
                      </a:lnTo>
                      <a:lnTo>
                        <a:pt x="8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266" name="Group 473"/>
              <p:cNvGrpSpPr>
                <a:grpSpLocks/>
              </p:cNvGrpSpPr>
              <p:nvPr/>
            </p:nvGrpSpPr>
            <p:grpSpPr bwMode="auto">
              <a:xfrm>
                <a:off x="3957638" y="1228725"/>
                <a:ext cx="214312" cy="344488"/>
                <a:chOff x="3770" y="3316"/>
                <a:chExt cx="319" cy="482"/>
              </a:xfrm>
            </p:grpSpPr>
            <p:sp>
              <p:nvSpPr>
                <p:cNvPr id="321" name="Freeform 474"/>
                <p:cNvSpPr>
                  <a:spLocks/>
                </p:cNvSpPr>
                <p:nvPr/>
              </p:nvSpPr>
              <p:spPr bwMode="auto">
                <a:xfrm>
                  <a:off x="3808" y="3448"/>
                  <a:ext cx="123" cy="206"/>
                </a:xfrm>
                <a:custGeom>
                  <a:avLst/>
                  <a:gdLst>
                    <a:gd name="T0" fmla="*/ 17 w 123"/>
                    <a:gd name="T1" fmla="*/ 0 h 206"/>
                    <a:gd name="T2" fmla="*/ 10 w 123"/>
                    <a:gd name="T3" fmla="*/ 2 h 206"/>
                    <a:gd name="T4" fmla="*/ 7 w 123"/>
                    <a:gd name="T5" fmla="*/ 7 h 206"/>
                    <a:gd name="T6" fmla="*/ 3 w 123"/>
                    <a:gd name="T7" fmla="*/ 9 h 206"/>
                    <a:gd name="T8" fmla="*/ 0 w 123"/>
                    <a:gd name="T9" fmla="*/ 16 h 206"/>
                    <a:gd name="T10" fmla="*/ 0 w 123"/>
                    <a:gd name="T11" fmla="*/ 189 h 206"/>
                    <a:gd name="T12" fmla="*/ 3 w 123"/>
                    <a:gd name="T13" fmla="*/ 196 h 206"/>
                    <a:gd name="T14" fmla="*/ 7 w 123"/>
                    <a:gd name="T15" fmla="*/ 201 h 206"/>
                    <a:gd name="T16" fmla="*/ 10 w 123"/>
                    <a:gd name="T17" fmla="*/ 206 h 206"/>
                    <a:gd name="T18" fmla="*/ 17 w 123"/>
                    <a:gd name="T19" fmla="*/ 206 h 206"/>
                    <a:gd name="T20" fmla="*/ 106 w 123"/>
                    <a:gd name="T21" fmla="*/ 206 h 206"/>
                    <a:gd name="T22" fmla="*/ 113 w 123"/>
                    <a:gd name="T23" fmla="*/ 206 h 206"/>
                    <a:gd name="T24" fmla="*/ 118 w 123"/>
                    <a:gd name="T25" fmla="*/ 201 h 206"/>
                    <a:gd name="T26" fmla="*/ 123 w 123"/>
                    <a:gd name="T27" fmla="*/ 196 h 206"/>
                    <a:gd name="T28" fmla="*/ 123 w 123"/>
                    <a:gd name="T29" fmla="*/ 189 h 206"/>
                    <a:gd name="T30" fmla="*/ 123 w 123"/>
                    <a:gd name="T31" fmla="*/ 16 h 206"/>
                    <a:gd name="T32" fmla="*/ 123 w 123"/>
                    <a:gd name="T33" fmla="*/ 9 h 206"/>
                    <a:gd name="T34" fmla="*/ 118 w 123"/>
                    <a:gd name="T35" fmla="*/ 7 h 206"/>
                    <a:gd name="T36" fmla="*/ 113 w 123"/>
                    <a:gd name="T37" fmla="*/ 2 h 206"/>
                    <a:gd name="T38" fmla="*/ 106 w 123"/>
                    <a:gd name="T39" fmla="*/ 0 h 206"/>
                    <a:gd name="T40" fmla="*/ 17 w 123"/>
                    <a:gd name="T41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3" h="206">
                      <a:moveTo>
                        <a:pt x="17" y="0"/>
                      </a:move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3" y="9"/>
                      </a:lnTo>
                      <a:lnTo>
                        <a:pt x="0" y="16"/>
                      </a:lnTo>
                      <a:lnTo>
                        <a:pt x="0" y="189"/>
                      </a:lnTo>
                      <a:lnTo>
                        <a:pt x="3" y="196"/>
                      </a:lnTo>
                      <a:lnTo>
                        <a:pt x="7" y="201"/>
                      </a:lnTo>
                      <a:lnTo>
                        <a:pt x="10" y="206"/>
                      </a:lnTo>
                      <a:lnTo>
                        <a:pt x="17" y="206"/>
                      </a:lnTo>
                      <a:lnTo>
                        <a:pt x="106" y="206"/>
                      </a:lnTo>
                      <a:lnTo>
                        <a:pt x="113" y="206"/>
                      </a:lnTo>
                      <a:lnTo>
                        <a:pt x="118" y="201"/>
                      </a:lnTo>
                      <a:lnTo>
                        <a:pt x="123" y="196"/>
                      </a:lnTo>
                      <a:lnTo>
                        <a:pt x="123" y="189"/>
                      </a:lnTo>
                      <a:lnTo>
                        <a:pt x="123" y="16"/>
                      </a:lnTo>
                      <a:lnTo>
                        <a:pt x="123" y="9"/>
                      </a:lnTo>
                      <a:lnTo>
                        <a:pt x="118" y="7"/>
                      </a:lnTo>
                      <a:lnTo>
                        <a:pt x="113" y="2"/>
                      </a:lnTo>
                      <a:lnTo>
                        <a:pt x="106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22" name="Freeform 475"/>
                <p:cNvSpPr>
                  <a:spLocks/>
                </p:cNvSpPr>
                <p:nvPr/>
              </p:nvSpPr>
              <p:spPr bwMode="auto">
                <a:xfrm>
                  <a:off x="3892" y="3616"/>
                  <a:ext cx="108" cy="170"/>
                </a:xfrm>
                <a:custGeom>
                  <a:avLst/>
                  <a:gdLst>
                    <a:gd name="T0" fmla="*/ 39 w 108"/>
                    <a:gd name="T1" fmla="*/ 0 h 170"/>
                    <a:gd name="T2" fmla="*/ 24 w 108"/>
                    <a:gd name="T3" fmla="*/ 2 h 170"/>
                    <a:gd name="T4" fmla="*/ 10 w 108"/>
                    <a:gd name="T5" fmla="*/ 12 h 170"/>
                    <a:gd name="T6" fmla="*/ 3 w 108"/>
                    <a:gd name="T7" fmla="*/ 21 h 170"/>
                    <a:gd name="T8" fmla="*/ 0 w 108"/>
                    <a:gd name="T9" fmla="*/ 36 h 170"/>
                    <a:gd name="T10" fmla="*/ 0 w 108"/>
                    <a:gd name="T11" fmla="*/ 134 h 170"/>
                    <a:gd name="T12" fmla="*/ 3 w 108"/>
                    <a:gd name="T13" fmla="*/ 148 h 170"/>
                    <a:gd name="T14" fmla="*/ 10 w 108"/>
                    <a:gd name="T15" fmla="*/ 158 h 170"/>
                    <a:gd name="T16" fmla="*/ 24 w 108"/>
                    <a:gd name="T17" fmla="*/ 168 h 170"/>
                    <a:gd name="T18" fmla="*/ 39 w 108"/>
                    <a:gd name="T19" fmla="*/ 170 h 170"/>
                    <a:gd name="T20" fmla="*/ 70 w 108"/>
                    <a:gd name="T21" fmla="*/ 170 h 170"/>
                    <a:gd name="T22" fmla="*/ 87 w 108"/>
                    <a:gd name="T23" fmla="*/ 168 h 170"/>
                    <a:gd name="T24" fmla="*/ 99 w 108"/>
                    <a:gd name="T25" fmla="*/ 158 h 170"/>
                    <a:gd name="T26" fmla="*/ 106 w 108"/>
                    <a:gd name="T27" fmla="*/ 148 h 170"/>
                    <a:gd name="T28" fmla="*/ 108 w 108"/>
                    <a:gd name="T29" fmla="*/ 134 h 170"/>
                    <a:gd name="T30" fmla="*/ 108 w 108"/>
                    <a:gd name="T31" fmla="*/ 36 h 170"/>
                    <a:gd name="T32" fmla="*/ 106 w 108"/>
                    <a:gd name="T33" fmla="*/ 21 h 170"/>
                    <a:gd name="T34" fmla="*/ 99 w 108"/>
                    <a:gd name="T35" fmla="*/ 12 h 170"/>
                    <a:gd name="T36" fmla="*/ 87 w 108"/>
                    <a:gd name="T37" fmla="*/ 2 h 170"/>
                    <a:gd name="T38" fmla="*/ 70 w 108"/>
                    <a:gd name="T39" fmla="*/ 0 h 170"/>
                    <a:gd name="T40" fmla="*/ 39 w 108"/>
                    <a:gd name="T41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8" h="170">
                      <a:moveTo>
                        <a:pt x="39" y="0"/>
                      </a:moveTo>
                      <a:lnTo>
                        <a:pt x="24" y="2"/>
                      </a:lnTo>
                      <a:lnTo>
                        <a:pt x="10" y="12"/>
                      </a:lnTo>
                      <a:lnTo>
                        <a:pt x="3" y="21"/>
                      </a:lnTo>
                      <a:lnTo>
                        <a:pt x="0" y="36"/>
                      </a:lnTo>
                      <a:lnTo>
                        <a:pt x="0" y="134"/>
                      </a:lnTo>
                      <a:lnTo>
                        <a:pt x="3" y="148"/>
                      </a:lnTo>
                      <a:lnTo>
                        <a:pt x="10" y="158"/>
                      </a:lnTo>
                      <a:lnTo>
                        <a:pt x="24" y="168"/>
                      </a:lnTo>
                      <a:lnTo>
                        <a:pt x="39" y="170"/>
                      </a:lnTo>
                      <a:lnTo>
                        <a:pt x="70" y="170"/>
                      </a:lnTo>
                      <a:lnTo>
                        <a:pt x="87" y="168"/>
                      </a:lnTo>
                      <a:lnTo>
                        <a:pt x="99" y="158"/>
                      </a:lnTo>
                      <a:lnTo>
                        <a:pt x="106" y="148"/>
                      </a:lnTo>
                      <a:lnTo>
                        <a:pt x="108" y="134"/>
                      </a:lnTo>
                      <a:lnTo>
                        <a:pt x="108" y="36"/>
                      </a:lnTo>
                      <a:lnTo>
                        <a:pt x="106" y="21"/>
                      </a:lnTo>
                      <a:lnTo>
                        <a:pt x="99" y="12"/>
                      </a:lnTo>
                      <a:lnTo>
                        <a:pt x="87" y="2"/>
                      </a:lnTo>
                      <a:lnTo>
                        <a:pt x="70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23" name="Rectangle 476"/>
                <p:cNvSpPr>
                  <a:spLocks noChangeArrowheads="1"/>
                </p:cNvSpPr>
                <p:nvPr/>
              </p:nvSpPr>
              <p:spPr bwMode="auto">
                <a:xfrm>
                  <a:off x="3770" y="3505"/>
                  <a:ext cx="125" cy="291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24" name="Rectangle 477"/>
                <p:cNvSpPr>
                  <a:spLocks noChangeArrowheads="1"/>
                </p:cNvSpPr>
                <p:nvPr/>
              </p:nvSpPr>
              <p:spPr bwMode="auto">
                <a:xfrm>
                  <a:off x="3890" y="3656"/>
                  <a:ext cx="77" cy="140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25" name="Rectangle 478"/>
                <p:cNvSpPr>
                  <a:spLocks noChangeArrowheads="1"/>
                </p:cNvSpPr>
                <p:nvPr/>
              </p:nvSpPr>
              <p:spPr bwMode="auto">
                <a:xfrm>
                  <a:off x="3892" y="3688"/>
                  <a:ext cx="48" cy="105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26" name="Rectangle 479"/>
                <p:cNvSpPr>
                  <a:spLocks noChangeArrowheads="1"/>
                </p:cNvSpPr>
                <p:nvPr/>
              </p:nvSpPr>
              <p:spPr bwMode="auto">
                <a:xfrm>
                  <a:off x="3813" y="3688"/>
                  <a:ext cx="46" cy="10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27" name="Rectangle 480"/>
                <p:cNvSpPr>
                  <a:spLocks noChangeArrowheads="1"/>
                </p:cNvSpPr>
                <p:nvPr/>
              </p:nvSpPr>
              <p:spPr bwMode="auto">
                <a:xfrm>
                  <a:off x="3967" y="3692"/>
                  <a:ext cx="40" cy="106"/>
                </a:xfrm>
                <a:prstGeom prst="rect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28" name="Freeform 481"/>
                <p:cNvSpPr>
                  <a:spLocks/>
                </p:cNvSpPr>
                <p:nvPr/>
              </p:nvSpPr>
              <p:spPr bwMode="auto">
                <a:xfrm>
                  <a:off x="3887" y="3448"/>
                  <a:ext cx="111" cy="134"/>
                </a:xfrm>
                <a:custGeom>
                  <a:avLst/>
                  <a:gdLst>
                    <a:gd name="T0" fmla="*/ 36 w 111"/>
                    <a:gd name="T1" fmla="*/ 7 h 134"/>
                    <a:gd name="T2" fmla="*/ 22 w 111"/>
                    <a:gd name="T3" fmla="*/ 0 h 134"/>
                    <a:gd name="T4" fmla="*/ 15 w 111"/>
                    <a:gd name="T5" fmla="*/ 0 h 134"/>
                    <a:gd name="T6" fmla="*/ 10 w 111"/>
                    <a:gd name="T7" fmla="*/ 2 h 134"/>
                    <a:gd name="T8" fmla="*/ 5 w 111"/>
                    <a:gd name="T9" fmla="*/ 9 h 134"/>
                    <a:gd name="T10" fmla="*/ 0 w 111"/>
                    <a:gd name="T11" fmla="*/ 14 h 134"/>
                    <a:gd name="T12" fmla="*/ 3 w 111"/>
                    <a:gd name="T13" fmla="*/ 21 h 134"/>
                    <a:gd name="T14" fmla="*/ 5 w 111"/>
                    <a:gd name="T15" fmla="*/ 28 h 134"/>
                    <a:gd name="T16" fmla="*/ 72 w 111"/>
                    <a:gd name="T17" fmla="*/ 127 h 134"/>
                    <a:gd name="T18" fmla="*/ 80 w 111"/>
                    <a:gd name="T19" fmla="*/ 132 h 134"/>
                    <a:gd name="T20" fmla="*/ 87 w 111"/>
                    <a:gd name="T21" fmla="*/ 134 h 134"/>
                    <a:gd name="T22" fmla="*/ 94 w 111"/>
                    <a:gd name="T23" fmla="*/ 134 h 134"/>
                    <a:gd name="T24" fmla="*/ 101 w 111"/>
                    <a:gd name="T25" fmla="*/ 132 h 134"/>
                    <a:gd name="T26" fmla="*/ 106 w 111"/>
                    <a:gd name="T27" fmla="*/ 124 h 134"/>
                    <a:gd name="T28" fmla="*/ 111 w 111"/>
                    <a:gd name="T29" fmla="*/ 117 h 134"/>
                    <a:gd name="T30" fmla="*/ 111 w 111"/>
                    <a:gd name="T31" fmla="*/ 110 h 134"/>
                    <a:gd name="T32" fmla="*/ 106 w 111"/>
                    <a:gd name="T33" fmla="*/ 105 h 134"/>
                    <a:gd name="T34" fmla="*/ 36 w 111"/>
                    <a:gd name="T35" fmla="*/ 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1" h="134">
                      <a:moveTo>
                        <a:pt x="36" y="7"/>
                      </a:move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5" y="9"/>
                      </a:lnTo>
                      <a:lnTo>
                        <a:pt x="0" y="14"/>
                      </a:lnTo>
                      <a:lnTo>
                        <a:pt x="3" y="21"/>
                      </a:lnTo>
                      <a:lnTo>
                        <a:pt x="5" y="28"/>
                      </a:lnTo>
                      <a:lnTo>
                        <a:pt x="72" y="127"/>
                      </a:lnTo>
                      <a:lnTo>
                        <a:pt x="80" y="132"/>
                      </a:lnTo>
                      <a:lnTo>
                        <a:pt x="87" y="134"/>
                      </a:lnTo>
                      <a:lnTo>
                        <a:pt x="94" y="134"/>
                      </a:lnTo>
                      <a:lnTo>
                        <a:pt x="101" y="132"/>
                      </a:lnTo>
                      <a:lnTo>
                        <a:pt x="106" y="124"/>
                      </a:lnTo>
                      <a:lnTo>
                        <a:pt x="111" y="117"/>
                      </a:lnTo>
                      <a:lnTo>
                        <a:pt x="111" y="110"/>
                      </a:lnTo>
                      <a:lnTo>
                        <a:pt x="106" y="105"/>
                      </a:lnTo>
                      <a:lnTo>
                        <a:pt x="3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29" name="Freeform 482"/>
                <p:cNvSpPr>
                  <a:spLocks/>
                </p:cNvSpPr>
                <p:nvPr/>
              </p:nvSpPr>
              <p:spPr bwMode="auto">
                <a:xfrm>
                  <a:off x="3964" y="3544"/>
                  <a:ext cx="125" cy="38"/>
                </a:xfrm>
                <a:custGeom>
                  <a:avLst/>
                  <a:gdLst>
                    <a:gd name="T0" fmla="*/ 22 w 125"/>
                    <a:gd name="T1" fmla="*/ 0 h 38"/>
                    <a:gd name="T2" fmla="*/ 15 w 125"/>
                    <a:gd name="T3" fmla="*/ 2 h 38"/>
                    <a:gd name="T4" fmla="*/ 7 w 125"/>
                    <a:gd name="T5" fmla="*/ 4 h 38"/>
                    <a:gd name="T6" fmla="*/ 3 w 125"/>
                    <a:gd name="T7" fmla="*/ 12 h 38"/>
                    <a:gd name="T8" fmla="*/ 0 w 125"/>
                    <a:gd name="T9" fmla="*/ 19 h 38"/>
                    <a:gd name="T10" fmla="*/ 3 w 125"/>
                    <a:gd name="T11" fmla="*/ 26 h 38"/>
                    <a:gd name="T12" fmla="*/ 7 w 125"/>
                    <a:gd name="T13" fmla="*/ 33 h 38"/>
                    <a:gd name="T14" fmla="*/ 15 w 125"/>
                    <a:gd name="T15" fmla="*/ 36 h 38"/>
                    <a:gd name="T16" fmla="*/ 22 w 125"/>
                    <a:gd name="T17" fmla="*/ 38 h 38"/>
                    <a:gd name="T18" fmla="*/ 103 w 125"/>
                    <a:gd name="T19" fmla="*/ 38 h 38"/>
                    <a:gd name="T20" fmla="*/ 113 w 125"/>
                    <a:gd name="T21" fmla="*/ 36 h 38"/>
                    <a:gd name="T22" fmla="*/ 118 w 125"/>
                    <a:gd name="T23" fmla="*/ 31 h 38"/>
                    <a:gd name="T24" fmla="*/ 123 w 125"/>
                    <a:gd name="T25" fmla="*/ 26 h 38"/>
                    <a:gd name="T26" fmla="*/ 125 w 125"/>
                    <a:gd name="T27" fmla="*/ 16 h 38"/>
                    <a:gd name="T28" fmla="*/ 123 w 125"/>
                    <a:gd name="T29" fmla="*/ 9 h 38"/>
                    <a:gd name="T30" fmla="*/ 118 w 125"/>
                    <a:gd name="T31" fmla="*/ 4 h 38"/>
                    <a:gd name="T32" fmla="*/ 113 w 125"/>
                    <a:gd name="T33" fmla="*/ 2 h 38"/>
                    <a:gd name="T34" fmla="*/ 103 w 125"/>
                    <a:gd name="T35" fmla="*/ 0 h 38"/>
                    <a:gd name="T36" fmla="*/ 22 w 125"/>
                    <a:gd name="T3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5" h="38">
                      <a:moveTo>
                        <a:pt x="22" y="0"/>
                      </a:moveTo>
                      <a:lnTo>
                        <a:pt x="15" y="2"/>
                      </a:lnTo>
                      <a:lnTo>
                        <a:pt x="7" y="4"/>
                      </a:lnTo>
                      <a:lnTo>
                        <a:pt x="3" y="12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7" y="33"/>
                      </a:lnTo>
                      <a:lnTo>
                        <a:pt x="15" y="36"/>
                      </a:lnTo>
                      <a:lnTo>
                        <a:pt x="22" y="38"/>
                      </a:lnTo>
                      <a:lnTo>
                        <a:pt x="103" y="38"/>
                      </a:lnTo>
                      <a:lnTo>
                        <a:pt x="113" y="36"/>
                      </a:lnTo>
                      <a:lnTo>
                        <a:pt x="118" y="31"/>
                      </a:lnTo>
                      <a:lnTo>
                        <a:pt x="123" y="26"/>
                      </a:lnTo>
                      <a:lnTo>
                        <a:pt x="125" y="16"/>
                      </a:lnTo>
                      <a:lnTo>
                        <a:pt x="123" y="9"/>
                      </a:lnTo>
                      <a:lnTo>
                        <a:pt x="118" y="4"/>
                      </a:lnTo>
                      <a:lnTo>
                        <a:pt x="113" y="2"/>
                      </a:lnTo>
                      <a:lnTo>
                        <a:pt x="103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30" name="Oval 483"/>
                <p:cNvSpPr>
                  <a:spLocks noChangeArrowheads="1"/>
                </p:cNvSpPr>
                <p:nvPr/>
              </p:nvSpPr>
              <p:spPr bwMode="auto">
                <a:xfrm>
                  <a:off x="3825" y="3316"/>
                  <a:ext cx="115" cy="120"/>
                </a:xfrm>
                <a:prstGeom prst="ellipse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267" name="Group 484"/>
              <p:cNvGrpSpPr>
                <a:grpSpLocks/>
              </p:cNvGrpSpPr>
              <p:nvPr/>
            </p:nvGrpSpPr>
            <p:grpSpPr bwMode="auto">
              <a:xfrm>
                <a:off x="3384550" y="1076325"/>
                <a:ext cx="969963" cy="85725"/>
                <a:chOff x="2918" y="3102"/>
                <a:chExt cx="1440" cy="122"/>
              </a:xfrm>
            </p:grpSpPr>
            <p:sp>
              <p:nvSpPr>
                <p:cNvPr id="309" name="Freeform 485"/>
                <p:cNvSpPr>
                  <a:spLocks/>
                </p:cNvSpPr>
                <p:nvPr/>
              </p:nvSpPr>
              <p:spPr bwMode="auto">
                <a:xfrm>
                  <a:off x="2918" y="3102"/>
                  <a:ext cx="1440" cy="122"/>
                </a:xfrm>
                <a:custGeom>
                  <a:avLst/>
                  <a:gdLst>
                    <a:gd name="T0" fmla="*/ 0 w 1440"/>
                    <a:gd name="T1" fmla="*/ 122 h 122"/>
                    <a:gd name="T2" fmla="*/ 21 w 1440"/>
                    <a:gd name="T3" fmla="*/ 108 h 122"/>
                    <a:gd name="T4" fmla="*/ 53 w 1440"/>
                    <a:gd name="T5" fmla="*/ 96 h 122"/>
                    <a:gd name="T6" fmla="*/ 81 w 1440"/>
                    <a:gd name="T7" fmla="*/ 84 h 122"/>
                    <a:gd name="T8" fmla="*/ 117 w 1440"/>
                    <a:gd name="T9" fmla="*/ 72 h 122"/>
                    <a:gd name="T10" fmla="*/ 153 w 1440"/>
                    <a:gd name="T11" fmla="*/ 62 h 122"/>
                    <a:gd name="T12" fmla="*/ 194 w 1440"/>
                    <a:gd name="T13" fmla="*/ 50 h 122"/>
                    <a:gd name="T14" fmla="*/ 237 w 1440"/>
                    <a:gd name="T15" fmla="*/ 43 h 122"/>
                    <a:gd name="T16" fmla="*/ 285 w 1440"/>
                    <a:gd name="T17" fmla="*/ 36 h 122"/>
                    <a:gd name="T18" fmla="*/ 333 w 1440"/>
                    <a:gd name="T19" fmla="*/ 26 h 122"/>
                    <a:gd name="T20" fmla="*/ 386 w 1440"/>
                    <a:gd name="T21" fmla="*/ 19 h 122"/>
                    <a:gd name="T22" fmla="*/ 494 w 1440"/>
                    <a:gd name="T23" fmla="*/ 9 h 122"/>
                    <a:gd name="T24" fmla="*/ 607 w 1440"/>
                    <a:gd name="T25" fmla="*/ 2 h 122"/>
                    <a:gd name="T26" fmla="*/ 727 w 1440"/>
                    <a:gd name="T27" fmla="*/ 0 h 122"/>
                    <a:gd name="T28" fmla="*/ 840 w 1440"/>
                    <a:gd name="T29" fmla="*/ 2 h 122"/>
                    <a:gd name="T30" fmla="*/ 950 w 1440"/>
                    <a:gd name="T31" fmla="*/ 7 h 122"/>
                    <a:gd name="T32" fmla="*/ 1056 w 1440"/>
                    <a:gd name="T33" fmla="*/ 19 h 122"/>
                    <a:gd name="T34" fmla="*/ 1152 w 1440"/>
                    <a:gd name="T35" fmla="*/ 31 h 122"/>
                    <a:gd name="T36" fmla="*/ 1197 w 1440"/>
                    <a:gd name="T37" fmla="*/ 41 h 122"/>
                    <a:gd name="T38" fmla="*/ 1241 w 1440"/>
                    <a:gd name="T39" fmla="*/ 48 h 122"/>
                    <a:gd name="T40" fmla="*/ 1281 w 1440"/>
                    <a:gd name="T41" fmla="*/ 55 h 122"/>
                    <a:gd name="T42" fmla="*/ 1320 w 1440"/>
                    <a:gd name="T43" fmla="*/ 67 h 122"/>
                    <a:gd name="T44" fmla="*/ 1353 w 1440"/>
                    <a:gd name="T45" fmla="*/ 77 h 122"/>
                    <a:gd name="T46" fmla="*/ 1387 w 1440"/>
                    <a:gd name="T47" fmla="*/ 89 h 122"/>
                    <a:gd name="T48" fmla="*/ 1416 w 1440"/>
                    <a:gd name="T49" fmla="*/ 101 h 122"/>
                    <a:gd name="T50" fmla="*/ 1440 w 1440"/>
                    <a:gd name="T51" fmla="*/ 11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2">
                      <a:moveTo>
                        <a:pt x="0" y="122"/>
                      </a:moveTo>
                      <a:lnTo>
                        <a:pt x="21" y="108"/>
                      </a:lnTo>
                      <a:lnTo>
                        <a:pt x="53" y="96"/>
                      </a:lnTo>
                      <a:lnTo>
                        <a:pt x="81" y="84"/>
                      </a:lnTo>
                      <a:lnTo>
                        <a:pt x="117" y="72"/>
                      </a:lnTo>
                      <a:lnTo>
                        <a:pt x="153" y="62"/>
                      </a:lnTo>
                      <a:lnTo>
                        <a:pt x="194" y="50"/>
                      </a:lnTo>
                      <a:lnTo>
                        <a:pt x="237" y="43"/>
                      </a:lnTo>
                      <a:lnTo>
                        <a:pt x="285" y="36"/>
                      </a:lnTo>
                      <a:lnTo>
                        <a:pt x="333" y="26"/>
                      </a:lnTo>
                      <a:lnTo>
                        <a:pt x="386" y="19"/>
                      </a:lnTo>
                      <a:lnTo>
                        <a:pt x="494" y="9"/>
                      </a:lnTo>
                      <a:lnTo>
                        <a:pt x="607" y="2"/>
                      </a:lnTo>
                      <a:lnTo>
                        <a:pt x="727" y="0"/>
                      </a:lnTo>
                      <a:lnTo>
                        <a:pt x="840" y="2"/>
                      </a:lnTo>
                      <a:lnTo>
                        <a:pt x="950" y="7"/>
                      </a:lnTo>
                      <a:lnTo>
                        <a:pt x="1056" y="19"/>
                      </a:lnTo>
                      <a:lnTo>
                        <a:pt x="1152" y="31"/>
                      </a:lnTo>
                      <a:lnTo>
                        <a:pt x="1197" y="41"/>
                      </a:lnTo>
                      <a:lnTo>
                        <a:pt x="1241" y="48"/>
                      </a:lnTo>
                      <a:lnTo>
                        <a:pt x="1281" y="55"/>
                      </a:lnTo>
                      <a:lnTo>
                        <a:pt x="1320" y="67"/>
                      </a:lnTo>
                      <a:lnTo>
                        <a:pt x="1353" y="77"/>
                      </a:lnTo>
                      <a:lnTo>
                        <a:pt x="1387" y="89"/>
                      </a:lnTo>
                      <a:lnTo>
                        <a:pt x="1416" y="101"/>
                      </a:lnTo>
                      <a:lnTo>
                        <a:pt x="144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10" name="Line 486"/>
                <p:cNvSpPr>
                  <a:spLocks noChangeShapeType="1"/>
                </p:cNvSpPr>
                <p:nvPr/>
              </p:nvSpPr>
              <p:spPr bwMode="auto">
                <a:xfrm>
                  <a:off x="3021" y="3186"/>
                  <a:ext cx="84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3105" y="3167"/>
                  <a:ext cx="113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12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3218" y="3126"/>
                  <a:ext cx="3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313" name="Group 489"/>
                <p:cNvGrpSpPr>
                  <a:grpSpLocks/>
                </p:cNvGrpSpPr>
                <p:nvPr/>
              </p:nvGrpSpPr>
              <p:grpSpPr bwMode="auto">
                <a:xfrm>
                  <a:off x="4046" y="3114"/>
                  <a:ext cx="230" cy="67"/>
                  <a:chOff x="4046" y="3114"/>
                  <a:chExt cx="230" cy="67"/>
                </a:xfrm>
              </p:grpSpPr>
              <p:sp>
                <p:nvSpPr>
                  <p:cNvPr id="318" name="Line 4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6" y="3114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319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3114"/>
                    <a:ext cx="115" cy="2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320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3143"/>
                    <a:ext cx="31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314" name="Line 493"/>
                <p:cNvSpPr>
                  <a:spLocks noChangeShapeType="1"/>
                </p:cNvSpPr>
                <p:nvPr/>
              </p:nvSpPr>
              <p:spPr bwMode="auto">
                <a:xfrm>
                  <a:off x="3487" y="3104"/>
                  <a:ext cx="127" cy="5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15" name="Line 494"/>
                <p:cNvSpPr>
                  <a:spLocks noChangeShapeType="1"/>
                </p:cNvSpPr>
                <p:nvPr/>
              </p:nvSpPr>
              <p:spPr bwMode="auto">
                <a:xfrm>
                  <a:off x="3566" y="3133"/>
                  <a:ext cx="247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16" name="Line 495"/>
                <p:cNvSpPr>
                  <a:spLocks noChangeShapeType="1"/>
                </p:cNvSpPr>
                <p:nvPr/>
              </p:nvSpPr>
              <p:spPr bwMode="auto">
                <a:xfrm>
                  <a:off x="3611" y="3162"/>
                  <a:ext cx="128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17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3743" y="3109"/>
                  <a:ext cx="130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269" name="Group 497"/>
              <p:cNvGrpSpPr>
                <a:grpSpLocks/>
              </p:cNvGrpSpPr>
              <p:nvPr/>
            </p:nvGrpSpPr>
            <p:grpSpPr bwMode="auto">
              <a:xfrm>
                <a:off x="3384550" y="1154113"/>
                <a:ext cx="969963" cy="87312"/>
                <a:chOff x="2918" y="3212"/>
                <a:chExt cx="1440" cy="120"/>
              </a:xfrm>
            </p:grpSpPr>
            <p:sp>
              <p:nvSpPr>
                <p:cNvPr id="298" name="Freeform 498"/>
                <p:cNvSpPr>
                  <a:spLocks/>
                </p:cNvSpPr>
                <p:nvPr/>
              </p:nvSpPr>
              <p:spPr bwMode="auto">
                <a:xfrm>
                  <a:off x="2918" y="3212"/>
                  <a:ext cx="1440" cy="120"/>
                </a:xfrm>
                <a:custGeom>
                  <a:avLst/>
                  <a:gdLst>
                    <a:gd name="T0" fmla="*/ 1440 w 1440"/>
                    <a:gd name="T1" fmla="*/ 120 h 120"/>
                    <a:gd name="T2" fmla="*/ 1418 w 1440"/>
                    <a:gd name="T3" fmla="*/ 106 h 120"/>
                    <a:gd name="T4" fmla="*/ 1389 w 1440"/>
                    <a:gd name="T5" fmla="*/ 96 h 120"/>
                    <a:gd name="T6" fmla="*/ 1358 w 1440"/>
                    <a:gd name="T7" fmla="*/ 82 h 120"/>
                    <a:gd name="T8" fmla="*/ 1325 w 1440"/>
                    <a:gd name="T9" fmla="*/ 70 h 120"/>
                    <a:gd name="T10" fmla="*/ 1286 w 1440"/>
                    <a:gd name="T11" fmla="*/ 63 h 120"/>
                    <a:gd name="T12" fmla="*/ 1245 w 1440"/>
                    <a:gd name="T13" fmla="*/ 51 h 120"/>
                    <a:gd name="T14" fmla="*/ 1202 w 1440"/>
                    <a:gd name="T15" fmla="*/ 41 h 120"/>
                    <a:gd name="T16" fmla="*/ 1154 w 1440"/>
                    <a:gd name="T17" fmla="*/ 34 h 120"/>
                    <a:gd name="T18" fmla="*/ 1106 w 1440"/>
                    <a:gd name="T19" fmla="*/ 24 h 120"/>
                    <a:gd name="T20" fmla="*/ 1053 w 1440"/>
                    <a:gd name="T21" fmla="*/ 19 h 120"/>
                    <a:gd name="T22" fmla="*/ 948 w 1440"/>
                    <a:gd name="T23" fmla="*/ 10 h 120"/>
                    <a:gd name="T24" fmla="*/ 833 w 1440"/>
                    <a:gd name="T25" fmla="*/ 3 h 120"/>
                    <a:gd name="T26" fmla="*/ 715 w 1440"/>
                    <a:gd name="T27" fmla="*/ 0 h 120"/>
                    <a:gd name="T28" fmla="*/ 600 w 1440"/>
                    <a:gd name="T29" fmla="*/ 3 h 120"/>
                    <a:gd name="T30" fmla="*/ 489 w 1440"/>
                    <a:gd name="T31" fmla="*/ 7 h 120"/>
                    <a:gd name="T32" fmla="*/ 384 w 1440"/>
                    <a:gd name="T33" fmla="*/ 19 h 120"/>
                    <a:gd name="T34" fmla="*/ 288 w 1440"/>
                    <a:gd name="T35" fmla="*/ 29 h 120"/>
                    <a:gd name="T36" fmla="*/ 242 w 1440"/>
                    <a:gd name="T37" fmla="*/ 39 h 120"/>
                    <a:gd name="T38" fmla="*/ 199 w 1440"/>
                    <a:gd name="T39" fmla="*/ 46 h 120"/>
                    <a:gd name="T40" fmla="*/ 158 w 1440"/>
                    <a:gd name="T41" fmla="*/ 56 h 120"/>
                    <a:gd name="T42" fmla="*/ 120 w 1440"/>
                    <a:gd name="T43" fmla="*/ 65 h 120"/>
                    <a:gd name="T44" fmla="*/ 86 w 1440"/>
                    <a:gd name="T45" fmla="*/ 77 h 120"/>
                    <a:gd name="T46" fmla="*/ 55 w 1440"/>
                    <a:gd name="T47" fmla="*/ 87 h 120"/>
                    <a:gd name="T48" fmla="*/ 24 w 1440"/>
                    <a:gd name="T49" fmla="*/ 101 h 120"/>
                    <a:gd name="T50" fmla="*/ 0 w 1440"/>
                    <a:gd name="T51" fmla="*/ 11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0">
                      <a:moveTo>
                        <a:pt x="1440" y="120"/>
                      </a:moveTo>
                      <a:lnTo>
                        <a:pt x="1418" y="106"/>
                      </a:lnTo>
                      <a:lnTo>
                        <a:pt x="1389" y="96"/>
                      </a:lnTo>
                      <a:lnTo>
                        <a:pt x="1358" y="82"/>
                      </a:lnTo>
                      <a:lnTo>
                        <a:pt x="1325" y="70"/>
                      </a:lnTo>
                      <a:lnTo>
                        <a:pt x="1286" y="63"/>
                      </a:lnTo>
                      <a:lnTo>
                        <a:pt x="1245" y="51"/>
                      </a:lnTo>
                      <a:lnTo>
                        <a:pt x="1202" y="41"/>
                      </a:lnTo>
                      <a:lnTo>
                        <a:pt x="1154" y="34"/>
                      </a:lnTo>
                      <a:lnTo>
                        <a:pt x="1106" y="24"/>
                      </a:lnTo>
                      <a:lnTo>
                        <a:pt x="1053" y="19"/>
                      </a:lnTo>
                      <a:lnTo>
                        <a:pt x="948" y="10"/>
                      </a:lnTo>
                      <a:lnTo>
                        <a:pt x="833" y="3"/>
                      </a:lnTo>
                      <a:lnTo>
                        <a:pt x="715" y="0"/>
                      </a:lnTo>
                      <a:lnTo>
                        <a:pt x="600" y="3"/>
                      </a:lnTo>
                      <a:lnTo>
                        <a:pt x="489" y="7"/>
                      </a:lnTo>
                      <a:lnTo>
                        <a:pt x="384" y="19"/>
                      </a:lnTo>
                      <a:lnTo>
                        <a:pt x="288" y="29"/>
                      </a:lnTo>
                      <a:lnTo>
                        <a:pt x="242" y="39"/>
                      </a:lnTo>
                      <a:lnTo>
                        <a:pt x="199" y="46"/>
                      </a:lnTo>
                      <a:lnTo>
                        <a:pt x="158" y="56"/>
                      </a:lnTo>
                      <a:lnTo>
                        <a:pt x="120" y="65"/>
                      </a:lnTo>
                      <a:lnTo>
                        <a:pt x="86" y="77"/>
                      </a:lnTo>
                      <a:lnTo>
                        <a:pt x="55" y="87"/>
                      </a:lnTo>
                      <a:lnTo>
                        <a:pt x="24" y="101"/>
                      </a:lnTo>
                      <a:lnTo>
                        <a:pt x="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299" name="Line 499"/>
                <p:cNvSpPr>
                  <a:spLocks noChangeShapeType="1"/>
                </p:cNvSpPr>
                <p:nvPr/>
              </p:nvSpPr>
              <p:spPr bwMode="auto">
                <a:xfrm flipH="1">
                  <a:off x="4171" y="3292"/>
                  <a:ext cx="84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00" name="Line 500"/>
                <p:cNvSpPr>
                  <a:spLocks noChangeShapeType="1"/>
                </p:cNvSpPr>
                <p:nvPr/>
              </p:nvSpPr>
              <p:spPr bwMode="auto">
                <a:xfrm flipH="1" flipV="1">
                  <a:off x="4058" y="3277"/>
                  <a:ext cx="1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01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027" y="3234"/>
                  <a:ext cx="31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302" name="Group 502"/>
                <p:cNvGrpSpPr>
                  <a:grpSpLocks/>
                </p:cNvGrpSpPr>
                <p:nvPr/>
              </p:nvGrpSpPr>
              <p:grpSpPr bwMode="auto">
                <a:xfrm>
                  <a:off x="2999" y="3224"/>
                  <a:ext cx="231" cy="65"/>
                  <a:chOff x="2999" y="3224"/>
                  <a:chExt cx="231" cy="65"/>
                </a:xfrm>
              </p:grpSpPr>
              <p:sp>
                <p:nvSpPr>
                  <p:cNvPr id="306" name="Line 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46" y="3224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307" name="Line 5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1" y="3224"/>
                    <a:ext cx="115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308" name="Line 5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9" y="3253"/>
                    <a:ext cx="32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303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3715" y="3215"/>
                  <a:ext cx="74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04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3465" y="3241"/>
                  <a:ext cx="24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305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3403" y="3219"/>
                  <a:ext cx="81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272" name="Group 509"/>
              <p:cNvGrpSpPr>
                <a:grpSpLocks/>
              </p:cNvGrpSpPr>
              <p:nvPr/>
            </p:nvGrpSpPr>
            <p:grpSpPr bwMode="auto">
              <a:xfrm>
                <a:off x="3384550" y="1235075"/>
                <a:ext cx="969963" cy="85725"/>
                <a:chOff x="2918" y="3325"/>
                <a:chExt cx="1440" cy="120"/>
              </a:xfrm>
            </p:grpSpPr>
            <p:sp>
              <p:nvSpPr>
                <p:cNvPr id="281" name="Freeform 510"/>
                <p:cNvSpPr>
                  <a:spLocks/>
                </p:cNvSpPr>
                <p:nvPr/>
              </p:nvSpPr>
              <p:spPr bwMode="auto">
                <a:xfrm>
                  <a:off x="2918" y="3325"/>
                  <a:ext cx="1440" cy="120"/>
                </a:xfrm>
                <a:custGeom>
                  <a:avLst/>
                  <a:gdLst>
                    <a:gd name="T0" fmla="*/ 0 w 1440"/>
                    <a:gd name="T1" fmla="*/ 120 h 120"/>
                    <a:gd name="T2" fmla="*/ 21 w 1440"/>
                    <a:gd name="T3" fmla="*/ 106 h 120"/>
                    <a:gd name="T4" fmla="*/ 53 w 1440"/>
                    <a:gd name="T5" fmla="*/ 96 h 120"/>
                    <a:gd name="T6" fmla="*/ 81 w 1440"/>
                    <a:gd name="T7" fmla="*/ 84 h 120"/>
                    <a:gd name="T8" fmla="*/ 117 w 1440"/>
                    <a:gd name="T9" fmla="*/ 72 h 120"/>
                    <a:gd name="T10" fmla="*/ 153 w 1440"/>
                    <a:gd name="T11" fmla="*/ 60 h 120"/>
                    <a:gd name="T12" fmla="*/ 194 w 1440"/>
                    <a:gd name="T13" fmla="*/ 51 h 120"/>
                    <a:gd name="T14" fmla="*/ 237 w 1440"/>
                    <a:gd name="T15" fmla="*/ 41 h 120"/>
                    <a:gd name="T16" fmla="*/ 285 w 1440"/>
                    <a:gd name="T17" fmla="*/ 34 h 120"/>
                    <a:gd name="T18" fmla="*/ 333 w 1440"/>
                    <a:gd name="T19" fmla="*/ 27 h 120"/>
                    <a:gd name="T20" fmla="*/ 386 w 1440"/>
                    <a:gd name="T21" fmla="*/ 19 h 120"/>
                    <a:gd name="T22" fmla="*/ 494 w 1440"/>
                    <a:gd name="T23" fmla="*/ 10 h 120"/>
                    <a:gd name="T24" fmla="*/ 607 w 1440"/>
                    <a:gd name="T25" fmla="*/ 5 h 120"/>
                    <a:gd name="T26" fmla="*/ 727 w 1440"/>
                    <a:gd name="T27" fmla="*/ 0 h 120"/>
                    <a:gd name="T28" fmla="*/ 840 w 1440"/>
                    <a:gd name="T29" fmla="*/ 5 h 120"/>
                    <a:gd name="T30" fmla="*/ 950 w 1440"/>
                    <a:gd name="T31" fmla="*/ 7 h 120"/>
                    <a:gd name="T32" fmla="*/ 1056 w 1440"/>
                    <a:gd name="T33" fmla="*/ 19 h 120"/>
                    <a:gd name="T34" fmla="*/ 1152 w 1440"/>
                    <a:gd name="T35" fmla="*/ 31 h 120"/>
                    <a:gd name="T36" fmla="*/ 1197 w 1440"/>
                    <a:gd name="T37" fmla="*/ 41 h 120"/>
                    <a:gd name="T38" fmla="*/ 1241 w 1440"/>
                    <a:gd name="T39" fmla="*/ 48 h 120"/>
                    <a:gd name="T40" fmla="*/ 1281 w 1440"/>
                    <a:gd name="T41" fmla="*/ 55 h 120"/>
                    <a:gd name="T42" fmla="*/ 1320 w 1440"/>
                    <a:gd name="T43" fmla="*/ 67 h 120"/>
                    <a:gd name="T44" fmla="*/ 1353 w 1440"/>
                    <a:gd name="T45" fmla="*/ 77 h 120"/>
                    <a:gd name="T46" fmla="*/ 1387 w 1440"/>
                    <a:gd name="T47" fmla="*/ 89 h 120"/>
                    <a:gd name="T48" fmla="*/ 1416 w 1440"/>
                    <a:gd name="T49" fmla="*/ 101 h 120"/>
                    <a:gd name="T50" fmla="*/ 1440 w 1440"/>
                    <a:gd name="T51" fmla="*/ 11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0">
                      <a:moveTo>
                        <a:pt x="0" y="120"/>
                      </a:moveTo>
                      <a:lnTo>
                        <a:pt x="21" y="106"/>
                      </a:lnTo>
                      <a:lnTo>
                        <a:pt x="53" y="96"/>
                      </a:lnTo>
                      <a:lnTo>
                        <a:pt x="81" y="84"/>
                      </a:lnTo>
                      <a:lnTo>
                        <a:pt x="117" y="72"/>
                      </a:lnTo>
                      <a:lnTo>
                        <a:pt x="153" y="60"/>
                      </a:lnTo>
                      <a:lnTo>
                        <a:pt x="194" y="51"/>
                      </a:lnTo>
                      <a:lnTo>
                        <a:pt x="237" y="41"/>
                      </a:lnTo>
                      <a:lnTo>
                        <a:pt x="285" y="34"/>
                      </a:lnTo>
                      <a:lnTo>
                        <a:pt x="333" y="27"/>
                      </a:lnTo>
                      <a:lnTo>
                        <a:pt x="386" y="19"/>
                      </a:lnTo>
                      <a:lnTo>
                        <a:pt x="494" y="10"/>
                      </a:lnTo>
                      <a:lnTo>
                        <a:pt x="607" y="5"/>
                      </a:lnTo>
                      <a:lnTo>
                        <a:pt x="727" y="0"/>
                      </a:lnTo>
                      <a:lnTo>
                        <a:pt x="840" y="5"/>
                      </a:lnTo>
                      <a:lnTo>
                        <a:pt x="950" y="7"/>
                      </a:lnTo>
                      <a:lnTo>
                        <a:pt x="1056" y="19"/>
                      </a:lnTo>
                      <a:lnTo>
                        <a:pt x="1152" y="31"/>
                      </a:lnTo>
                      <a:lnTo>
                        <a:pt x="1197" y="41"/>
                      </a:lnTo>
                      <a:lnTo>
                        <a:pt x="1241" y="48"/>
                      </a:lnTo>
                      <a:lnTo>
                        <a:pt x="1281" y="55"/>
                      </a:lnTo>
                      <a:lnTo>
                        <a:pt x="1320" y="67"/>
                      </a:lnTo>
                      <a:lnTo>
                        <a:pt x="1353" y="77"/>
                      </a:lnTo>
                      <a:lnTo>
                        <a:pt x="1387" y="89"/>
                      </a:lnTo>
                      <a:lnTo>
                        <a:pt x="1416" y="101"/>
                      </a:lnTo>
                      <a:lnTo>
                        <a:pt x="144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282" name="Line 511"/>
                <p:cNvSpPr>
                  <a:spLocks noChangeShapeType="1"/>
                </p:cNvSpPr>
                <p:nvPr/>
              </p:nvSpPr>
              <p:spPr bwMode="auto">
                <a:xfrm>
                  <a:off x="3021" y="3407"/>
                  <a:ext cx="84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283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3105" y="3390"/>
                  <a:ext cx="113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284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3218" y="3349"/>
                  <a:ext cx="3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287" name="Group 514"/>
                <p:cNvGrpSpPr>
                  <a:grpSpLocks/>
                </p:cNvGrpSpPr>
                <p:nvPr/>
              </p:nvGrpSpPr>
              <p:grpSpPr bwMode="auto">
                <a:xfrm>
                  <a:off x="4046" y="3337"/>
                  <a:ext cx="230" cy="67"/>
                  <a:chOff x="4046" y="3337"/>
                  <a:chExt cx="230" cy="67"/>
                </a:xfrm>
              </p:grpSpPr>
              <p:sp>
                <p:nvSpPr>
                  <p:cNvPr id="295" name="Line 5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6" y="3337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296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3337"/>
                    <a:ext cx="115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297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3366"/>
                    <a:ext cx="31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289" name="Line 518"/>
                <p:cNvSpPr>
                  <a:spLocks noChangeShapeType="1"/>
                </p:cNvSpPr>
                <p:nvPr/>
              </p:nvSpPr>
              <p:spPr bwMode="auto">
                <a:xfrm>
                  <a:off x="3487" y="3325"/>
                  <a:ext cx="127" cy="6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290" name="Line 519"/>
                <p:cNvSpPr>
                  <a:spLocks noChangeShapeType="1"/>
                </p:cNvSpPr>
                <p:nvPr/>
              </p:nvSpPr>
              <p:spPr bwMode="auto">
                <a:xfrm>
                  <a:off x="3566" y="3356"/>
                  <a:ext cx="247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293" name="Line 520"/>
                <p:cNvSpPr>
                  <a:spLocks noChangeShapeType="1"/>
                </p:cNvSpPr>
                <p:nvPr/>
              </p:nvSpPr>
              <p:spPr bwMode="auto">
                <a:xfrm>
                  <a:off x="3611" y="3385"/>
                  <a:ext cx="128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294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3743" y="3330"/>
                  <a:ext cx="130" cy="5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sp>
            <p:nvSpPr>
              <p:cNvPr id="273" name="Freeform 523"/>
              <p:cNvSpPr>
                <a:spLocks/>
              </p:cNvSpPr>
              <p:nvPr/>
            </p:nvSpPr>
            <p:spPr bwMode="auto">
              <a:xfrm>
                <a:off x="3417888" y="1084263"/>
                <a:ext cx="96837" cy="50800"/>
              </a:xfrm>
              <a:custGeom>
                <a:avLst/>
                <a:gdLst>
                  <a:gd name="T0" fmla="*/ 7 w 144"/>
                  <a:gd name="T1" fmla="*/ 43 h 69"/>
                  <a:gd name="T2" fmla="*/ 0 w 144"/>
                  <a:gd name="T3" fmla="*/ 45 h 69"/>
                  <a:gd name="T4" fmla="*/ 0 w 144"/>
                  <a:gd name="T5" fmla="*/ 48 h 69"/>
                  <a:gd name="T6" fmla="*/ 0 w 144"/>
                  <a:gd name="T7" fmla="*/ 55 h 69"/>
                  <a:gd name="T8" fmla="*/ 0 w 144"/>
                  <a:gd name="T9" fmla="*/ 62 h 69"/>
                  <a:gd name="T10" fmla="*/ 7 w 144"/>
                  <a:gd name="T11" fmla="*/ 69 h 69"/>
                  <a:gd name="T12" fmla="*/ 14 w 144"/>
                  <a:gd name="T13" fmla="*/ 69 h 69"/>
                  <a:gd name="T14" fmla="*/ 139 w 144"/>
                  <a:gd name="T15" fmla="*/ 26 h 69"/>
                  <a:gd name="T16" fmla="*/ 144 w 144"/>
                  <a:gd name="T17" fmla="*/ 26 h 69"/>
                  <a:gd name="T18" fmla="*/ 144 w 144"/>
                  <a:gd name="T19" fmla="*/ 21 h 69"/>
                  <a:gd name="T20" fmla="*/ 144 w 144"/>
                  <a:gd name="T21" fmla="*/ 14 h 69"/>
                  <a:gd name="T22" fmla="*/ 144 w 144"/>
                  <a:gd name="T23" fmla="*/ 7 h 69"/>
                  <a:gd name="T24" fmla="*/ 139 w 144"/>
                  <a:gd name="T25" fmla="*/ 0 h 69"/>
                  <a:gd name="T26" fmla="*/ 129 w 144"/>
                  <a:gd name="T27" fmla="*/ 0 h 69"/>
                  <a:gd name="T28" fmla="*/ 7 w 144"/>
                  <a:gd name="T29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69">
                    <a:moveTo>
                      <a:pt x="7" y="43"/>
                    </a:moveTo>
                    <a:lnTo>
                      <a:pt x="0" y="45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7" y="69"/>
                    </a:lnTo>
                    <a:lnTo>
                      <a:pt x="14" y="69"/>
                    </a:lnTo>
                    <a:lnTo>
                      <a:pt x="139" y="26"/>
                    </a:lnTo>
                    <a:lnTo>
                      <a:pt x="144" y="26"/>
                    </a:lnTo>
                    <a:lnTo>
                      <a:pt x="144" y="21"/>
                    </a:lnTo>
                    <a:lnTo>
                      <a:pt x="144" y="14"/>
                    </a:lnTo>
                    <a:lnTo>
                      <a:pt x="144" y="7"/>
                    </a:lnTo>
                    <a:lnTo>
                      <a:pt x="139" y="0"/>
                    </a:lnTo>
                    <a:lnTo>
                      <a:pt x="129" y="0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74" name="Freeform 524"/>
              <p:cNvSpPr>
                <a:spLocks/>
              </p:cNvSpPr>
              <p:nvPr/>
            </p:nvSpPr>
            <p:spPr bwMode="auto">
              <a:xfrm>
                <a:off x="3617913" y="1209675"/>
                <a:ext cx="103187" cy="30163"/>
              </a:xfrm>
              <a:custGeom>
                <a:avLst/>
                <a:gdLst>
                  <a:gd name="T0" fmla="*/ 9 w 151"/>
                  <a:gd name="T1" fmla="*/ 17 h 41"/>
                  <a:gd name="T2" fmla="*/ 2 w 151"/>
                  <a:gd name="T3" fmla="*/ 19 h 41"/>
                  <a:gd name="T4" fmla="*/ 0 w 151"/>
                  <a:gd name="T5" fmla="*/ 29 h 41"/>
                  <a:gd name="T6" fmla="*/ 0 w 151"/>
                  <a:gd name="T7" fmla="*/ 36 h 41"/>
                  <a:gd name="T8" fmla="*/ 5 w 151"/>
                  <a:gd name="T9" fmla="*/ 41 h 41"/>
                  <a:gd name="T10" fmla="*/ 9 w 151"/>
                  <a:gd name="T11" fmla="*/ 41 h 41"/>
                  <a:gd name="T12" fmla="*/ 12 w 151"/>
                  <a:gd name="T13" fmla="*/ 41 h 41"/>
                  <a:gd name="T14" fmla="*/ 144 w 151"/>
                  <a:gd name="T15" fmla="*/ 27 h 41"/>
                  <a:gd name="T16" fmla="*/ 151 w 151"/>
                  <a:gd name="T17" fmla="*/ 24 h 41"/>
                  <a:gd name="T18" fmla="*/ 151 w 151"/>
                  <a:gd name="T19" fmla="*/ 15 h 41"/>
                  <a:gd name="T20" fmla="*/ 151 w 151"/>
                  <a:gd name="T21" fmla="*/ 7 h 41"/>
                  <a:gd name="T22" fmla="*/ 149 w 151"/>
                  <a:gd name="T23" fmla="*/ 0 h 41"/>
                  <a:gd name="T24" fmla="*/ 146 w 151"/>
                  <a:gd name="T25" fmla="*/ 0 h 41"/>
                  <a:gd name="T26" fmla="*/ 141 w 151"/>
                  <a:gd name="T27" fmla="*/ 0 h 41"/>
                  <a:gd name="T28" fmla="*/ 9 w 151"/>
                  <a:gd name="T29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41">
                    <a:moveTo>
                      <a:pt x="9" y="17"/>
                    </a:moveTo>
                    <a:lnTo>
                      <a:pt x="2" y="19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2" y="41"/>
                    </a:lnTo>
                    <a:lnTo>
                      <a:pt x="144" y="27"/>
                    </a:lnTo>
                    <a:lnTo>
                      <a:pt x="151" y="24"/>
                    </a:lnTo>
                    <a:lnTo>
                      <a:pt x="151" y="15"/>
                    </a:lnTo>
                    <a:lnTo>
                      <a:pt x="151" y="7"/>
                    </a:lnTo>
                    <a:lnTo>
                      <a:pt x="149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75" name="Freeform 525"/>
              <p:cNvSpPr>
                <a:spLocks/>
              </p:cNvSpPr>
              <p:nvPr/>
            </p:nvSpPr>
            <p:spPr bwMode="auto">
              <a:xfrm>
                <a:off x="4171950" y="1268413"/>
                <a:ext cx="98425" cy="39687"/>
              </a:xfrm>
              <a:custGeom>
                <a:avLst/>
                <a:gdLst>
                  <a:gd name="T0" fmla="*/ 12 w 146"/>
                  <a:gd name="T1" fmla="*/ 0 h 55"/>
                  <a:gd name="T2" fmla="*/ 7 w 146"/>
                  <a:gd name="T3" fmla="*/ 0 h 55"/>
                  <a:gd name="T4" fmla="*/ 5 w 146"/>
                  <a:gd name="T5" fmla="*/ 0 h 55"/>
                  <a:gd name="T6" fmla="*/ 2 w 146"/>
                  <a:gd name="T7" fmla="*/ 2 h 55"/>
                  <a:gd name="T8" fmla="*/ 0 w 146"/>
                  <a:gd name="T9" fmla="*/ 5 h 55"/>
                  <a:gd name="T10" fmla="*/ 0 w 146"/>
                  <a:gd name="T11" fmla="*/ 12 h 55"/>
                  <a:gd name="T12" fmla="*/ 0 w 146"/>
                  <a:gd name="T13" fmla="*/ 17 h 55"/>
                  <a:gd name="T14" fmla="*/ 0 w 146"/>
                  <a:gd name="T15" fmla="*/ 19 h 55"/>
                  <a:gd name="T16" fmla="*/ 5 w 146"/>
                  <a:gd name="T17" fmla="*/ 24 h 55"/>
                  <a:gd name="T18" fmla="*/ 137 w 146"/>
                  <a:gd name="T19" fmla="*/ 55 h 55"/>
                  <a:gd name="T20" fmla="*/ 139 w 146"/>
                  <a:gd name="T21" fmla="*/ 55 h 55"/>
                  <a:gd name="T22" fmla="*/ 142 w 146"/>
                  <a:gd name="T23" fmla="*/ 55 h 55"/>
                  <a:gd name="T24" fmla="*/ 146 w 146"/>
                  <a:gd name="T25" fmla="*/ 50 h 55"/>
                  <a:gd name="T26" fmla="*/ 146 w 146"/>
                  <a:gd name="T27" fmla="*/ 43 h 55"/>
                  <a:gd name="T28" fmla="*/ 146 w 146"/>
                  <a:gd name="T29" fmla="*/ 36 h 55"/>
                  <a:gd name="T30" fmla="*/ 144 w 146"/>
                  <a:gd name="T31" fmla="*/ 33 h 55"/>
                  <a:gd name="T32" fmla="*/ 139 w 146"/>
                  <a:gd name="T33" fmla="*/ 31 h 55"/>
                  <a:gd name="T34" fmla="*/ 12 w 146"/>
                  <a:gd name="T3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55">
                    <a:moveTo>
                      <a:pt x="12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37" y="55"/>
                    </a:lnTo>
                    <a:lnTo>
                      <a:pt x="139" y="55"/>
                    </a:lnTo>
                    <a:lnTo>
                      <a:pt x="142" y="55"/>
                    </a:lnTo>
                    <a:lnTo>
                      <a:pt x="146" y="50"/>
                    </a:lnTo>
                    <a:lnTo>
                      <a:pt x="146" y="43"/>
                    </a:lnTo>
                    <a:lnTo>
                      <a:pt x="146" y="36"/>
                    </a:lnTo>
                    <a:lnTo>
                      <a:pt x="144" y="33"/>
                    </a:lnTo>
                    <a:lnTo>
                      <a:pt x="139" y="3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76" name="Freeform 526"/>
              <p:cNvSpPr>
                <a:spLocks/>
              </p:cNvSpPr>
              <p:nvPr/>
            </p:nvSpPr>
            <p:spPr bwMode="auto">
              <a:xfrm>
                <a:off x="3956050" y="1128713"/>
                <a:ext cx="100013" cy="26987"/>
              </a:xfrm>
              <a:custGeom>
                <a:avLst/>
                <a:gdLst>
                  <a:gd name="T0" fmla="*/ 10 w 149"/>
                  <a:gd name="T1" fmla="*/ 0 h 39"/>
                  <a:gd name="T2" fmla="*/ 10 w 149"/>
                  <a:gd name="T3" fmla="*/ 0 h 39"/>
                  <a:gd name="T4" fmla="*/ 3 w 149"/>
                  <a:gd name="T5" fmla="*/ 3 h 39"/>
                  <a:gd name="T6" fmla="*/ 0 w 149"/>
                  <a:gd name="T7" fmla="*/ 10 h 39"/>
                  <a:gd name="T8" fmla="*/ 0 w 149"/>
                  <a:gd name="T9" fmla="*/ 17 h 39"/>
                  <a:gd name="T10" fmla="*/ 3 w 149"/>
                  <a:gd name="T11" fmla="*/ 22 h 39"/>
                  <a:gd name="T12" fmla="*/ 10 w 149"/>
                  <a:gd name="T13" fmla="*/ 27 h 39"/>
                  <a:gd name="T14" fmla="*/ 140 w 149"/>
                  <a:gd name="T15" fmla="*/ 39 h 39"/>
                  <a:gd name="T16" fmla="*/ 147 w 149"/>
                  <a:gd name="T17" fmla="*/ 36 h 39"/>
                  <a:gd name="T18" fmla="*/ 149 w 149"/>
                  <a:gd name="T19" fmla="*/ 29 h 39"/>
                  <a:gd name="T20" fmla="*/ 149 w 149"/>
                  <a:gd name="T21" fmla="*/ 22 h 39"/>
                  <a:gd name="T22" fmla="*/ 147 w 149"/>
                  <a:gd name="T23" fmla="*/ 15 h 39"/>
                  <a:gd name="T24" fmla="*/ 142 w 149"/>
                  <a:gd name="T25" fmla="*/ 10 h 39"/>
                  <a:gd name="T26" fmla="*/ 10 w 149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" h="39">
                    <a:moveTo>
                      <a:pt x="10" y="0"/>
                    </a:moveTo>
                    <a:lnTo>
                      <a:pt x="10" y="0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10" y="27"/>
                    </a:lnTo>
                    <a:lnTo>
                      <a:pt x="140" y="39"/>
                    </a:lnTo>
                    <a:lnTo>
                      <a:pt x="147" y="36"/>
                    </a:lnTo>
                    <a:lnTo>
                      <a:pt x="149" y="29"/>
                    </a:lnTo>
                    <a:lnTo>
                      <a:pt x="149" y="22"/>
                    </a:lnTo>
                    <a:lnTo>
                      <a:pt x="147" y="15"/>
                    </a:lnTo>
                    <a:lnTo>
                      <a:pt x="1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77" name="Freeform 528"/>
              <p:cNvSpPr>
                <a:spLocks/>
              </p:cNvSpPr>
              <p:nvPr/>
            </p:nvSpPr>
            <p:spPr bwMode="auto">
              <a:xfrm>
                <a:off x="3560763" y="1223963"/>
                <a:ext cx="31750" cy="23812"/>
              </a:xfrm>
              <a:custGeom>
                <a:avLst/>
                <a:gdLst>
                  <a:gd name="T0" fmla="*/ 12 w 46"/>
                  <a:gd name="T1" fmla="*/ 0 h 31"/>
                  <a:gd name="T2" fmla="*/ 3 w 46"/>
                  <a:gd name="T3" fmla="*/ 2 h 31"/>
                  <a:gd name="T4" fmla="*/ 0 w 46"/>
                  <a:gd name="T5" fmla="*/ 12 h 31"/>
                  <a:gd name="T6" fmla="*/ 0 w 46"/>
                  <a:gd name="T7" fmla="*/ 19 h 31"/>
                  <a:gd name="T8" fmla="*/ 3 w 46"/>
                  <a:gd name="T9" fmla="*/ 29 h 31"/>
                  <a:gd name="T10" fmla="*/ 12 w 46"/>
                  <a:gd name="T11" fmla="*/ 31 h 31"/>
                  <a:gd name="T12" fmla="*/ 32 w 46"/>
                  <a:gd name="T13" fmla="*/ 31 h 31"/>
                  <a:gd name="T14" fmla="*/ 41 w 46"/>
                  <a:gd name="T15" fmla="*/ 29 h 31"/>
                  <a:gd name="T16" fmla="*/ 46 w 46"/>
                  <a:gd name="T17" fmla="*/ 24 h 31"/>
                  <a:gd name="T18" fmla="*/ 46 w 46"/>
                  <a:gd name="T19" fmla="*/ 19 h 31"/>
                  <a:gd name="T20" fmla="*/ 46 w 46"/>
                  <a:gd name="T21" fmla="*/ 12 h 31"/>
                  <a:gd name="T22" fmla="*/ 46 w 46"/>
                  <a:gd name="T23" fmla="*/ 7 h 31"/>
                  <a:gd name="T24" fmla="*/ 41 w 46"/>
                  <a:gd name="T25" fmla="*/ 2 h 31"/>
                  <a:gd name="T26" fmla="*/ 32 w 46"/>
                  <a:gd name="T27" fmla="*/ 0 h 31"/>
                  <a:gd name="T28" fmla="*/ 12 w 46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1">
                    <a:moveTo>
                      <a:pt x="12" y="0"/>
                    </a:moveTo>
                    <a:lnTo>
                      <a:pt x="3" y="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9"/>
                    </a:lnTo>
                    <a:lnTo>
                      <a:pt x="12" y="31"/>
                    </a:lnTo>
                    <a:lnTo>
                      <a:pt x="32" y="31"/>
                    </a:lnTo>
                    <a:lnTo>
                      <a:pt x="41" y="29"/>
                    </a:lnTo>
                    <a:lnTo>
                      <a:pt x="46" y="24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78" name="Freeform 530"/>
              <p:cNvSpPr>
                <a:spLocks/>
              </p:cNvSpPr>
              <p:nvPr/>
            </p:nvSpPr>
            <p:spPr bwMode="auto">
              <a:xfrm>
                <a:off x="4140200" y="1143000"/>
                <a:ext cx="26988" cy="22225"/>
              </a:xfrm>
              <a:custGeom>
                <a:avLst/>
                <a:gdLst>
                  <a:gd name="T0" fmla="*/ 14 w 43"/>
                  <a:gd name="T1" fmla="*/ 0 h 34"/>
                  <a:gd name="T2" fmla="*/ 2 w 43"/>
                  <a:gd name="T3" fmla="*/ 3 h 34"/>
                  <a:gd name="T4" fmla="*/ 2 w 43"/>
                  <a:gd name="T5" fmla="*/ 8 h 34"/>
                  <a:gd name="T6" fmla="*/ 0 w 43"/>
                  <a:gd name="T7" fmla="*/ 12 h 34"/>
                  <a:gd name="T8" fmla="*/ 0 w 43"/>
                  <a:gd name="T9" fmla="*/ 22 h 34"/>
                  <a:gd name="T10" fmla="*/ 2 w 43"/>
                  <a:gd name="T11" fmla="*/ 27 h 34"/>
                  <a:gd name="T12" fmla="*/ 2 w 43"/>
                  <a:gd name="T13" fmla="*/ 32 h 34"/>
                  <a:gd name="T14" fmla="*/ 14 w 43"/>
                  <a:gd name="T15" fmla="*/ 34 h 34"/>
                  <a:gd name="T16" fmla="*/ 33 w 43"/>
                  <a:gd name="T17" fmla="*/ 34 h 34"/>
                  <a:gd name="T18" fmla="*/ 43 w 43"/>
                  <a:gd name="T19" fmla="*/ 32 h 34"/>
                  <a:gd name="T20" fmla="*/ 43 w 43"/>
                  <a:gd name="T21" fmla="*/ 22 h 34"/>
                  <a:gd name="T22" fmla="*/ 43 w 43"/>
                  <a:gd name="T23" fmla="*/ 12 h 34"/>
                  <a:gd name="T24" fmla="*/ 43 w 43"/>
                  <a:gd name="T25" fmla="*/ 3 h 34"/>
                  <a:gd name="T26" fmla="*/ 33 w 43"/>
                  <a:gd name="T27" fmla="*/ 0 h 34"/>
                  <a:gd name="T28" fmla="*/ 14 w 43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34">
                    <a:moveTo>
                      <a:pt x="14" y="0"/>
                    </a:moveTo>
                    <a:lnTo>
                      <a:pt x="2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2" y="32"/>
                    </a:lnTo>
                    <a:lnTo>
                      <a:pt x="14" y="34"/>
                    </a:lnTo>
                    <a:lnTo>
                      <a:pt x="33" y="34"/>
                    </a:lnTo>
                    <a:lnTo>
                      <a:pt x="43" y="32"/>
                    </a:lnTo>
                    <a:lnTo>
                      <a:pt x="43" y="22"/>
                    </a:lnTo>
                    <a:lnTo>
                      <a:pt x="43" y="12"/>
                    </a:lnTo>
                    <a:lnTo>
                      <a:pt x="43" y="3"/>
                    </a:lnTo>
                    <a:lnTo>
                      <a:pt x="3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79" name="Freeform 532"/>
              <p:cNvSpPr>
                <a:spLocks/>
              </p:cNvSpPr>
              <p:nvPr/>
            </p:nvSpPr>
            <p:spPr bwMode="auto">
              <a:xfrm>
                <a:off x="4310063" y="1263650"/>
                <a:ext cx="31750" cy="25400"/>
              </a:xfrm>
              <a:custGeom>
                <a:avLst/>
                <a:gdLst>
                  <a:gd name="T0" fmla="*/ 12 w 46"/>
                  <a:gd name="T1" fmla="*/ 0 h 34"/>
                  <a:gd name="T2" fmla="*/ 2 w 46"/>
                  <a:gd name="T3" fmla="*/ 5 h 34"/>
                  <a:gd name="T4" fmla="*/ 0 w 46"/>
                  <a:gd name="T5" fmla="*/ 12 h 34"/>
                  <a:gd name="T6" fmla="*/ 0 w 46"/>
                  <a:gd name="T7" fmla="*/ 22 h 34"/>
                  <a:gd name="T8" fmla="*/ 2 w 46"/>
                  <a:gd name="T9" fmla="*/ 31 h 34"/>
                  <a:gd name="T10" fmla="*/ 12 w 46"/>
                  <a:gd name="T11" fmla="*/ 34 h 34"/>
                  <a:gd name="T12" fmla="*/ 31 w 46"/>
                  <a:gd name="T13" fmla="*/ 34 h 34"/>
                  <a:gd name="T14" fmla="*/ 41 w 46"/>
                  <a:gd name="T15" fmla="*/ 31 h 34"/>
                  <a:gd name="T16" fmla="*/ 46 w 46"/>
                  <a:gd name="T17" fmla="*/ 26 h 34"/>
                  <a:gd name="T18" fmla="*/ 46 w 46"/>
                  <a:gd name="T19" fmla="*/ 22 h 34"/>
                  <a:gd name="T20" fmla="*/ 46 w 46"/>
                  <a:gd name="T21" fmla="*/ 12 h 34"/>
                  <a:gd name="T22" fmla="*/ 46 w 46"/>
                  <a:gd name="T23" fmla="*/ 7 h 34"/>
                  <a:gd name="T24" fmla="*/ 41 w 46"/>
                  <a:gd name="T25" fmla="*/ 5 h 34"/>
                  <a:gd name="T26" fmla="*/ 31 w 46"/>
                  <a:gd name="T27" fmla="*/ 0 h 34"/>
                  <a:gd name="T28" fmla="*/ 12 w 4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4">
                    <a:moveTo>
                      <a:pt x="12" y="0"/>
                    </a:moveTo>
                    <a:lnTo>
                      <a:pt x="2" y="5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4"/>
                    </a:lnTo>
                    <a:lnTo>
                      <a:pt x="31" y="34"/>
                    </a:lnTo>
                    <a:lnTo>
                      <a:pt x="41" y="31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41" y="5"/>
                    </a:lnTo>
                    <a:lnTo>
                      <a:pt x="3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280" name="Freeform 533"/>
              <p:cNvSpPr>
                <a:spLocks/>
              </p:cNvSpPr>
              <p:nvPr/>
            </p:nvSpPr>
            <p:spPr bwMode="auto">
              <a:xfrm>
                <a:off x="3692525" y="1165225"/>
                <a:ext cx="31750" cy="22225"/>
              </a:xfrm>
              <a:custGeom>
                <a:avLst/>
                <a:gdLst>
                  <a:gd name="T0" fmla="*/ 14 w 48"/>
                  <a:gd name="T1" fmla="*/ 0 h 31"/>
                  <a:gd name="T2" fmla="*/ 7 w 48"/>
                  <a:gd name="T3" fmla="*/ 2 h 31"/>
                  <a:gd name="T4" fmla="*/ 2 w 48"/>
                  <a:gd name="T5" fmla="*/ 5 h 31"/>
                  <a:gd name="T6" fmla="*/ 0 w 48"/>
                  <a:gd name="T7" fmla="*/ 12 h 31"/>
                  <a:gd name="T8" fmla="*/ 0 w 48"/>
                  <a:gd name="T9" fmla="*/ 19 h 31"/>
                  <a:gd name="T10" fmla="*/ 2 w 48"/>
                  <a:gd name="T11" fmla="*/ 24 h 31"/>
                  <a:gd name="T12" fmla="*/ 7 w 48"/>
                  <a:gd name="T13" fmla="*/ 29 h 31"/>
                  <a:gd name="T14" fmla="*/ 14 w 48"/>
                  <a:gd name="T15" fmla="*/ 31 h 31"/>
                  <a:gd name="T16" fmla="*/ 36 w 48"/>
                  <a:gd name="T17" fmla="*/ 31 h 31"/>
                  <a:gd name="T18" fmla="*/ 43 w 48"/>
                  <a:gd name="T19" fmla="*/ 29 h 31"/>
                  <a:gd name="T20" fmla="*/ 48 w 48"/>
                  <a:gd name="T21" fmla="*/ 19 h 31"/>
                  <a:gd name="T22" fmla="*/ 48 w 48"/>
                  <a:gd name="T23" fmla="*/ 12 h 31"/>
                  <a:gd name="T24" fmla="*/ 43 w 48"/>
                  <a:gd name="T25" fmla="*/ 2 h 31"/>
                  <a:gd name="T26" fmla="*/ 36 w 48"/>
                  <a:gd name="T27" fmla="*/ 0 h 31"/>
                  <a:gd name="T28" fmla="*/ 14 w 48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1">
                    <a:moveTo>
                      <a:pt x="14" y="0"/>
                    </a:moveTo>
                    <a:lnTo>
                      <a:pt x="7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4" y="31"/>
                    </a:lnTo>
                    <a:lnTo>
                      <a:pt x="36" y="31"/>
                    </a:lnTo>
                    <a:lnTo>
                      <a:pt x="43" y="29"/>
                    </a:lnTo>
                    <a:lnTo>
                      <a:pt x="48" y="19"/>
                    </a:lnTo>
                    <a:lnTo>
                      <a:pt x="48" y="12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</p:grpSp>
      </p:grpSp>
      <p:sp>
        <p:nvSpPr>
          <p:cNvPr id="381" name="Zaoblený obdélník 380"/>
          <p:cNvSpPr/>
          <p:nvPr/>
        </p:nvSpPr>
        <p:spPr>
          <a:xfrm>
            <a:off x="257429" y="3173237"/>
            <a:ext cx="1129689" cy="639807"/>
          </a:xfrm>
          <a:prstGeom prst="roundRect">
            <a:avLst>
              <a:gd name="adj" fmla="val 3933"/>
            </a:avLst>
          </a:prstGeom>
          <a:noFill/>
          <a:ln w="63500">
            <a:solidFill>
              <a:srgbClr val="4E5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cs-CZ" sz="2400"/>
          </a:p>
        </p:txBody>
      </p:sp>
      <p:grpSp>
        <p:nvGrpSpPr>
          <p:cNvPr id="382" name="Skupina 381"/>
          <p:cNvGrpSpPr/>
          <p:nvPr/>
        </p:nvGrpSpPr>
        <p:grpSpPr>
          <a:xfrm>
            <a:off x="366598" y="4653751"/>
            <a:ext cx="894359" cy="520652"/>
            <a:chOff x="3007689" y="1052736"/>
            <a:chExt cx="2082223" cy="735853"/>
          </a:xfrm>
        </p:grpSpPr>
        <p:sp>
          <p:nvSpPr>
            <p:cNvPr id="383" name="AutoShape 535"/>
            <p:cNvSpPr>
              <a:spLocks noChangeArrowheads="1"/>
            </p:cNvSpPr>
            <p:nvPr/>
          </p:nvSpPr>
          <p:spPr bwMode="auto">
            <a:xfrm>
              <a:off x="3007689" y="1052736"/>
              <a:ext cx="2082223" cy="71669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4" name="Groupe 18"/>
            <p:cNvGrpSpPr/>
            <p:nvPr/>
          </p:nvGrpSpPr>
          <p:grpSpPr>
            <a:xfrm>
              <a:off x="3017740" y="1259952"/>
              <a:ext cx="1798885" cy="528637"/>
              <a:chOff x="3324225" y="1076325"/>
              <a:chExt cx="1082675" cy="561975"/>
            </a:xfrm>
          </p:grpSpPr>
          <p:sp>
            <p:nvSpPr>
              <p:cNvPr id="385" name="Freeform 409"/>
              <p:cNvSpPr>
                <a:spLocks/>
              </p:cNvSpPr>
              <p:nvPr/>
            </p:nvSpPr>
            <p:spPr bwMode="auto">
              <a:xfrm>
                <a:off x="3332163" y="1298575"/>
                <a:ext cx="1063625" cy="182563"/>
              </a:xfrm>
              <a:custGeom>
                <a:avLst/>
                <a:gdLst>
                  <a:gd name="T0" fmla="*/ 340 w 1581"/>
                  <a:gd name="T1" fmla="*/ 226 h 255"/>
                  <a:gd name="T2" fmla="*/ 340 w 1581"/>
                  <a:gd name="T3" fmla="*/ 204 h 255"/>
                  <a:gd name="T4" fmla="*/ 357 w 1581"/>
                  <a:gd name="T5" fmla="*/ 178 h 255"/>
                  <a:gd name="T6" fmla="*/ 393 w 1581"/>
                  <a:gd name="T7" fmla="*/ 159 h 255"/>
                  <a:gd name="T8" fmla="*/ 439 w 1581"/>
                  <a:gd name="T9" fmla="*/ 137 h 255"/>
                  <a:gd name="T10" fmla="*/ 501 w 1581"/>
                  <a:gd name="T11" fmla="*/ 123 h 255"/>
                  <a:gd name="T12" fmla="*/ 576 w 1581"/>
                  <a:gd name="T13" fmla="*/ 108 h 255"/>
                  <a:gd name="T14" fmla="*/ 700 w 1581"/>
                  <a:gd name="T15" fmla="*/ 96 h 255"/>
                  <a:gd name="T16" fmla="*/ 883 w 1581"/>
                  <a:gd name="T17" fmla="*/ 96 h 255"/>
                  <a:gd name="T18" fmla="*/ 1005 w 1581"/>
                  <a:gd name="T19" fmla="*/ 108 h 255"/>
                  <a:gd name="T20" fmla="*/ 1077 w 1581"/>
                  <a:gd name="T21" fmla="*/ 123 h 255"/>
                  <a:gd name="T22" fmla="*/ 1140 w 1581"/>
                  <a:gd name="T23" fmla="*/ 137 h 255"/>
                  <a:gd name="T24" fmla="*/ 1190 w 1581"/>
                  <a:gd name="T25" fmla="*/ 159 h 255"/>
                  <a:gd name="T26" fmla="*/ 1224 w 1581"/>
                  <a:gd name="T27" fmla="*/ 178 h 255"/>
                  <a:gd name="T28" fmla="*/ 1243 w 1581"/>
                  <a:gd name="T29" fmla="*/ 204 h 255"/>
                  <a:gd name="T30" fmla="*/ 1243 w 1581"/>
                  <a:gd name="T31" fmla="*/ 226 h 255"/>
                  <a:gd name="T32" fmla="*/ 1569 w 1581"/>
                  <a:gd name="T33" fmla="*/ 255 h 255"/>
                  <a:gd name="T34" fmla="*/ 1581 w 1581"/>
                  <a:gd name="T35" fmla="*/ 214 h 255"/>
                  <a:gd name="T36" fmla="*/ 1567 w 1581"/>
                  <a:gd name="T37" fmla="*/ 173 h 255"/>
                  <a:gd name="T38" fmla="*/ 1519 w 1581"/>
                  <a:gd name="T39" fmla="*/ 130 h 255"/>
                  <a:gd name="T40" fmla="*/ 1447 w 1581"/>
                  <a:gd name="T41" fmla="*/ 94 h 255"/>
                  <a:gd name="T42" fmla="*/ 1348 w 1581"/>
                  <a:gd name="T43" fmla="*/ 65 h 255"/>
                  <a:gd name="T44" fmla="*/ 1233 w 1581"/>
                  <a:gd name="T45" fmla="*/ 39 h 255"/>
                  <a:gd name="T46" fmla="*/ 1099 w 1581"/>
                  <a:gd name="T47" fmla="*/ 17 h 255"/>
                  <a:gd name="T48" fmla="*/ 950 w 1581"/>
                  <a:gd name="T49" fmla="*/ 5 h 255"/>
                  <a:gd name="T50" fmla="*/ 792 w 1581"/>
                  <a:gd name="T51" fmla="*/ 0 h 255"/>
                  <a:gd name="T52" fmla="*/ 631 w 1581"/>
                  <a:gd name="T53" fmla="*/ 5 h 255"/>
                  <a:gd name="T54" fmla="*/ 484 w 1581"/>
                  <a:gd name="T55" fmla="*/ 17 h 255"/>
                  <a:gd name="T56" fmla="*/ 350 w 1581"/>
                  <a:gd name="T57" fmla="*/ 39 h 255"/>
                  <a:gd name="T58" fmla="*/ 230 w 1581"/>
                  <a:gd name="T59" fmla="*/ 65 h 255"/>
                  <a:gd name="T60" fmla="*/ 134 w 1581"/>
                  <a:gd name="T61" fmla="*/ 94 h 255"/>
                  <a:gd name="T62" fmla="*/ 60 w 1581"/>
                  <a:gd name="T63" fmla="*/ 130 h 255"/>
                  <a:gd name="T64" fmla="*/ 14 w 1581"/>
                  <a:gd name="T65" fmla="*/ 173 h 255"/>
                  <a:gd name="T66" fmla="*/ 0 w 1581"/>
                  <a:gd name="T67" fmla="*/ 214 h 255"/>
                  <a:gd name="T68" fmla="*/ 9 w 1581"/>
                  <a:gd name="T6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1" h="255">
                    <a:moveTo>
                      <a:pt x="345" y="238"/>
                    </a:moveTo>
                    <a:lnTo>
                      <a:pt x="340" y="226"/>
                    </a:lnTo>
                    <a:lnTo>
                      <a:pt x="338" y="214"/>
                    </a:lnTo>
                    <a:lnTo>
                      <a:pt x="340" y="204"/>
                    </a:lnTo>
                    <a:lnTo>
                      <a:pt x="348" y="190"/>
                    </a:lnTo>
                    <a:lnTo>
                      <a:pt x="357" y="178"/>
                    </a:lnTo>
                    <a:lnTo>
                      <a:pt x="374" y="171"/>
                    </a:lnTo>
                    <a:lnTo>
                      <a:pt x="393" y="159"/>
                    </a:lnTo>
                    <a:lnTo>
                      <a:pt x="415" y="149"/>
                    </a:lnTo>
                    <a:lnTo>
                      <a:pt x="439" y="137"/>
                    </a:lnTo>
                    <a:lnTo>
                      <a:pt x="470" y="130"/>
                    </a:lnTo>
                    <a:lnTo>
                      <a:pt x="501" y="123"/>
                    </a:lnTo>
                    <a:lnTo>
                      <a:pt x="537" y="116"/>
                    </a:lnTo>
                    <a:lnTo>
                      <a:pt x="576" y="108"/>
                    </a:lnTo>
                    <a:lnTo>
                      <a:pt x="616" y="104"/>
                    </a:lnTo>
                    <a:lnTo>
                      <a:pt x="700" y="96"/>
                    </a:lnTo>
                    <a:lnTo>
                      <a:pt x="792" y="94"/>
                    </a:lnTo>
                    <a:lnTo>
                      <a:pt x="883" y="96"/>
                    </a:lnTo>
                    <a:lnTo>
                      <a:pt x="967" y="104"/>
                    </a:lnTo>
                    <a:lnTo>
                      <a:pt x="1005" y="108"/>
                    </a:lnTo>
                    <a:lnTo>
                      <a:pt x="1044" y="116"/>
                    </a:lnTo>
                    <a:lnTo>
                      <a:pt x="1077" y="123"/>
                    </a:lnTo>
                    <a:lnTo>
                      <a:pt x="1111" y="130"/>
                    </a:lnTo>
                    <a:lnTo>
                      <a:pt x="1140" y="137"/>
                    </a:lnTo>
                    <a:lnTo>
                      <a:pt x="1166" y="149"/>
                    </a:lnTo>
                    <a:lnTo>
                      <a:pt x="1190" y="159"/>
                    </a:lnTo>
                    <a:lnTo>
                      <a:pt x="1207" y="171"/>
                    </a:lnTo>
                    <a:lnTo>
                      <a:pt x="1224" y="178"/>
                    </a:lnTo>
                    <a:lnTo>
                      <a:pt x="1236" y="190"/>
                    </a:lnTo>
                    <a:lnTo>
                      <a:pt x="1243" y="204"/>
                    </a:lnTo>
                    <a:lnTo>
                      <a:pt x="1243" y="214"/>
                    </a:lnTo>
                    <a:lnTo>
                      <a:pt x="1243" y="226"/>
                    </a:lnTo>
                    <a:lnTo>
                      <a:pt x="1236" y="238"/>
                    </a:lnTo>
                    <a:lnTo>
                      <a:pt x="1569" y="255"/>
                    </a:lnTo>
                    <a:lnTo>
                      <a:pt x="1579" y="236"/>
                    </a:lnTo>
                    <a:lnTo>
                      <a:pt x="1581" y="214"/>
                    </a:lnTo>
                    <a:lnTo>
                      <a:pt x="1576" y="192"/>
                    </a:lnTo>
                    <a:lnTo>
                      <a:pt x="1567" y="173"/>
                    </a:lnTo>
                    <a:lnTo>
                      <a:pt x="1545" y="152"/>
                    </a:lnTo>
                    <a:lnTo>
                      <a:pt x="1519" y="130"/>
                    </a:lnTo>
                    <a:lnTo>
                      <a:pt x="1485" y="113"/>
                    </a:lnTo>
                    <a:lnTo>
                      <a:pt x="1447" y="94"/>
                    </a:lnTo>
                    <a:lnTo>
                      <a:pt x="1401" y="80"/>
                    </a:lnTo>
                    <a:lnTo>
                      <a:pt x="1348" y="65"/>
                    </a:lnTo>
                    <a:lnTo>
                      <a:pt x="1291" y="48"/>
                    </a:lnTo>
                    <a:lnTo>
                      <a:pt x="1233" y="39"/>
                    </a:lnTo>
                    <a:lnTo>
                      <a:pt x="1166" y="27"/>
                    </a:lnTo>
                    <a:lnTo>
                      <a:pt x="1099" y="17"/>
                    </a:lnTo>
                    <a:lnTo>
                      <a:pt x="1027" y="10"/>
                    </a:lnTo>
                    <a:lnTo>
                      <a:pt x="950" y="5"/>
                    </a:lnTo>
                    <a:lnTo>
                      <a:pt x="871" y="5"/>
                    </a:lnTo>
                    <a:lnTo>
                      <a:pt x="792" y="0"/>
                    </a:lnTo>
                    <a:lnTo>
                      <a:pt x="710" y="5"/>
                    </a:lnTo>
                    <a:lnTo>
                      <a:pt x="631" y="5"/>
                    </a:lnTo>
                    <a:lnTo>
                      <a:pt x="556" y="10"/>
                    </a:lnTo>
                    <a:lnTo>
                      <a:pt x="484" y="17"/>
                    </a:lnTo>
                    <a:lnTo>
                      <a:pt x="412" y="27"/>
                    </a:lnTo>
                    <a:lnTo>
                      <a:pt x="350" y="39"/>
                    </a:lnTo>
                    <a:lnTo>
                      <a:pt x="288" y="48"/>
                    </a:lnTo>
                    <a:lnTo>
                      <a:pt x="230" y="65"/>
                    </a:lnTo>
                    <a:lnTo>
                      <a:pt x="182" y="80"/>
                    </a:lnTo>
                    <a:lnTo>
                      <a:pt x="134" y="94"/>
                    </a:lnTo>
                    <a:lnTo>
                      <a:pt x="93" y="113"/>
                    </a:lnTo>
                    <a:lnTo>
                      <a:pt x="60" y="130"/>
                    </a:lnTo>
                    <a:lnTo>
                      <a:pt x="36" y="152"/>
                    </a:lnTo>
                    <a:lnTo>
                      <a:pt x="14" y="173"/>
                    </a:lnTo>
                    <a:lnTo>
                      <a:pt x="2" y="192"/>
                    </a:lnTo>
                    <a:lnTo>
                      <a:pt x="0" y="214"/>
                    </a:lnTo>
                    <a:lnTo>
                      <a:pt x="2" y="236"/>
                    </a:lnTo>
                    <a:lnTo>
                      <a:pt x="9" y="255"/>
                    </a:lnTo>
                    <a:lnTo>
                      <a:pt x="345" y="238"/>
                    </a:lnTo>
                    <a:close/>
                  </a:path>
                </a:pathLst>
              </a:custGeom>
              <a:solidFill>
                <a:srgbClr val="C0C0C0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86" name="Line 410"/>
              <p:cNvSpPr>
                <a:spLocks noChangeShapeType="1"/>
              </p:cNvSpPr>
              <p:nvPr/>
            </p:nvSpPr>
            <p:spPr bwMode="auto">
              <a:xfrm flipV="1">
                <a:off x="3325813" y="1152525"/>
                <a:ext cx="0" cy="33020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87" name="Line 411"/>
              <p:cNvSpPr>
                <a:spLocks noChangeShapeType="1"/>
              </p:cNvSpPr>
              <p:nvPr/>
            </p:nvSpPr>
            <p:spPr bwMode="auto">
              <a:xfrm flipV="1">
                <a:off x="4405313" y="1154113"/>
                <a:ext cx="0" cy="33178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88" name="Rectangle 415"/>
              <p:cNvSpPr>
                <a:spLocks noChangeArrowheads="1"/>
              </p:cNvSpPr>
              <p:nvPr/>
            </p:nvSpPr>
            <p:spPr bwMode="auto">
              <a:xfrm>
                <a:off x="3324225" y="1465263"/>
                <a:ext cx="236538" cy="141287"/>
              </a:xfrm>
              <a:prstGeom prst="rect">
                <a:avLst/>
              </a:prstGeom>
              <a:solidFill>
                <a:srgbClr val="80808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89" name="Rectangle 416"/>
              <p:cNvSpPr>
                <a:spLocks noChangeArrowheads="1"/>
              </p:cNvSpPr>
              <p:nvPr/>
            </p:nvSpPr>
            <p:spPr bwMode="auto">
              <a:xfrm>
                <a:off x="4171950" y="1468438"/>
                <a:ext cx="234950" cy="138112"/>
              </a:xfrm>
              <a:prstGeom prst="rect">
                <a:avLst/>
              </a:prstGeom>
              <a:solidFill>
                <a:srgbClr val="80808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90" name="Freeform 417"/>
              <p:cNvSpPr>
                <a:spLocks/>
              </p:cNvSpPr>
              <p:nvPr/>
            </p:nvSpPr>
            <p:spPr bwMode="auto">
              <a:xfrm>
                <a:off x="3560763" y="1485900"/>
                <a:ext cx="598487" cy="122238"/>
              </a:xfrm>
              <a:custGeom>
                <a:avLst/>
                <a:gdLst>
                  <a:gd name="T0" fmla="*/ 423 w 891"/>
                  <a:gd name="T1" fmla="*/ 170 h 170"/>
                  <a:gd name="T2" fmla="*/ 425 w 891"/>
                  <a:gd name="T3" fmla="*/ 168 h 170"/>
                  <a:gd name="T4" fmla="*/ 430 w 891"/>
                  <a:gd name="T5" fmla="*/ 163 h 170"/>
                  <a:gd name="T6" fmla="*/ 437 w 891"/>
                  <a:gd name="T7" fmla="*/ 160 h 170"/>
                  <a:gd name="T8" fmla="*/ 447 w 891"/>
                  <a:gd name="T9" fmla="*/ 160 h 170"/>
                  <a:gd name="T10" fmla="*/ 459 w 891"/>
                  <a:gd name="T11" fmla="*/ 163 h 170"/>
                  <a:gd name="T12" fmla="*/ 466 w 891"/>
                  <a:gd name="T13" fmla="*/ 168 h 170"/>
                  <a:gd name="T14" fmla="*/ 466 w 891"/>
                  <a:gd name="T15" fmla="*/ 170 h 170"/>
                  <a:gd name="T16" fmla="*/ 891 w 891"/>
                  <a:gd name="T17" fmla="*/ 170 h 170"/>
                  <a:gd name="T18" fmla="*/ 888 w 891"/>
                  <a:gd name="T19" fmla="*/ 151 h 170"/>
                  <a:gd name="T20" fmla="*/ 881 w 891"/>
                  <a:gd name="T21" fmla="*/ 134 h 170"/>
                  <a:gd name="T22" fmla="*/ 869 w 891"/>
                  <a:gd name="T23" fmla="*/ 120 h 170"/>
                  <a:gd name="T24" fmla="*/ 857 w 891"/>
                  <a:gd name="T25" fmla="*/ 105 h 170"/>
                  <a:gd name="T26" fmla="*/ 838 w 891"/>
                  <a:gd name="T27" fmla="*/ 88 h 170"/>
                  <a:gd name="T28" fmla="*/ 816 w 891"/>
                  <a:gd name="T29" fmla="*/ 74 h 170"/>
                  <a:gd name="T30" fmla="*/ 790 w 891"/>
                  <a:gd name="T31" fmla="*/ 60 h 170"/>
                  <a:gd name="T32" fmla="*/ 761 w 891"/>
                  <a:gd name="T33" fmla="*/ 50 h 170"/>
                  <a:gd name="T34" fmla="*/ 730 w 891"/>
                  <a:gd name="T35" fmla="*/ 38 h 170"/>
                  <a:gd name="T36" fmla="*/ 694 w 891"/>
                  <a:gd name="T37" fmla="*/ 28 h 170"/>
                  <a:gd name="T38" fmla="*/ 658 w 891"/>
                  <a:gd name="T39" fmla="*/ 19 h 170"/>
                  <a:gd name="T40" fmla="*/ 620 w 891"/>
                  <a:gd name="T41" fmla="*/ 12 h 170"/>
                  <a:gd name="T42" fmla="*/ 536 w 891"/>
                  <a:gd name="T43" fmla="*/ 2 h 170"/>
                  <a:gd name="T44" fmla="*/ 447 w 891"/>
                  <a:gd name="T45" fmla="*/ 0 h 170"/>
                  <a:gd name="T46" fmla="*/ 358 w 891"/>
                  <a:gd name="T47" fmla="*/ 2 h 170"/>
                  <a:gd name="T48" fmla="*/ 274 w 891"/>
                  <a:gd name="T49" fmla="*/ 12 h 170"/>
                  <a:gd name="T50" fmla="*/ 236 w 891"/>
                  <a:gd name="T51" fmla="*/ 19 h 170"/>
                  <a:gd name="T52" fmla="*/ 197 w 891"/>
                  <a:gd name="T53" fmla="*/ 28 h 170"/>
                  <a:gd name="T54" fmla="*/ 161 w 891"/>
                  <a:gd name="T55" fmla="*/ 38 h 170"/>
                  <a:gd name="T56" fmla="*/ 132 w 891"/>
                  <a:gd name="T57" fmla="*/ 50 h 170"/>
                  <a:gd name="T58" fmla="*/ 104 w 891"/>
                  <a:gd name="T59" fmla="*/ 60 h 170"/>
                  <a:gd name="T60" fmla="*/ 77 w 891"/>
                  <a:gd name="T61" fmla="*/ 74 h 170"/>
                  <a:gd name="T62" fmla="*/ 56 w 891"/>
                  <a:gd name="T63" fmla="*/ 88 h 170"/>
                  <a:gd name="T64" fmla="*/ 34 w 891"/>
                  <a:gd name="T65" fmla="*/ 105 h 170"/>
                  <a:gd name="T66" fmla="*/ 22 w 891"/>
                  <a:gd name="T67" fmla="*/ 120 h 170"/>
                  <a:gd name="T68" fmla="*/ 10 w 891"/>
                  <a:gd name="T69" fmla="*/ 134 h 170"/>
                  <a:gd name="T70" fmla="*/ 3 w 891"/>
                  <a:gd name="T71" fmla="*/ 151 h 170"/>
                  <a:gd name="T72" fmla="*/ 0 w 891"/>
                  <a:gd name="T73" fmla="*/ 170 h 170"/>
                  <a:gd name="T74" fmla="*/ 423 w 891"/>
                  <a:gd name="T7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1" h="170">
                    <a:moveTo>
                      <a:pt x="423" y="170"/>
                    </a:moveTo>
                    <a:lnTo>
                      <a:pt x="425" y="168"/>
                    </a:lnTo>
                    <a:lnTo>
                      <a:pt x="430" y="163"/>
                    </a:lnTo>
                    <a:lnTo>
                      <a:pt x="437" y="160"/>
                    </a:lnTo>
                    <a:lnTo>
                      <a:pt x="447" y="160"/>
                    </a:lnTo>
                    <a:lnTo>
                      <a:pt x="459" y="163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891" y="170"/>
                    </a:lnTo>
                    <a:lnTo>
                      <a:pt x="888" y="151"/>
                    </a:lnTo>
                    <a:lnTo>
                      <a:pt x="881" y="134"/>
                    </a:lnTo>
                    <a:lnTo>
                      <a:pt x="869" y="120"/>
                    </a:lnTo>
                    <a:lnTo>
                      <a:pt x="857" y="105"/>
                    </a:lnTo>
                    <a:lnTo>
                      <a:pt x="838" y="88"/>
                    </a:lnTo>
                    <a:lnTo>
                      <a:pt x="816" y="74"/>
                    </a:lnTo>
                    <a:lnTo>
                      <a:pt x="790" y="60"/>
                    </a:lnTo>
                    <a:lnTo>
                      <a:pt x="761" y="50"/>
                    </a:lnTo>
                    <a:lnTo>
                      <a:pt x="730" y="38"/>
                    </a:lnTo>
                    <a:lnTo>
                      <a:pt x="694" y="28"/>
                    </a:lnTo>
                    <a:lnTo>
                      <a:pt x="658" y="19"/>
                    </a:lnTo>
                    <a:lnTo>
                      <a:pt x="620" y="12"/>
                    </a:lnTo>
                    <a:lnTo>
                      <a:pt x="536" y="2"/>
                    </a:lnTo>
                    <a:lnTo>
                      <a:pt x="447" y="0"/>
                    </a:lnTo>
                    <a:lnTo>
                      <a:pt x="358" y="2"/>
                    </a:lnTo>
                    <a:lnTo>
                      <a:pt x="274" y="12"/>
                    </a:lnTo>
                    <a:lnTo>
                      <a:pt x="236" y="19"/>
                    </a:lnTo>
                    <a:lnTo>
                      <a:pt x="197" y="28"/>
                    </a:lnTo>
                    <a:lnTo>
                      <a:pt x="161" y="38"/>
                    </a:lnTo>
                    <a:lnTo>
                      <a:pt x="132" y="50"/>
                    </a:lnTo>
                    <a:lnTo>
                      <a:pt x="104" y="60"/>
                    </a:lnTo>
                    <a:lnTo>
                      <a:pt x="77" y="74"/>
                    </a:lnTo>
                    <a:lnTo>
                      <a:pt x="56" y="88"/>
                    </a:lnTo>
                    <a:lnTo>
                      <a:pt x="34" y="105"/>
                    </a:lnTo>
                    <a:lnTo>
                      <a:pt x="22" y="120"/>
                    </a:lnTo>
                    <a:lnTo>
                      <a:pt x="10" y="134"/>
                    </a:lnTo>
                    <a:lnTo>
                      <a:pt x="3" y="151"/>
                    </a:lnTo>
                    <a:lnTo>
                      <a:pt x="0" y="170"/>
                    </a:lnTo>
                    <a:lnTo>
                      <a:pt x="423" y="170"/>
                    </a:lnTo>
                    <a:close/>
                  </a:path>
                </a:pathLst>
              </a:custGeom>
              <a:solidFill>
                <a:srgbClr val="FFFFFF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391" name="Freeform 418"/>
              <p:cNvSpPr>
                <a:spLocks/>
              </p:cNvSpPr>
              <p:nvPr/>
            </p:nvSpPr>
            <p:spPr bwMode="auto">
              <a:xfrm>
                <a:off x="3559175" y="1503363"/>
                <a:ext cx="598488" cy="134937"/>
              </a:xfrm>
              <a:custGeom>
                <a:avLst/>
                <a:gdLst>
                  <a:gd name="T0" fmla="*/ 427 w 890"/>
                  <a:gd name="T1" fmla="*/ 189 h 189"/>
                  <a:gd name="T2" fmla="*/ 430 w 890"/>
                  <a:gd name="T3" fmla="*/ 187 h 189"/>
                  <a:gd name="T4" fmla="*/ 432 w 890"/>
                  <a:gd name="T5" fmla="*/ 184 h 189"/>
                  <a:gd name="T6" fmla="*/ 444 w 890"/>
                  <a:gd name="T7" fmla="*/ 182 h 189"/>
                  <a:gd name="T8" fmla="*/ 456 w 890"/>
                  <a:gd name="T9" fmla="*/ 184 h 189"/>
                  <a:gd name="T10" fmla="*/ 461 w 890"/>
                  <a:gd name="T11" fmla="*/ 187 h 189"/>
                  <a:gd name="T12" fmla="*/ 461 w 890"/>
                  <a:gd name="T13" fmla="*/ 189 h 189"/>
                  <a:gd name="T14" fmla="*/ 890 w 890"/>
                  <a:gd name="T15" fmla="*/ 189 h 189"/>
                  <a:gd name="T16" fmla="*/ 888 w 890"/>
                  <a:gd name="T17" fmla="*/ 170 h 189"/>
                  <a:gd name="T18" fmla="*/ 881 w 890"/>
                  <a:gd name="T19" fmla="*/ 151 h 189"/>
                  <a:gd name="T20" fmla="*/ 869 w 890"/>
                  <a:gd name="T21" fmla="*/ 132 h 189"/>
                  <a:gd name="T22" fmla="*/ 857 w 890"/>
                  <a:gd name="T23" fmla="*/ 117 h 189"/>
                  <a:gd name="T24" fmla="*/ 835 w 890"/>
                  <a:gd name="T25" fmla="*/ 98 h 189"/>
                  <a:gd name="T26" fmla="*/ 814 w 890"/>
                  <a:gd name="T27" fmla="*/ 84 h 189"/>
                  <a:gd name="T28" fmla="*/ 787 w 890"/>
                  <a:gd name="T29" fmla="*/ 69 h 189"/>
                  <a:gd name="T30" fmla="*/ 761 w 890"/>
                  <a:gd name="T31" fmla="*/ 55 h 189"/>
                  <a:gd name="T32" fmla="*/ 730 w 890"/>
                  <a:gd name="T33" fmla="*/ 43 h 189"/>
                  <a:gd name="T34" fmla="*/ 696 w 890"/>
                  <a:gd name="T35" fmla="*/ 33 h 189"/>
                  <a:gd name="T36" fmla="*/ 655 w 890"/>
                  <a:gd name="T37" fmla="*/ 24 h 189"/>
                  <a:gd name="T38" fmla="*/ 617 w 890"/>
                  <a:gd name="T39" fmla="*/ 16 h 189"/>
                  <a:gd name="T40" fmla="*/ 533 w 890"/>
                  <a:gd name="T41" fmla="*/ 4 h 189"/>
                  <a:gd name="T42" fmla="*/ 444 w 890"/>
                  <a:gd name="T43" fmla="*/ 0 h 189"/>
                  <a:gd name="T44" fmla="*/ 355 w 890"/>
                  <a:gd name="T45" fmla="*/ 4 h 189"/>
                  <a:gd name="T46" fmla="*/ 271 w 890"/>
                  <a:gd name="T47" fmla="*/ 16 h 189"/>
                  <a:gd name="T48" fmla="*/ 233 w 890"/>
                  <a:gd name="T49" fmla="*/ 24 h 189"/>
                  <a:gd name="T50" fmla="*/ 197 w 890"/>
                  <a:gd name="T51" fmla="*/ 33 h 189"/>
                  <a:gd name="T52" fmla="*/ 161 w 890"/>
                  <a:gd name="T53" fmla="*/ 43 h 189"/>
                  <a:gd name="T54" fmla="*/ 130 w 890"/>
                  <a:gd name="T55" fmla="*/ 55 h 189"/>
                  <a:gd name="T56" fmla="*/ 101 w 890"/>
                  <a:gd name="T57" fmla="*/ 69 h 189"/>
                  <a:gd name="T58" fmla="*/ 77 w 890"/>
                  <a:gd name="T59" fmla="*/ 84 h 189"/>
                  <a:gd name="T60" fmla="*/ 55 w 890"/>
                  <a:gd name="T61" fmla="*/ 98 h 189"/>
                  <a:gd name="T62" fmla="*/ 34 w 890"/>
                  <a:gd name="T63" fmla="*/ 117 h 189"/>
                  <a:gd name="T64" fmla="*/ 19 w 890"/>
                  <a:gd name="T65" fmla="*/ 132 h 189"/>
                  <a:gd name="T66" fmla="*/ 10 w 890"/>
                  <a:gd name="T67" fmla="*/ 151 h 189"/>
                  <a:gd name="T68" fmla="*/ 2 w 890"/>
                  <a:gd name="T69" fmla="*/ 170 h 189"/>
                  <a:gd name="T70" fmla="*/ 0 w 890"/>
                  <a:gd name="T71" fmla="*/ 189 h 189"/>
                  <a:gd name="T72" fmla="*/ 427 w 890"/>
                  <a:gd name="T7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0" h="189">
                    <a:moveTo>
                      <a:pt x="427" y="189"/>
                    </a:moveTo>
                    <a:lnTo>
                      <a:pt x="430" y="187"/>
                    </a:lnTo>
                    <a:lnTo>
                      <a:pt x="432" y="184"/>
                    </a:lnTo>
                    <a:lnTo>
                      <a:pt x="444" y="182"/>
                    </a:lnTo>
                    <a:lnTo>
                      <a:pt x="456" y="184"/>
                    </a:lnTo>
                    <a:lnTo>
                      <a:pt x="461" y="187"/>
                    </a:lnTo>
                    <a:lnTo>
                      <a:pt x="461" y="189"/>
                    </a:lnTo>
                    <a:lnTo>
                      <a:pt x="890" y="189"/>
                    </a:lnTo>
                    <a:lnTo>
                      <a:pt x="888" y="170"/>
                    </a:lnTo>
                    <a:lnTo>
                      <a:pt x="881" y="151"/>
                    </a:lnTo>
                    <a:lnTo>
                      <a:pt x="869" y="132"/>
                    </a:lnTo>
                    <a:lnTo>
                      <a:pt x="857" y="117"/>
                    </a:lnTo>
                    <a:lnTo>
                      <a:pt x="835" y="98"/>
                    </a:lnTo>
                    <a:lnTo>
                      <a:pt x="814" y="84"/>
                    </a:lnTo>
                    <a:lnTo>
                      <a:pt x="787" y="69"/>
                    </a:lnTo>
                    <a:lnTo>
                      <a:pt x="761" y="55"/>
                    </a:lnTo>
                    <a:lnTo>
                      <a:pt x="730" y="43"/>
                    </a:lnTo>
                    <a:lnTo>
                      <a:pt x="696" y="33"/>
                    </a:lnTo>
                    <a:lnTo>
                      <a:pt x="655" y="24"/>
                    </a:lnTo>
                    <a:lnTo>
                      <a:pt x="617" y="16"/>
                    </a:lnTo>
                    <a:lnTo>
                      <a:pt x="533" y="4"/>
                    </a:lnTo>
                    <a:lnTo>
                      <a:pt x="444" y="0"/>
                    </a:lnTo>
                    <a:lnTo>
                      <a:pt x="355" y="4"/>
                    </a:lnTo>
                    <a:lnTo>
                      <a:pt x="271" y="16"/>
                    </a:lnTo>
                    <a:lnTo>
                      <a:pt x="233" y="24"/>
                    </a:lnTo>
                    <a:lnTo>
                      <a:pt x="197" y="33"/>
                    </a:lnTo>
                    <a:lnTo>
                      <a:pt x="161" y="43"/>
                    </a:lnTo>
                    <a:lnTo>
                      <a:pt x="130" y="55"/>
                    </a:lnTo>
                    <a:lnTo>
                      <a:pt x="101" y="69"/>
                    </a:lnTo>
                    <a:lnTo>
                      <a:pt x="77" y="84"/>
                    </a:lnTo>
                    <a:lnTo>
                      <a:pt x="55" y="98"/>
                    </a:lnTo>
                    <a:lnTo>
                      <a:pt x="34" y="117"/>
                    </a:lnTo>
                    <a:lnTo>
                      <a:pt x="19" y="132"/>
                    </a:lnTo>
                    <a:lnTo>
                      <a:pt x="10" y="151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427" y="189"/>
                    </a:lnTo>
                    <a:close/>
                  </a:path>
                </a:pathLst>
              </a:custGeom>
              <a:solidFill>
                <a:srgbClr val="FFFFFF"/>
              </a:solidFill>
              <a:ln w="889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grpSp>
            <p:nvGrpSpPr>
              <p:cNvPr id="392" name="Group 419"/>
              <p:cNvGrpSpPr>
                <a:grpSpLocks/>
              </p:cNvGrpSpPr>
              <p:nvPr/>
            </p:nvGrpSpPr>
            <p:grpSpPr bwMode="auto">
              <a:xfrm>
                <a:off x="4014788" y="1290638"/>
                <a:ext cx="250825" cy="182562"/>
                <a:chOff x="3854" y="3404"/>
                <a:chExt cx="372" cy="255"/>
              </a:xfrm>
            </p:grpSpPr>
            <p:sp>
              <p:nvSpPr>
                <p:cNvPr id="619" name="Freeform 420"/>
                <p:cNvSpPr>
                  <a:spLocks/>
                </p:cNvSpPr>
                <p:nvPr/>
              </p:nvSpPr>
              <p:spPr bwMode="auto">
                <a:xfrm>
                  <a:off x="3854" y="3404"/>
                  <a:ext cx="372" cy="255"/>
                </a:xfrm>
                <a:custGeom>
                  <a:avLst/>
                  <a:gdLst>
                    <a:gd name="T0" fmla="*/ 38 w 372"/>
                    <a:gd name="T1" fmla="*/ 0 h 255"/>
                    <a:gd name="T2" fmla="*/ 0 w 372"/>
                    <a:gd name="T3" fmla="*/ 68 h 255"/>
                    <a:gd name="T4" fmla="*/ 333 w 372"/>
                    <a:gd name="T5" fmla="*/ 255 h 255"/>
                    <a:gd name="T6" fmla="*/ 372 w 372"/>
                    <a:gd name="T7" fmla="*/ 190 h 255"/>
                    <a:gd name="T8" fmla="*/ 38 w 372"/>
                    <a:gd name="T9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255">
                      <a:moveTo>
                        <a:pt x="38" y="0"/>
                      </a:moveTo>
                      <a:lnTo>
                        <a:pt x="0" y="68"/>
                      </a:lnTo>
                      <a:lnTo>
                        <a:pt x="333" y="255"/>
                      </a:lnTo>
                      <a:lnTo>
                        <a:pt x="372" y="19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20" name="Freeform 421"/>
                <p:cNvSpPr>
                  <a:spLocks/>
                </p:cNvSpPr>
                <p:nvPr/>
              </p:nvSpPr>
              <p:spPr bwMode="auto">
                <a:xfrm>
                  <a:off x="3902" y="3426"/>
                  <a:ext cx="41" cy="31"/>
                </a:xfrm>
                <a:custGeom>
                  <a:avLst/>
                  <a:gdLst>
                    <a:gd name="T0" fmla="*/ 12 w 41"/>
                    <a:gd name="T1" fmla="*/ 0 h 31"/>
                    <a:gd name="T2" fmla="*/ 7 w 41"/>
                    <a:gd name="T3" fmla="*/ 0 h 31"/>
                    <a:gd name="T4" fmla="*/ 7 w 41"/>
                    <a:gd name="T5" fmla="*/ 2 h 31"/>
                    <a:gd name="T6" fmla="*/ 0 w 41"/>
                    <a:gd name="T7" fmla="*/ 10 h 31"/>
                    <a:gd name="T8" fmla="*/ 0 w 41"/>
                    <a:gd name="T9" fmla="*/ 12 h 31"/>
                    <a:gd name="T10" fmla="*/ 5 w 41"/>
                    <a:gd name="T11" fmla="*/ 14 h 31"/>
                    <a:gd name="T12" fmla="*/ 33 w 41"/>
                    <a:gd name="T13" fmla="*/ 31 h 31"/>
                    <a:gd name="T14" fmla="*/ 36 w 41"/>
                    <a:gd name="T15" fmla="*/ 31 h 31"/>
                    <a:gd name="T16" fmla="*/ 41 w 41"/>
                    <a:gd name="T17" fmla="*/ 22 h 31"/>
                    <a:gd name="T18" fmla="*/ 41 w 41"/>
                    <a:gd name="T19" fmla="*/ 19 h 31"/>
                    <a:gd name="T20" fmla="*/ 12 w 41"/>
                    <a:gd name="T2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31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4"/>
                      </a:lnTo>
                      <a:lnTo>
                        <a:pt x="33" y="31"/>
                      </a:lnTo>
                      <a:lnTo>
                        <a:pt x="36" y="31"/>
                      </a:lnTo>
                      <a:lnTo>
                        <a:pt x="41" y="22"/>
                      </a:lnTo>
                      <a:lnTo>
                        <a:pt x="41" y="1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21" name="Freeform 422"/>
                <p:cNvSpPr>
                  <a:spLocks/>
                </p:cNvSpPr>
                <p:nvPr/>
              </p:nvSpPr>
              <p:spPr bwMode="auto">
                <a:xfrm>
                  <a:off x="3955" y="3457"/>
                  <a:ext cx="40" cy="29"/>
                </a:xfrm>
                <a:custGeom>
                  <a:avLst/>
                  <a:gdLst>
                    <a:gd name="T0" fmla="*/ 7 w 40"/>
                    <a:gd name="T1" fmla="*/ 0 h 29"/>
                    <a:gd name="T2" fmla="*/ 4 w 40"/>
                    <a:gd name="T3" fmla="*/ 0 h 29"/>
                    <a:gd name="T4" fmla="*/ 2 w 40"/>
                    <a:gd name="T5" fmla="*/ 0 h 29"/>
                    <a:gd name="T6" fmla="*/ 0 w 40"/>
                    <a:gd name="T7" fmla="*/ 7 h 29"/>
                    <a:gd name="T8" fmla="*/ 0 w 40"/>
                    <a:gd name="T9" fmla="*/ 12 h 29"/>
                    <a:gd name="T10" fmla="*/ 2 w 40"/>
                    <a:gd name="T11" fmla="*/ 12 h 29"/>
                    <a:gd name="T12" fmla="*/ 31 w 40"/>
                    <a:gd name="T13" fmla="*/ 29 h 29"/>
                    <a:gd name="T14" fmla="*/ 33 w 40"/>
                    <a:gd name="T15" fmla="*/ 29 h 29"/>
                    <a:gd name="T16" fmla="*/ 36 w 40"/>
                    <a:gd name="T17" fmla="*/ 29 h 29"/>
                    <a:gd name="T18" fmla="*/ 40 w 40"/>
                    <a:gd name="T19" fmla="*/ 19 h 29"/>
                    <a:gd name="T20" fmla="*/ 38 w 40"/>
                    <a:gd name="T21" fmla="*/ 17 h 29"/>
                    <a:gd name="T22" fmla="*/ 7 w 40"/>
                    <a:gd name="T2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7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1" y="29"/>
                      </a:lnTo>
                      <a:lnTo>
                        <a:pt x="33" y="29"/>
                      </a:lnTo>
                      <a:lnTo>
                        <a:pt x="36" y="29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22" name="Freeform 423"/>
                <p:cNvSpPr>
                  <a:spLocks/>
                </p:cNvSpPr>
                <p:nvPr/>
              </p:nvSpPr>
              <p:spPr bwMode="auto">
                <a:xfrm>
                  <a:off x="4005" y="3484"/>
                  <a:ext cx="41" cy="31"/>
                </a:xfrm>
                <a:custGeom>
                  <a:avLst/>
                  <a:gdLst>
                    <a:gd name="T0" fmla="*/ 7 w 41"/>
                    <a:gd name="T1" fmla="*/ 2 h 31"/>
                    <a:gd name="T2" fmla="*/ 7 w 41"/>
                    <a:gd name="T3" fmla="*/ 0 h 31"/>
                    <a:gd name="T4" fmla="*/ 5 w 41"/>
                    <a:gd name="T5" fmla="*/ 2 h 31"/>
                    <a:gd name="T6" fmla="*/ 0 w 41"/>
                    <a:gd name="T7" fmla="*/ 12 h 31"/>
                    <a:gd name="T8" fmla="*/ 0 w 41"/>
                    <a:gd name="T9" fmla="*/ 14 h 31"/>
                    <a:gd name="T10" fmla="*/ 34 w 41"/>
                    <a:gd name="T11" fmla="*/ 31 h 31"/>
                    <a:gd name="T12" fmla="*/ 36 w 41"/>
                    <a:gd name="T13" fmla="*/ 31 h 31"/>
                    <a:gd name="T14" fmla="*/ 36 w 41"/>
                    <a:gd name="T15" fmla="*/ 28 h 31"/>
                    <a:gd name="T16" fmla="*/ 41 w 41"/>
                    <a:gd name="T17" fmla="*/ 21 h 31"/>
                    <a:gd name="T18" fmla="*/ 41 w 41"/>
                    <a:gd name="T19" fmla="*/ 21 h 31"/>
                    <a:gd name="T20" fmla="*/ 41 w 41"/>
                    <a:gd name="T21" fmla="*/ 19 h 31"/>
                    <a:gd name="T22" fmla="*/ 7 w 41"/>
                    <a:gd name="T23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1">
                      <a:moveTo>
                        <a:pt x="7" y="2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28"/>
                      </a:lnTo>
                      <a:lnTo>
                        <a:pt x="41" y="21"/>
                      </a:lnTo>
                      <a:lnTo>
                        <a:pt x="41" y="21"/>
                      </a:lnTo>
                      <a:lnTo>
                        <a:pt x="41" y="19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23" name="Freeform 424"/>
                <p:cNvSpPr>
                  <a:spLocks/>
                </p:cNvSpPr>
                <p:nvPr/>
              </p:nvSpPr>
              <p:spPr bwMode="auto">
                <a:xfrm>
                  <a:off x="4055" y="3512"/>
                  <a:ext cx="41" cy="32"/>
                </a:xfrm>
                <a:custGeom>
                  <a:avLst/>
                  <a:gdLst>
                    <a:gd name="T0" fmla="*/ 10 w 41"/>
                    <a:gd name="T1" fmla="*/ 0 h 32"/>
                    <a:gd name="T2" fmla="*/ 8 w 41"/>
                    <a:gd name="T3" fmla="*/ 0 h 32"/>
                    <a:gd name="T4" fmla="*/ 5 w 41"/>
                    <a:gd name="T5" fmla="*/ 3 h 32"/>
                    <a:gd name="T6" fmla="*/ 0 w 41"/>
                    <a:gd name="T7" fmla="*/ 10 h 32"/>
                    <a:gd name="T8" fmla="*/ 0 w 41"/>
                    <a:gd name="T9" fmla="*/ 12 h 32"/>
                    <a:gd name="T10" fmla="*/ 3 w 41"/>
                    <a:gd name="T11" fmla="*/ 15 h 32"/>
                    <a:gd name="T12" fmla="*/ 34 w 41"/>
                    <a:gd name="T13" fmla="*/ 32 h 32"/>
                    <a:gd name="T14" fmla="*/ 34 w 41"/>
                    <a:gd name="T15" fmla="*/ 32 h 32"/>
                    <a:gd name="T16" fmla="*/ 39 w 41"/>
                    <a:gd name="T17" fmla="*/ 22 h 32"/>
                    <a:gd name="T18" fmla="*/ 41 w 41"/>
                    <a:gd name="T19" fmla="*/ 22 h 32"/>
                    <a:gd name="T20" fmla="*/ 39 w 41"/>
                    <a:gd name="T21" fmla="*/ 20 h 32"/>
                    <a:gd name="T22" fmla="*/ 10 w 41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2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39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24" name="Freeform 425"/>
                <p:cNvSpPr>
                  <a:spLocks/>
                </p:cNvSpPr>
                <p:nvPr/>
              </p:nvSpPr>
              <p:spPr bwMode="auto">
                <a:xfrm>
                  <a:off x="4108" y="3544"/>
                  <a:ext cx="39" cy="28"/>
                </a:xfrm>
                <a:custGeom>
                  <a:avLst/>
                  <a:gdLst>
                    <a:gd name="T0" fmla="*/ 7 w 39"/>
                    <a:gd name="T1" fmla="*/ 0 h 28"/>
                    <a:gd name="T2" fmla="*/ 7 w 39"/>
                    <a:gd name="T3" fmla="*/ 0 h 28"/>
                    <a:gd name="T4" fmla="*/ 5 w 39"/>
                    <a:gd name="T5" fmla="*/ 0 h 28"/>
                    <a:gd name="T6" fmla="*/ 0 w 39"/>
                    <a:gd name="T7" fmla="*/ 9 h 28"/>
                    <a:gd name="T8" fmla="*/ 0 w 39"/>
                    <a:gd name="T9" fmla="*/ 9 h 28"/>
                    <a:gd name="T10" fmla="*/ 31 w 39"/>
                    <a:gd name="T11" fmla="*/ 28 h 28"/>
                    <a:gd name="T12" fmla="*/ 34 w 39"/>
                    <a:gd name="T13" fmla="*/ 28 h 28"/>
                    <a:gd name="T14" fmla="*/ 39 w 39"/>
                    <a:gd name="T15" fmla="*/ 19 h 28"/>
                    <a:gd name="T16" fmla="*/ 39 w 39"/>
                    <a:gd name="T17" fmla="*/ 16 h 28"/>
                    <a:gd name="T18" fmla="*/ 7 w 39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2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1" y="28"/>
                      </a:lnTo>
                      <a:lnTo>
                        <a:pt x="34" y="28"/>
                      </a:lnTo>
                      <a:lnTo>
                        <a:pt x="39" y="19"/>
                      </a:lnTo>
                      <a:lnTo>
                        <a:pt x="39" y="1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25" name="Freeform 426"/>
                <p:cNvSpPr>
                  <a:spLocks/>
                </p:cNvSpPr>
                <p:nvPr/>
              </p:nvSpPr>
              <p:spPr bwMode="auto">
                <a:xfrm>
                  <a:off x="4159" y="3570"/>
                  <a:ext cx="40" cy="31"/>
                </a:xfrm>
                <a:custGeom>
                  <a:avLst/>
                  <a:gdLst>
                    <a:gd name="T0" fmla="*/ 9 w 40"/>
                    <a:gd name="T1" fmla="*/ 2 h 31"/>
                    <a:gd name="T2" fmla="*/ 7 w 40"/>
                    <a:gd name="T3" fmla="*/ 0 h 31"/>
                    <a:gd name="T4" fmla="*/ 4 w 40"/>
                    <a:gd name="T5" fmla="*/ 2 h 31"/>
                    <a:gd name="T6" fmla="*/ 0 w 40"/>
                    <a:gd name="T7" fmla="*/ 12 h 31"/>
                    <a:gd name="T8" fmla="*/ 0 w 40"/>
                    <a:gd name="T9" fmla="*/ 14 h 31"/>
                    <a:gd name="T10" fmla="*/ 2 w 40"/>
                    <a:gd name="T11" fmla="*/ 14 h 31"/>
                    <a:gd name="T12" fmla="*/ 31 w 40"/>
                    <a:gd name="T13" fmla="*/ 31 h 31"/>
                    <a:gd name="T14" fmla="*/ 33 w 40"/>
                    <a:gd name="T15" fmla="*/ 31 h 31"/>
                    <a:gd name="T16" fmla="*/ 33 w 40"/>
                    <a:gd name="T17" fmla="*/ 31 h 31"/>
                    <a:gd name="T18" fmla="*/ 38 w 40"/>
                    <a:gd name="T19" fmla="*/ 24 h 31"/>
                    <a:gd name="T20" fmla="*/ 40 w 40"/>
                    <a:gd name="T21" fmla="*/ 19 h 31"/>
                    <a:gd name="T22" fmla="*/ 38 w 40"/>
                    <a:gd name="T23" fmla="*/ 19 h 31"/>
                    <a:gd name="T24" fmla="*/ 9 w 40"/>
                    <a:gd name="T25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31">
                      <a:moveTo>
                        <a:pt x="9" y="2"/>
                      </a:move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31" y="31"/>
                      </a:lnTo>
                      <a:lnTo>
                        <a:pt x="33" y="31"/>
                      </a:lnTo>
                      <a:lnTo>
                        <a:pt x="33" y="31"/>
                      </a:lnTo>
                      <a:lnTo>
                        <a:pt x="38" y="24"/>
                      </a:lnTo>
                      <a:lnTo>
                        <a:pt x="40" y="19"/>
                      </a:lnTo>
                      <a:lnTo>
                        <a:pt x="38" y="19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26" name="Freeform 427"/>
                <p:cNvSpPr>
                  <a:spLocks/>
                </p:cNvSpPr>
                <p:nvPr/>
              </p:nvSpPr>
              <p:spPr bwMode="auto">
                <a:xfrm>
                  <a:off x="3964" y="3486"/>
                  <a:ext cx="41" cy="31"/>
                </a:xfrm>
                <a:custGeom>
                  <a:avLst/>
                  <a:gdLst>
                    <a:gd name="T0" fmla="*/ 7 w 41"/>
                    <a:gd name="T1" fmla="*/ 0 h 31"/>
                    <a:gd name="T2" fmla="*/ 7 w 41"/>
                    <a:gd name="T3" fmla="*/ 0 h 31"/>
                    <a:gd name="T4" fmla="*/ 5 w 41"/>
                    <a:gd name="T5" fmla="*/ 0 h 31"/>
                    <a:gd name="T6" fmla="*/ 0 w 41"/>
                    <a:gd name="T7" fmla="*/ 10 h 31"/>
                    <a:gd name="T8" fmla="*/ 0 w 41"/>
                    <a:gd name="T9" fmla="*/ 12 h 31"/>
                    <a:gd name="T10" fmla="*/ 0 w 41"/>
                    <a:gd name="T11" fmla="*/ 12 h 31"/>
                    <a:gd name="T12" fmla="*/ 34 w 41"/>
                    <a:gd name="T13" fmla="*/ 31 h 31"/>
                    <a:gd name="T14" fmla="*/ 34 w 41"/>
                    <a:gd name="T15" fmla="*/ 31 h 31"/>
                    <a:gd name="T16" fmla="*/ 34 w 41"/>
                    <a:gd name="T17" fmla="*/ 29 h 31"/>
                    <a:gd name="T18" fmla="*/ 41 w 41"/>
                    <a:gd name="T19" fmla="*/ 19 h 31"/>
                    <a:gd name="T20" fmla="*/ 41 w 41"/>
                    <a:gd name="T21" fmla="*/ 19 h 31"/>
                    <a:gd name="T22" fmla="*/ 7 w 41"/>
                    <a:gd name="T2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34" y="31"/>
                      </a:lnTo>
                      <a:lnTo>
                        <a:pt x="34" y="31"/>
                      </a:lnTo>
                      <a:lnTo>
                        <a:pt x="34" y="29"/>
                      </a:lnTo>
                      <a:lnTo>
                        <a:pt x="41" y="19"/>
                      </a:lnTo>
                      <a:lnTo>
                        <a:pt x="41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27" name="Freeform 428"/>
                <p:cNvSpPr>
                  <a:spLocks/>
                </p:cNvSpPr>
                <p:nvPr/>
              </p:nvSpPr>
              <p:spPr bwMode="auto">
                <a:xfrm>
                  <a:off x="4019" y="3517"/>
                  <a:ext cx="41" cy="29"/>
                </a:xfrm>
                <a:custGeom>
                  <a:avLst/>
                  <a:gdLst>
                    <a:gd name="T0" fmla="*/ 10 w 41"/>
                    <a:gd name="T1" fmla="*/ 0 h 29"/>
                    <a:gd name="T2" fmla="*/ 8 w 41"/>
                    <a:gd name="T3" fmla="*/ 0 h 29"/>
                    <a:gd name="T4" fmla="*/ 5 w 41"/>
                    <a:gd name="T5" fmla="*/ 0 h 29"/>
                    <a:gd name="T6" fmla="*/ 0 w 41"/>
                    <a:gd name="T7" fmla="*/ 10 h 29"/>
                    <a:gd name="T8" fmla="*/ 0 w 41"/>
                    <a:gd name="T9" fmla="*/ 12 h 29"/>
                    <a:gd name="T10" fmla="*/ 3 w 41"/>
                    <a:gd name="T11" fmla="*/ 15 h 29"/>
                    <a:gd name="T12" fmla="*/ 34 w 41"/>
                    <a:gd name="T13" fmla="*/ 29 h 29"/>
                    <a:gd name="T14" fmla="*/ 34 w 41"/>
                    <a:gd name="T15" fmla="*/ 29 h 29"/>
                    <a:gd name="T16" fmla="*/ 36 w 41"/>
                    <a:gd name="T17" fmla="*/ 29 h 29"/>
                    <a:gd name="T18" fmla="*/ 41 w 41"/>
                    <a:gd name="T19" fmla="*/ 22 h 29"/>
                    <a:gd name="T20" fmla="*/ 41 w 41"/>
                    <a:gd name="T21" fmla="*/ 19 h 29"/>
                    <a:gd name="T22" fmla="*/ 39 w 41"/>
                    <a:gd name="T23" fmla="*/ 17 h 29"/>
                    <a:gd name="T24" fmla="*/ 10 w 41"/>
                    <a:gd name="T2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29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4" y="29"/>
                      </a:lnTo>
                      <a:lnTo>
                        <a:pt x="34" y="29"/>
                      </a:lnTo>
                      <a:lnTo>
                        <a:pt x="36" y="29"/>
                      </a:lnTo>
                      <a:lnTo>
                        <a:pt x="41" y="22"/>
                      </a:lnTo>
                      <a:lnTo>
                        <a:pt x="41" y="19"/>
                      </a:lnTo>
                      <a:lnTo>
                        <a:pt x="39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28" name="Freeform 429"/>
                <p:cNvSpPr>
                  <a:spLocks/>
                </p:cNvSpPr>
                <p:nvPr/>
              </p:nvSpPr>
              <p:spPr bwMode="auto">
                <a:xfrm>
                  <a:off x="4075" y="3546"/>
                  <a:ext cx="40" cy="34"/>
                </a:xfrm>
                <a:custGeom>
                  <a:avLst/>
                  <a:gdLst>
                    <a:gd name="T0" fmla="*/ 7 w 40"/>
                    <a:gd name="T1" fmla="*/ 0 h 34"/>
                    <a:gd name="T2" fmla="*/ 7 w 40"/>
                    <a:gd name="T3" fmla="*/ 0 h 34"/>
                    <a:gd name="T4" fmla="*/ 4 w 40"/>
                    <a:gd name="T5" fmla="*/ 0 h 34"/>
                    <a:gd name="T6" fmla="*/ 0 w 40"/>
                    <a:gd name="T7" fmla="*/ 10 h 34"/>
                    <a:gd name="T8" fmla="*/ 0 w 40"/>
                    <a:gd name="T9" fmla="*/ 12 h 34"/>
                    <a:gd name="T10" fmla="*/ 0 w 40"/>
                    <a:gd name="T11" fmla="*/ 14 h 34"/>
                    <a:gd name="T12" fmla="*/ 31 w 40"/>
                    <a:gd name="T13" fmla="*/ 34 h 34"/>
                    <a:gd name="T14" fmla="*/ 33 w 40"/>
                    <a:gd name="T15" fmla="*/ 34 h 34"/>
                    <a:gd name="T16" fmla="*/ 36 w 40"/>
                    <a:gd name="T17" fmla="*/ 31 h 34"/>
                    <a:gd name="T18" fmla="*/ 40 w 40"/>
                    <a:gd name="T19" fmla="*/ 22 h 34"/>
                    <a:gd name="T20" fmla="*/ 38 w 40"/>
                    <a:gd name="T21" fmla="*/ 19 h 34"/>
                    <a:gd name="T22" fmla="*/ 7 w 40"/>
                    <a:gd name="T2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3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1" y="34"/>
                      </a:lnTo>
                      <a:lnTo>
                        <a:pt x="33" y="34"/>
                      </a:lnTo>
                      <a:lnTo>
                        <a:pt x="36" y="31"/>
                      </a:lnTo>
                      <a:lnTo>
                        <a:pt x="40" y="22"/>
                      </a:lnTo>
                      <a:lnTo>
                        <a:pt x="38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29" name="Freeform 430"/>
                <p:cNvSpPr>
                  <a:spLocks/>
                </p:cNvSpPr>
                <p:nvPr/>
              </p:nvSpPr>
              <p:spPr bwMode="auto">
                <a:xfrm>
                  <a:off x="4130" y="3580"/>
                  <a:ext cx="57" cy="40"/>
                </a:xfrm>
                <a:custGeom>
                  <a:avLst/>
                  <a:gdLst>
                    <a:gd name="T0" fmla="*/ 7 w 57"/>
                    <a:gd name="T1" fmla="*/ 0 h 40"/>
                    <a:gd name="T2" fmla="*/ 7 w 57"/>
                    <a:gd name="T3" fmla="*/ 0 h 40"/>
                    <a:gd name="T4" fmla="*/ 7 w 57"/>
                    <a:gd name="T5" fmla="*/ 0 h 40"/>
                    <a:gd name="T6" fmla="*/ 0 w 57"/>
                    <a:gd name="T7" fmla="*/ 9 h 40"/>
                    <a:gd name="T8" fmla="*/ 0 w 57"/>
                    <a:gd name="T9" fmla="*/ 9 h 40"/>
                    <a:gd name="T10" fmla="*/ 0 w 57"/>
                    <a:gd name="T11" fmla="*/ 14 h 40"/>
                    <a:gd name="T12" fmla="*/ 48 w 57"/>
                    <a:gd name="T13" fmla="*/ 38 h 40"/>
                    <a:gd name="T14" fmla="*/ 50 w 57"/>
                    <a:gd name="T15" fmla="*/ 40 h 40"/>
                    <a:gd name="T16" fmla="*/ 50 w 57"/>
                    <a:gd name="T17" fmla="*/ 38 h 40"/>
                    <a:gd name="T18" fmla="*/ 55 w 57"/>
                    <a:gd name="T19" fmla="*/ 28 h 40"/>
                    <a:gd name="T20" fmla="*/ 57 w 57"/>
                    <a:gd name="T21" fmla="*/ 28 h 40"/>
                    <a:gd name="T22" fmla="*/ 55 w 57"/>
                    <a:gd name="T23" fmla="*/ 26 h 40"/>
                    <a:gd name="T24" fmla="*/ 7 w 57"/>
                    <a:gd name="T2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7" h="4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48" y="38"/>
                      </a:lnTo>
                      <a:lnTo>
                        <a:pt x="50" y="40"/>
                      </a:lnTo>
                      <a:lnTo>
                        <a:pt x="50" y="38"/>
                      </a:lnTo>
                      <a:lnTo>
                        <a:pt x="55" y="28"/>
                      </a:lnTo>
                      <a:lnTo>
                        <a:pt x="57" y="28"/>
                      </a:lnTo>
                      <a:lnTo>
                        <a:pt x="55" y="2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30" name="Freeform 431"/>
                <p:cNvSpPr>
                  <a:spLocks/>
                </p:cNvSpPr>
                <p:nvPr/>
              </p:nvSpPr>
              <p:spPr bwMode="auto">
                <a:xfrm>
                  <a:off x="3880" y="3462"/>
                  <a:ext cx="75" cy="50"/>
                </a:xfrm>
                <a:custGeom>
                  <a:avLst/>
                  <a:gdLst>
                    <a:gd name="T0" fmla="*/ 10 w 75"/>
                    <a:gd name="T1" fmla="*/ 0 h 50"/>
                    <a:gd name="T2" fmla="*/ 7 w 75"/>
                    <a:gd name="T3" fmla="*/ 0 h 50"/>
                    <a:gd name="T4" fmla="*/ 5 w 75"/>
                    <a:gd name="T5" fmla="*/ 2 h 50"/>
                    <a:gd name="T6" fmla="*/ 0 w 75"/>
                    <a:gd name="T7" fmla="*/ 12 h 50"/>
                    <a:gd name="T8" fmla="*/ 0 w 75"/>
                    <a:gd name="T9" fmla="*/ 14 h 50"/>
                    <a:gd name="T10" fmla="*/ 65 w 75"/>
                    <a:gd name="T11" fmla="*/ 50 h 50"/>
                    <a:gd name="T12" fmla="*/ 67 w 75"/>
                    <a:gd name="T13" fmla="*/ 50 h 50"/>
                    <a:gd name="T14" fmla="*/ 67 w 75"/>
                    <a:gd name="T15" fmla="*/ 48 h 50"/>
                    <a:gd name="T16" fmla="*/ 70 w 75"/>
                    <a:gd name="T17" fmla="*/ 41 h 50"/>
                    <a:gd name="T18" fmla="*/ 75 w 75"/>
                    <a:gd name="T19" fmla="*/ 41 h 50"/>
                    <a:gd name="T20" fmla="*/ 70 w 75"/>
                    <a:gd name="T21" fmla="*/ 36 h 50"/>
                    <a:gd name="T22" fmla="*/ 10 w 75"/>
                    <a:gd name="T2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50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65" y="50"/>
                      </a:lnTo>
                      <a:lnTo>
                        <a:pt x="67" y="50"/>
                      </a:lnTo>
                      <a:lnTo>
                        <a:pt x="67" y="48"/>
                      </a:lnTo>
                      <a:lnTo>
                        <a:pt x="70" y="41"/>
                      </a:lnTo>
                      <a:lnTo>
                        <a:pt x="75" y="41"/>
                      </a:lnTo>
                      <a:lnTo>
                        <a:pt x="70" y="3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31" name="Freeform 432"/>
                <p:cNvSpPr>
                  <a:spLocks/>
                </p:cNvSpPr>
                <p:nvPr/>
              </p:nvSpPr>
              <p:spPr bwMode="auto">
                <a:xfrm>
                  <a:off x="3964" y="3510"/>
                  <a:ext cx="142" cy="91"/>
                </a:xfrm>
                <a:custGeom>
                  <a:avLst/>
                  <a:gdLst>
                    <a:gd name="T0" fmla="*/ 10 w 142"/>
                    <a:gd name="T1" fmla="*/ 2 h 91"/>
                    <a:gd name="T2" fmla="*/ 7 w 142"/>
                    <a:gd name="T3" fmla="*/ 0 h 91"/>
                    <a:gd name="T4" fmla="*/ 5 w 142"/>
                    <a:gd name="T5" fmla="*/ 2 h 91"/>
                    <a:gd name="T6" fmla="*/ 0 w 142"/>
                    <a:gd name="T7" fmla="*/ 12 h 91"/>
                    <a:gd name="T8" fmla="*/ 0 w 142"/>
                    <a:gd name="T9" fmla="*/ 14 h 91"/>
                    <a:gd name="T10" fmla="*/ 3 w 142"/>
                    <a:gd name="T11" fmla="*/ 14 h 91"/>
                    <a:gd name="T12" fmla="*/ 135 w 142"/>
                    <a:gd name="T13" fmla="*/ 91 h 91"/>
                    <a:gd name="T14" fmla="*/ 137 w 142"/>
                    <a:gd name="T15" fmla="*/ 91 h 91"/>
                    <a:gd name="T16" fmla="*/ 137 w 142"/>
                    <a:gd name="T17" fmla="*/ 86 h 91"/>
                    <a:gd name="T18" fmla="*/ 142 w 142"/>
                    <a:gd name="T19" fmla="*/ 79 h 91"/>
                    <a:gd name="T20" fmla="*/ 142 w 142"/>
                    <a:gd name="T21" fmla="*/ 79 h 91"/>
                    <a:gd name="T22" fmla="*/ 142 w 142"/>
                    <a:gd name="T23" fmla="*/ 77 h 91"/>
                    <a:gd name="T24" fmla="*/ 10 w 142"/>
                    <a:gd name="T25" fmla="*/ 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2" h="91">
                      <a:moveTo>
                        <a:pt x="10" y="2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135" y="91"/>
                      </a:lnTo>
                      <a:lnTo>
                        <a:pt x="137" y="91"/>
                      </a:lnTo>
                      <a:lnTo>
                        <a:pt x="137" y="86"/>
                      </a:lnTo>
                      <a:lnTo>
                        <a:pt x="142" y="79"/>
                      </a:lnTo>
                      <a:lnTo>
                        <a:pt x="142" y="79"/>
                      </a:lnTo>
                      <a:lnTo>
                        <a:pt x="142" y="77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32" name="Freeform 433"/>
                <p:cNvSpPr>
                  <a:spLocks/>
                </p:cNvSpPr>
                <p:nvPr/>
              </p:nvSpPr>
              <p:spPr bwMode="auto">
                <a:xfrm>
                  <a:off x="4115" y="3596"/>
                  <a:ext cx="58" cy="41"/>
                </a:xfrm>
                <a:custGeom>
                  <a:avLst/>
                  <a:gdLst>
                    <a:gd name="T0" fmla="*/ 10 w 58"/>
                    <a:gd name="T1" fmla="*/ 0 h 41"/>
                    <a:gd name="T2" fmla="*/ 10 w 58"/>
                    <a:gd name="T3" fmla="*/ 0 h 41"/>
                    <a:gd name="T4" fmla="*/ 8 w 58"/>
                    <a:gd name="T5" fmla="*/ 5 h 41"/>
                    <a:gd name="T6" fmla="*/ 3 w 58"/>
                    <a:gd name="T7" fmla="*/ 10 h 41"/>
                    <a:gd name="T8" fmla="*/ 0 w 58"/>
                    <a:gd name="T9" fmla="*/ 12 h 41"/>
                    <a:gd name="T10" fmla="*/ 3 w 58"/>
                    <a:gd name="T11" fmla="*/ 15 h 41"/>
                    <a:gd name="T12" fmla="*/ 51 w 58"/>
                    <a:gd name="T13" fmla="*/ 41 h 41"/>
                    <a:gd name="T14" fmla="*/ 53 w 58"/>
                    <a:gd name="T15" fmla="*/ 41 h 41"/>
                    <a:gd name="T16" fmla="*/ 58 w 58"/>
                    <a:gd name="T17" fmla="*/ 32 h 41"/>
                    <a:gd name="T18" fmla="*/ 58 w 58"/>
                    <a:gd name="T19" fmla="*/ 29 h 41"/>
                    <a:gd name="T20" fmla="*/ 10 w 58"/>
                    <a:gd name="T2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41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51" y="41"/>
                      </a:lnTo>
                      <a:lnTo>
                        <a:pt x="53" y="41"/>
                      </a:lnTo>
                      <a:lnTo>
                        <a:pt x="58" y="32"/>
                      </a:lnTo>
                      <a:lnTo>
                        <a:pt x="5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33" name="Freeform 434"/>
                <p:cNvSpPr>
                  <a:spLocks/>
                </p:cNvSpPr>
                <p:nvPr/>
              </p:nvSpPr>
              <p:spPr bwMode="auto">
                <a:xfrm>
                  <a:off x="3892" y="3445"/>
                  <a:ext cx="58" cy="41"/>
                </a:xfrm>
                <a:custGeom>
                  <a:avLst/>
                  <a:gdLst>
                    <a:gd name="T0" fmla="*/ 10 w 58"/>
                    <a:gd name="T1" fmla="*/ 3 h 41"/>
                    <a:gd name="T2" fmla="*/ 10 w 58"/>
                    <a:gd name="T3" fmla="*/ 0 h 41"/>
                    <a:gd name="T4" fmla="*/ 7 w 58"/>
                    <a:gd name="T5" fmla="*/ 3 h 41"/>
                    <a:gd name="T6" fmla="*/ 3 w 58"/>
                    <a:gd name="T7" fmla="*/ 12 h 41"/>
                    <a:gd name="T8" fmla="*/ 0 w 58"/>
                    <a:gd name="T9" fmla="*/ 12 h 41"/>
                    <a:gd name="T10" fmla="*/ 3 w 58"/>
                    <a:gd name="T11" fmla="*/ 12 h 41"/>
                    <a:gd name="T12" fmla="*/ 51 w 58"/>
                    <a:gd name="T13" fmla="*/ 41 h 41"/>
                    <a:gd name="T14" fmla="*/ 53 w 58"/>
                    <a:gd name="T15" fmla="*/ 41 h 41"/>
                    <a:gd name="T16" fmla="*/ 58 w 58"/>
                    <a:gd name="T17" fmla="*/ 31 h 41"/>
                    <a:gd name="T18" fmla="*/ 58 w 58"/>
                    <a:gd name="T19" fmla="*/ 29 h 41"/>
                    <a:gd name="T20" fmla="*/ 58 w 58"/>
                    <a:gd name="T21" fmla="*/ 27 h 41"/>
                    <a:gd name="T22" fmla="*/ 10 w 58"/>
                    <a:gd name="T23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8" h="41">
                      <a:moveTo>
                        <a:pt x="10" y="3"/>
                      </a:move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1" y="41"/>
                      </a:lnTo>
                      <a:lnTo>
                        <a:pt x="53" y="41"/>
                      </a:lnTo>
                      <a:lnTo>
                        <a:pt x="58" y="31"/>
                      </a:lnTo>
                      <a:lnTo>
                        <a:pt x="58" y="29"/>
                      </a:lnTo>
                      <a:lnTo>
                        <a:pt x="58" y="27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393" name="Group 435"/>
              <p:cNvGrpSpPr>
                <a:grpSpLocks/>
              </p:cNvGrpSpPr>
              <p:nvPr/>
            </p:nvGrpSpPr>
            <p:grpSpPr bwMode="auto">
              <a:xfrm>
                <a:off x="3433763" y="1303338"/>
                <a:ext cx="254000" cy="169862"/>
                <a:chOff x="2990" y="3421"/>
                <a:chExt cx="377" cy="238"/>
              </a:xfrm>
            </p:grpSpPr>
            <p:sp>
              <p:nvSpPr>
                <p:cNvPr id="604" name="Freeform 436"/>
                <p:cNvSpPr>
                  <a:spLocks/>
                </p:cNvSpPr>
                <p:nvPr/>
              </p:nvSpPr>
              <p:spPr bwMode="auto">
                <a:xfrm>
                  <a:off x="2990" y="3421"/>
                  <a:ext cx="377" cy="238"/>
                </a:xfrm>
                <a:custGeom>
                  <a:avLst/>
                  <a:gdLst>
                    <a:gd name="T0" fmla="*/ 0 w 377"/>
                    <a:gd name="T1" fmla="*/ 168 h 238"/>
                    <a:gd name="T2" fmla="*/ 33 w 377"/>
                    <a:gd name="T3" fmla="*/ 238 h 238"/>
                    <a:gd name="T4" fmla="*/ 377 w 377"/>
                    <a:gd name="T5" fmla="*/ 67 h 238"/>
                    <a:gd name="T6" fmla="*/ 343 w 377"/>
                    <a:gd name="T7" fmla="*/ 0 h 238"/>
                    <a:gd name="T8" fmla="*/ 0 w 377"/>
                    <a:gd name="T9" fmla="*/ 16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238">
                      <a:moveTo>
                        <a:pt x="0" y="168"/>
                      </a:moveTo>
                      <a:lnTo>
                        <a:pt x="33" y="238"/>
                      </a:lnTo>
                      <a:lnTo>
                        <a:pt x="377" y="67"/>
                      </a:lnTo>
                      <a:lnTo>
                        <a:pt x="343" y="0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05" name="Freeform 437"/>
                <p:cNvSpPr>
                  <a:spLocks/>
                </p:cNvSpPr>
                <p:nvPr/>
              </p:nvSpPr>
              <p:spPr bwMode="auto">
                <a:xfrm>
                  <a:off x="3021" y="3570"/>
                  <a:ext cx="38" cy="31"/>
                </a:xfrm>
                <a:custGeom>
                  <a:avLst/>
                  <a:gdLst>
                    <a:gd name="T0" fmla="*/ 0 w 38"/>
                    <a:gd name="T1" fmla="*/ 17 h 31"/>
                    <a:gd name="T2" fmla="*/ 0 w 38"/>
                    <a:gd name="T3" fmla="*/ 19 h 31"/>
                    <a:gd name="T4" fmla="*/ 0 w 38"/>
                    <a:gd name="T5" fmla="*/ 19 h 31"/>
                    <a:gd name="T6" fmla="*/ 2 w 38"/>
                    <a:gd name="T7" fmla="*/ 26 h 31"/>
                    <a:gd name="T8" fmla="*/ 2 w 38"/>
                    <a:gd name="T9" fmla="*/ 31 h 31"/>
                    <a:gd name="T10" fmla="*/ 5 w 38"/>
                    <a:gd name="T11" fmla="*/ 31 h 31"/>
                    <a:gd name="T12" fmla="*/ 38 w 38"/>
                    <a:gd name="T13" fmla="*/ 14 h 31"/>
                    <a:gd name="T14" fmla="*/ 38 w 38"/>
                    <a:gd name="T15" fmla="*/ 12 h 31"/>
                    <a:gd name="T16" fmla="*/ 34 w 38"/>
                    <a:gd name="T17" fmla="*/ 2 h 31"/>
                    <a:gd name="T18" fmla="*/ 34 w 38"/>
                    <a:gd name="T19" fmla="*/ 0 h 31"/>
                    <a:gd name="T20" fmla="*/ 31 w 38"/>
                    <a:gd name="T21" fmla="*/ 0 h 31"/>
                    <a:gd name="T22" fmla="*/ 0 w 38"/>
                    <a:gd name="T23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1">
                      <a:moveTo>
                        <a:pt x="0" y="17"/>
                      </a:move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38" y="14"/>
                      </a:lnTo>
                      <a:lnTo>
                        <a:pt x="38" y="12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06" name="Freeform 438"/>
                <p:cNvSpPr>
                  <a:spLocks/>
                </p:cNvSpPr>
                <p:nvPr/>
              </p:nvSpPr>
              <p:spPr bwMode="auto">
                <a:xfrm>
                  <a:off x="3071" y="3546"/>
                  <a:ext cx="41" cy="29"/>
                </a:xfrm>
                <a:custGeom>
                  <a:avLst/>
                  <a:gdLst>
                    <a:gd name="T0" fmla="*/ 0 w 41"/>
                    <a:gd name="T1" fmla="*/ 14 h 29"/>
                    <a:gd name="T2" fmla="*/ 0 w 41"/>
                    <a:gd name="T3" fmla="*/ 17 h 29"/>
                    <a:gd name="T4" fmla="*/ 0 w 41"/>
                    <a:gd name="T5" fmla="*/ 19 h 29"/>
                    <a:gd name="T6" fmla="*/ 3 w 41"/>
                    <a:gd name="T7" fmla="*/ 26 h 29"/>
                    <a:gd name="T8" fmla="*/ 5 w 41"/>
                    <a:gd name="T9" fmla="*/ 29 h 29"/>
                    <a:gd name="T10" fmla="*/ 8 w 41"/>
                    <a:gd name="T11" fmla="*/ 29 h 29"/>
                    <a:gd name="T12" fmla="*/ 39 w 41"/>
                    <a:gd name="T13" fmla="*/ 12 h 29"/>
                    <a:gd name="T14" fmla="*/ 41 w 41"/>
                    <a:gd name="T15" fmla="*/ 10 h 29"/>
                    <a:gd name="T16" fmla="*/ 39 w 41"/>
                    <a:gd name="T17" fmla="*/ 7 h 29"/>
                    <a:gd name="T18" fmla="*/ 39 w 41"/>
                    <a:gd name="T19" fmla="*/ 0 h 29"/>
                    <a:gd name="T20" fmla="*/ 34 w 41"/>
                    <a:gd name="T21" fmla="*/ 0 h 29"/>
                    <a:gd name="T22" fmla="*/ 34 w 41"/>
                    <a:gd name="T23" fmla="*/ 0 h 29"/>
                    <a:gd name="T24" fmla="*/ 0 w 41"/>
                    <a:gd name="T25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29">
                      <a:moveTo>
                        <a:pt x="0" y="14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5" y="29"/>
                      </a:lnTo>
                      <a:lnTo>
                        <a:pt x="8" y="29"/>
                      </a:lnTo>
                      <a:lnTo>
                        <a:pt x="39" y="12"/>
                      </a:lnTo>
                      <a:lnTo>
                        <a:pt x="41" y="10"/>
                      </a:lnTo>
                      <a:lnTo>
                        <a:pt x="39" y="7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07" name="Freeform 439"/>
                <p:cNvSpPr>
                  <a:spLocks/>
                </p:cNvSpPr>
                <p:nvPr/>
              </p:nvSpPr>
              <p:spPr bwMode="auto">
                <a:xfrm>
                  <a:off x="3122" y="3517"/>
                  <a:ext cx="41" cy="29"/>
                </a:xfrm>
                <a:custGeom>
                  <a:avLst/>
                  <a:gdLst>
                    <a:gd name="T0" fmla="*/ 2 w 41"/>
                    <a:gd name="T1" fmla="*/ 17 h 29"/>
                    <a:gd name="T2" fmla="*/ 0 w 41"/>
                    <a:gd name="T3" fmla="*/ 19 h 29"/>
                    <a:gd name="T4" fmla="*/ 2 w 41"/>
                    <a:gd name="T5" fmla="*/ 22 h 29"/>
                    <a:gd name="T6" fmla="*/ 5 w 41"/>
                    <a:gd name="T7" fmla="*/ 29 h 29"/>
                    <a:gd name="T8" fmla="*/ 7 w 41"/>
                    <a:gd name="T9" fmla="*/ 29 h 29"/>
                    <a:gd name="T10" fmla="*/ 9 w 41"/>
                    <a:gd name="T11" fmla="*/ 29 h 29"/>
                    <a:gd name="T12" fmla="*/ 41 w 41"/>
                    <a:gd name="T13" fmla="*/ 15 h 29"/>
                    <a:gd name="T14" fmla="*/ 41 w 41"/>
                    <a:gd name="T15" fmla="*/ 12 h 29"/>
                    <a:gd name="T16" fmla="*/ 38 w 41"/>
                    <a:gd name="T17" fmla="*/ 3 h 29"/>
                    <a:gd name="T18" fmla="*/ 36 w 41"/>
                    <a:gd name="T19" fmla="*/ 0 h 29"/>
                    <a:gd name="T20" fmla="*/ 33 w 41"/>
                    <a:gd name="T21" fmla="*/ 0 h 29"/>
                    <a:gd name="T22" fmla="*/ 2 w 41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29">
                      <a:moveTo>
                        <a:pt x="2" y="17"/>
                      </a:move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41" y="15"/>
                      </a:lnTo>
                      <a:lnTo>
                        <a:pt x="41" y="12"/>
                      </a:lnTo>
                      <a:lnTo>
                        <a:pt x="38" y="3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08" name="Freeform 440"/>
                <p:cNvSpPr>
                  <a:spLocks/>
                </p:cNvSpPr>
                <p:nvPr/>
              </p:nvSpPr>
              <p:spPr bwMode="auto">
                <a:xfrm>
                  <a:off x="3177" y="3493"/>
                  <a:ext cx="38" cy="27"/>
                </a:xfrm>
                <a:custGeom>
                  <a:avLst/>
                  <a:gdLst>
                    <a:gd name="T0" fmla="*/ 0 w 38"/>
                    <a:gd name="T1" fmla="*/ 15 h 27"/>
                    <a:gd name="T2" fmla="*/ 0 w 38"/>
                    <a:gd name="T3" fmla="*/ 17 h 27"/>
                    <a:gd name="T4" fmla="*/ 5 w 38"/>
                    <a:gd name="T5" fmla="*/ 27 h 27"/>
                    <a:gd name="T6" fmla="*/ 7 w 38"/>
                    <a:gd name="T7" fmla="*/ 27 h 27"/>
                    <a:gd name="T8" fmla="*/ 38 w 38"/>
                    <a:gd name="T9" fmla="*/ 12 h 27"/>
                    <a:gd name="T10" fmla="*/ 38 w 38"/>
                    <a:gd name="T11" fmla="*/ 10 h 27"/>
                    <a:gd name="T12" fmla="*/ 34 w 38"/>
                    <a:gd name="T13" fmla="*/ 0 h 27"/>
                    <a:gd name="T14" fmla="*/ 31 w 38"/>
                    <a:gd name="T15" fmla="*/ 0 h 27"/>
                    <a:gd name="T16" fmla="*/ 0 w 38"/>
                    <a:gd name="T17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27">
                      <a:moveTo>
                        <a:pt x="0" y="15"/>
                      </a:moveTo>
                      <a:lnTo>
                        <a:pt x="0" y="17"/>
                      </a:ln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09" name="Freeform 441"/>
                <p:cNvSpPr>
                  <a:spLocks/>
                </p:cNvSpPr>
                <p:nvPr/>
              </p:nvSpPr>
              <p:spPr bwMode="auto">
                <a:xfrm>
                  <a:off x="3230" y="3464"/>
                  <a:ext cx="38" cy="32"/>
                </a:xfrm>
                <a:custGeom>
                  <a:avLst/>
                  <a:gdLst>
                    <a:gd name="T0" fmla="*/ 0 w 38"/>
                    <a:gd name="T1" fmla="*/ 17 h 32"/>
                    <a:gd name="T2" fmla="*/ 0 w 38"/>
                    <a:gd name="T3" fmla="*/ 20 h 32"/>
                    <a:gd name="T4" fmla="*/ 0 w 38"/>
                    <a:gd name="T5" fmla="*/ 22 h 32"/>
                    <a:gd name="T6" fmla="*/ 5 w 38"/>
                    <a:gd name="T7" fmla="*/ 32 h 32"/>
                    <a:gd name="T8" fmla="*/ 7 w 38"/>
                    <a:gd name="T9" fmla="*/ 32 h 32"/>
                    <a:gd name="T10" fmla="*/ 38 w 38"/>
                    <a:gd name="T11" fmla="*/ 15 h 32"/>
                    <a:gd name="T12" fmla="*/ 38 w 38"/>
                    <a:gd name="T13" fmla="*/ 12 h 32"/>
                    <a:gd name="T14" fmla="*/ 33 w 38"/>
                    <a:gd name="T15" fmla="*/ 5 h 32"/>
                    <a:gd name="T16" fmla="*/ 33 w 38"/>
                    <a:gd name="T17" fmla="*/ 0 h 32"/>
                    <a:gd name="T18" fmla="*/ 31 w 38"/>
                    <a:gd name="T19" fmla="*/ 5 h 32"/>
                    <a:gd name="T20" fmla="*/ 0 w 38"/>
                    <a:gd name="T21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32">
                      <a:moveTo>
                        <a:pt x="0" y="17"/>
                      </a:move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5" y="32"/>
                      </a:lnTo>
                      <a:lnTo>
                        <a:pt x="7" y="32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31" y="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10" name="Freeform 442"/>
                <p:cNvSpPr>
                  <a:spLocks/>
                </p:cNvSpPr>
                <p:nvPr/>
              </p:nvSpPr>
              <p:spPr bwMode="auto">
                <a:xfrm>
                  <a:off x="3283" y="3440"/>
                  <a:ext cx="40" cy="29"/>
                </a:xfrm>
                <a:custGeom>
                  <a:avLst/>
                  <a:gdLst>
                    <a:gd name="T0" fmla="*/ 2 w 40"/>
                    <a:gd name="T1" fmla="*/ 17 h 29"/>
                    <a:gd name="T2" fmla="*/ 0 w 40"/>
                    <a:gd name="T3" fmla="*/ 17 h 29"/>
                    <a:gd name="T4" fmla="*/ 2 w 40"/>
                    <a:gd name="T5" fmla="*/ 29 h 29"/>
                    <a:gd name="T6" fmla="*/ 7 w 40"/>
                    <a:gd name="T7" fmla="*/ 29 h 29"/>
                    <a:gd name="T8" fmla="*/ 38 w 40"/>
                    <a:gd name="T9" fmla="*/ 12 h 29"/>
                    <a:gd name="T10" fmla="*/ 40 w 40"/>
                    <a:gd name="T11" fmla="*/ 12 h 29"/>
                    <a:gd name="T12" fmla="*/ 40 w 40"/>
                    <a:gd name="T13" fmla="*/ 10 h 29"/>
                    <a:gd name="T14" fmla="*/ 36 w 40"/>
                    <a:gd name="T15" fmla="*/ 0 h 29"/>
                    <a:gd name="T16" fmla="*/ 33 w 40"/>
                    <a:gd name="T17" fmla="*/ 0 h 29"/>
                    <a:gd name="T18" fmla="*/ 31 w 40"/>
                    <a:gd name="T19" fmla="*/ 0 h 29"/>
                    <a:gd name="T20" fmla="*/ 2 w 40"/>
                    <a:gd name="T21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29">
                      <a:moveTo>
                        <a:pt x="2" y="17"/>
                      </a:moveTo>
                      <a:lnTo>
                        <a:pt x="0" y="17"/>
                      </a:lnTo>
                      <a:lnTo>
                        <a:pt x="2" y="29"/>
                      </a:lnTo>
                      <a:lnTo>
                        <a:pt x="7" y="29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11" name="Freeform 443"/>
                <p:cNvSpPr>
                  <a:spLocks/>
                </p:cNvSpPr>
                <p:nvPr/>
              </p:nvSpPr>
              <p:spPr bwMode="auto">
                <a:xfrm>
                  <a:off x="3103" y="3553"/>
                  <a:ext cx="40" cy="29"/>
                </a:xfrm>
                <a:custGeom>
                  <a:avLst/>
                  <a:gdLst>
                    <a:gd name="T0" fmla="*/ 0 w 40"/>
                    <a:gd name="T1" fmla="*/ 15 h 29"/>
                    <a:gd name="T2" fmla="*/ 0 w 40"/>
                    <a:gd name="T3" fmla="*/ 17 h 29"/>
                    <a:gd name="T4" fmla="*/ 0 w 40"/>
                    <a:gd name="T5" fmla="*/ 19 h 29"/>
                    <a:gd name="T6" fmla="*/ 2 w 40"/>
                    <a:gd name="T7" fmla="*/ 29 h 29"/>
                    <a:gd name="T8" fmla="*/ 7 w 40"/>
                    <a:gd name="T9" fmla="*/ 29 h 29"/>
                    <a:gd name="T10" fmla="*/ 38 w 40"/>
                    <a:gd name="T11" fmla="*/ 12 h 29"/>
                    <a:gd name="T12" fmla="*/ 40 w 40"/>
                    <a:gd name="T13" fmla="*/ 12 h 29"/>
                    <a:gd name="T14" fmla="*/ 40 w 40"/>
                    <a:gd name="T15" fmla="*/ 10 h 29"/>
                    <a:gd name="T16" fmla="*/ 36 w 40"/>
                    <a:gd name="T17" fmla="*/ 0 h 29"/>
                    <a:gd name="T18" fmla="*/ 36 w 40"/>
                    <a:gd name="T19" fmla="*/ 0 h 29"/>
                    <a:gd name="T20" fmla="*/ 33 w 40"/>
                    <a:gd name="T21" fmla="*/ 0 h 29"/>
                    <a:gd name="T22" fmla="*/ 0 w 40"/>
                    <a:gd name="T2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0" y="15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9"/>
                      </a:lnTo>
                      <a:lnTo>
                        <a:pt x="7" y="29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12" name="Freeform 444"/>
                <p:cNvSpPr>
                  <a:spLocks/>
                </p:cNvSpPr>
                <p:nvPr/>
              </p:nvSpPr>
              <p:spPr bwMode="auto">
                <a:xfrm>
                  <a:off x="3158" y="3524"/>
                  <a:ext cx="38" cy="29"/>
                </a:xfrm>
                <a:custGeom>
                  <a:avLst/>
                  <a:gdLst>
                    <a:gd name="T0" fmla="*/ 0 w 38"/>
                    <a:gd name="T1" fmla="*/ 17 h 29"/>
                    <a:gd name="T2" fmla="*/ 0 w 38"/>
                    <a:gd name="T3" fmla="*/ 20 h 29"/>
                    <a:gd name="T4" fmla="*/ 5 w 38"/>
                    <a:gd name="T5" fmla="*/ 29 h 29"/>
                    <a:gd name="T6" fmla="*/ 7 w 38"/>
                    <a:gd name="T7" fmla="*/ 29 h 29"/>
                    <a:gd name="T8" fmla="*/ 7 w 38"/>
                    <a:gd name="T9" fmla="*/ 29 h 29"/>
                    <a:gd name="T10" fmla="*/ 38 w 38"/>
                    <a:gd name="T11" fmla="*/ 15 h 29"/>
                    <a:gd name="T12" fmla="*/ 38 w 38"/>
                    <a:gd name="T13" fmla="*/ 12 h 29"/>
                    <a:gd name="T14" fmla="*/ 38 w 38"/>
                    <a:gd name="T15" fmla="*/ 10 h 29"/>
                    <a:gd name="T16" fmla="*/ 36 w 38"/>
                    <a:gd name="T17" fmla="*/ 0 h 29"/>
                    <a:gd name="T18" fmla="*/ 36 w 38"/>
                    <a:gd name="T19" fmla="*/ 0 h 29"/>
                    <a:gd name="T20" fmla="*/ 33 w 38"/>
                    <a:gd name="T21" fmla="*/ 0 h 29"/>
                    <a:gd name="T22" fmla="*/ 0 w 38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9">
                      <a:moveTo>
                        <a:pt x="0" y="17"/>
                      </a:moveTo>
                      <a:lnTo>
                        <a:pt x="0" y="20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13" name="Freeform 445"/>
                <p:cNvSpPr>
                  <a:spLocks/>
                </p:cNvSpPr>
                <p:nvPr/>
              </p:nvSpPr>
              <p:spPr bwMode="auto">
                <a:xfrm>
                  <a:off x="3213" y="3496"/>
                  <a:ext cx="41" cy="28"/>
                </a:xfrm>
                <a:custGeom>
                  <a:avLst/>
                  <a:gdLst>
                    <a:gd name="T0" fmla="*/ 2 w 41"/>
                    <a:gd name="T1" fmla="*/ 14 h 28"/>
                    <a:gd name="T2" fmla="*/ 0 w 41"/>
                    <a:gd name="T3" fmla="*/ 16 h 28"/>
                    <a:gd name="T4" fmla="*/ 2 w 41"/>
                    <a:gd name="T5" fmla="*/ 19 h 28"/>
                    <a:gd name="T6" fmla="*/ 5 w 41"/>
                    <a:gd name="T7" fmla="*/ 28 h 28"/>
                    <a:gd name="T8" fmla="*/ 7 w 41"/>
                    <a:gd name="T9" fmla="*/ 28 h 28"/>
                    <a:gd name="T10" fmla="*/ 10 w 41"/>
                    <a:gd name="T11" fmla="*/ 28 h 28"/>
                    <a:gd name="T12" fmla="*/ 41 w 41"/>
                    <a:gd name="T13" fmla="*/ 12 h 28"/>
                    <a:gd name="T14" fmla="*/ 41 w 41"/>
                    <a:gd name="T15" fmla="*/ 9 h 28"/>
                    <a:gd name="T16" fmla="*/ 38 w 41"/>
                    <a:gd name="T17" fmla="*/ 2 h 28"/>
                    <a:gd name="T18" fmla="*/ 36 w 41"/>
                    <a:gd name="T19" fmla="*/ 0 h 28"/>
                    <a:gd name="T20" fmla="*/ 36 w 41"/>
                    <a:gd name="T21" fmla="*/ 0 h 28"/>
                    <a:gd name="T22" fmla="*/ 2 w 41"/>
                    <a:gd name="T23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28">
                      <a:moveTo>
                        <a:pt x="2" y="14"/>
                      </a:move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5" y="28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41" y="12"/>
                      </a:lnTo>
                      <a:lnTo>
                        <a:pt x="41" y="9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14" name="Freeform 446"/>
                <p:cNvSpPr>
                  <a:spLocks/>
                </p:cNvSpPr>
                <p:nvPr/>
              </p:nvSpPr>
              <p:spPr bwMode="auto">
                <a:xfrm>
                  <a:off x="3271" y="3457"/>
                  <a:ext cx="60" cy="41"/>
                </a:xfrm>
                <a:custGeom>
                  <a:avLst/>
                  <a:gdLst>
                    <a:gd name="T0" fmla="*/ 2 w 60"/>
                    <a:gd name="T1" fmla="*/ 27 h 41"/>
                    <a:gd name="T2" fmla="*/ 0 w 60"/>
                    <a:gd name="T3" fmla="*/ 29 h 41"/>
                    <a:gd name="T4" fmla="*/ 2 w 60"/>
                    <a:gd name="T5" fmla="*/ 31 h 41"/>
                    <a:gd name="T6" fmla="*/ 4 w 60"/>
                    <a:gd name="T7" fmla="*/ 39 h 41"/>
                    <a:gd name="T8" fmla="*/ 7 w 60"/>
                    <a:gd name="T9" fmla="*/ 41 h 41"/>
                    <a:gd name="T10" fmla="*/ 7 w 60"/>
                    <a:gd name="T11" fmla="*/ 41 h 41"/>
                    <a:gd name="T12" fmla="*/ 55 w 60"/>
                    <a:gd name="T13" fmla="*/ 15 h 41"/>
                    <a:gd name="T14" fmla="*/ 60 w 60"/>
                    <a:gd name="T15" fmla="*/ 15 h 41"/>
                    <a:gd name="T16" fmla="*/ 60 w 60"/>
                    <a:gd name="T17" fmla="*/ 12 h 41"/>
                    <a:gd name="T18" fmla="*/ 55 w 60"/>
                    <a:gd name="T19" fmla="*/ 5 h 41"/>
                    <a:gd name="T20" fmla="*/ 55 w 60"/>
                    <a:gd name="T21" fmla="*/ 0 h 41"/>
                    <a:gd name="T22" fmla="*/ 52 w 60"/>
                    <a:gd name="T23" fmla="*/ 0 h 41"/>
                    <a:gd name="T24" fmla="*/ 2 w 60"/>
                    <a:gd name="T25" fmla="*/ 2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41">
                      <a:moveTo>
                        <a:pt x="2" y="27"/>
                      </a:move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4" y="39"/>
                      </a:lnTo>
                      <a:lnTo>
                        <a:pt x="7" y="41"/>
                      </a:lnTo>
                      <a:lnTo>
                        <a:pt x="7" y="41"/>
                      </a:lnTo>
                      <a:lnTo>
                        <a:pt x="55" y="15"/>
                      </a:lnTo>
                      <a:lnTo>
                        <a:pt x="60" y="15"/>
                      </a:lnTo>
                      <a:lnTo>
                        <a:pt x="60" y="12"/>
                      </a:lnTo>
                      <a:lnTo>
                        <a:pt x="55" y="5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15" name="Freeform 447"/>
                <p:cNvSpPr>
                  <a:spLocks/>
                </p:cNvSpPr>
                <p:nvPr/>
              </p:nvSpPr>
              <p:spPr bwMode="auto">
                <a:xfrm>
                  <a:off x="3035" y="3594"/>
                  <a:ext cx="75" cy="43"/>
                </a:xfrm>
                <a:custGeom>
                  <a:avLst/>
                  <a:gdLst>
                    <a:gd name="T0" fmla="*/ 3 w 75"/>
                    <a:gd name="T1" fmla="*/ 31 h 43"/>
                    <a:gd name="T2" fmla="*/ 0 w 75"/>
                    <a:gd name="T3" fmla="*/ 34 h 43"/>
                    <a:gd name="T4" fmla="*/ 3 w 75"/>
                    <a:gd name="T5" fmla="*/ 36 h 43"/>
                    <a:gd name="T6" fmla="*/ 8 w 75"/>
                    <a:gd name="T7" fmla="*/ 43 h 43"/>
                    <a:gd name="T8" fmla="*/ 10 w 75"/>
                    <a:gd name="T9" fmla="*/ 43 h 43"/>
                    <a:gd name="T10" fmla="*/ 75 w 75"/>
                    <a:gd name="T11" fmla="*/ 12 h 43"/>
                    <a:gd name="T12" fmla="*/ 75 w 75"/>
                    <a:gd name="T13" fmla="*/ 12 h 43"/>
                    <a:gd name="T14" fmla="*/ 75 w 75"/>
                    <a:gd name="T15" fmla="*/ 10 h 43"/>
                    <a:gd name="T16" fmla="*/ 70 w 75"/>
                    <a:gd name="T17" fmla="*/ 0 h 43"/>
                    <a:gd name="T18" fmla="*/ 70 w 75"/>
                    <a:gd name="T19" fmla="*/ 0 h 43"/>
                    <a:gd name="T20" fmla="*/ 68 w 75"/>
                    <a:gd name="T21" fmla="*/ 0 h 43"/>
                    <a:gd name="T22" fmla="*/ 3 w 75"/>
                    <a:gd name="T23" fmla="*/ 3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43">
                      <a:moveTo>
                        <a:pt x="3" y="31"/>
                      </a:moveTo>
                      <a:lnTo>
                        <a:pt x="0" y="34"/>
                      </a:lnTo>
                      <a:lnTo>
                        <a:pt x="3" y="36"/>
                      </a:lnTo>
                      <a:lnTo>
                        <a:pt x="8" y="43"/>
                      </a:lnTo>
                      <a:lnTo>
                        <a:pt x="10" y="43"/>
                      </a:lnTo>
                      <a:lnTo>
                        <a:pt x="75" y="12"/>
                      </a:lnTo>
                      <a:lnTo>
                        <a:pt x="75" y="12"/>
                      </a:lnTo>
                      <a:lnTo>
                        <a:pt x="75" y="1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16" name="Freeform 448"/>
                <p:cNvSpPr>
                  <a:spLocks/>
                </p:cNvSpPr>
                <p:nvPr/>
              </p:nvSpPr>
              <p:spPr bwMode="auto">
                <a:xfrm>
                  <a:off x="3122" y="3515"/>
                  <a:ext cx="146" cy="79"/>
                </a:xfrm>
                <a:custGeom>
                  <a:avLst/>
                  <a:gdLst>
                    <a:gd name="T0" fmla="*/ 2 w 146"/>
                    <a:gd name="T1" fmla="*/ 67 h 79"/>
                    <a:gd name="T2" fmla="*/ 0 w 146"/>
                    <a:gd name="T3" fmla="*/ 69 h 79"/>
                    <a:gd name="T4" fmla="*/ 0 w 146"/>
                    <a:gd name="T5" fmla="*/ 72 h 79"/>
                    <a:gd name="T6" fmla="*/ 5 w 146"/>
                    <a:gd name="T7" fmla="*/ 79 h 79"/>
                    <a:gd name="T8" fmla="*/ 7 w 146"/>
                    <a:gd name="T9" fmla="*/ 79 h 79"/>
                    <a:gd name="T10" fmla="*/ 9 w 146"/>
                    <a:gd name="T11" fmla="*/ 79 h 79"/>
                    <a:gd name="T12" fmla="*/ 144 w 146"/>
                    <a:gd name="T13" fmla="*/ 12 h 79"/>
                    <a:gd name="T14" fmla="*/ 146 w 146"/>
                    <a:gd name="T15" fmla="*/ 12 h 79"/>
                    <a:gd name="T16" fmla="*/ 146 w 146"/>
                    <a:gd name="T17" fmla="*/ 9 h 79"/>
                    <a:gd name="T18" fmla="*/ 141 w 146"/>
                    <a:gd name="T19" fmla="*/ 0 h 79"/>
                    <a:gd name="T20" fmla="*/ 139 w 146"/>
                    <a:gd name="T21" fmla="*/ 0 h 79"/>
                    <a:gd name="T22" fmla="*/ 137 w 146"/>
                    <a:gd name="T23" fmla="*/ 0 h 79"/>
                    <a:gd name="T24" fmla="*/ 2 w 146"/>
                    <a:gd name="T25" fmla="*/ 6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6" h="79">
                      <a:moveTo>
                        <a:pt x="2" y="67"/>
                      </a:move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5" y="79"/>
                      </a:lnTo>
                      <a:lnTo>
                        <a:pt x="7" y="79"/>
                      </a:lnTo>
                      <a:lnTo>
                        <a:pt x="9" y="79"/>
                      </a:lnTo>
                      <a:lnTo>
                        <a:pt x="144" y="12"/>
                      </a:lnTo>
                      <a:lnTo>
                        <a:pt x="146" y="12"/>
                      </a:lnTo>
                      <a:lnTo>
                        <a:pt x="146" y="9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37" y="0"/>
                      </a:lnTo>
                      <a:lnTo>
                        <a:pt x="2" y="6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17" name="Freeform 449"/>
                <p:cNvSpPr>
                  <a:spLocks/>
                </p:cNvSpPr>
                <p:nvPr/>
              </p:nvSpPr>
              <p:spPr bwMode="auto">
                <a:xfrm>
                  <a:off x="3278" y="3481"/>
                  <a:ext cx="57" cy="36"/>
                </a:xfrm>
                <a:custGeom>
                  <a:avLst/>
                  <a:gdLst>
                    <a:gd name="T0" fmla="*/ 0 w 57"/>
                    <a:gd name="T1" fmla="*/ 24 h 36"/>
                    <a:gd name="T2" fmla="*/ 0 w 57"/>
                    <a:gd name="T3" fmla="*/ 24 h 36"/>
                    <a:gd name="T4" fmla="*/ 0 w 57"/>
                    <a:gd name="T5" fmla="*/ 27 h 36"/>
                    <a:gd name="T6" fmla="*/ 7 w 57"/>
                    <a:gd name="T7" fmla="*/ 34 h 36"/>
                    <a:gd name="T8" fmla="*/ 7 w 57"/>
                    <a:gd name="T9" fmla="*/ 36 h 36"/>
                    <a:gd name="T10" fmla="*/ 55 w 57"/>
                    <a:gd name="T11" fmla="*/ 12 h 36"/>
                    <a:gd name="T12" fmla="*/ 57 w 57"/>
                    <a:gd name="T13" fmla="*/ 12 h 36"/>
                    <a:gd name="T14" fmla="*/ 57 w 57"/>
                    <a:gd name="T15" fmla="*/ 10 h 36"/>
                    <a:gd name="T16" fmla="*/ 55 w 57"/>
                    <a:gd name="T17" fmla="*/ 0 h 36"/>
                    <a:gd name="T18" fmla="*/ 53 w 57"/>
                    <a:gd name="T19" fmla="*/ 0 h 36"/>
                    <a:gd name="T20" fmla="*/ 0 w 57"/>
                    <a:gd name="T21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36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7" y="1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18" name="Freeform 450"/>
                <p:cNvSpPr>
                  <a:spLocks/>
                </p:cNvSpPr>
                <p:nvPr/>
              </p:nvSpPr>
              <p:spPr bwMode="auto">
                <a:xfrm>
                  <a:off x="3028" y="3582"/>
                  <a:ext cx="58" cy="36"/>
                </a:xfrm>
                <a:custGeom>
                  <a:avLst/>
                  <a:gdLst>
                    <a:gd name="T0" fmla="*/ 0 w 58"/>
                    <a:gd name="T1" fmla="*/ 22 h 36"/>
                    <a:gd name="T2" fmla="*/ 0 w 58"/>
                    <a:gd name="T3" fmla="*/ 24 h 36"/>
                    <a:gd name="T4" fmla="*/ 0 w 58"/>
                    <a:gd name="T5" fmla="*/ 26 h 36"/>
                    <a:gd name="T6" fmla="*/ 5 w 58"/>
                    <a:gd name="T7" fmla="*/ 36 h 36"/>
                    <a:gd name="T8" fmla="*/ 7 w 58"/>
                    <a:gd name="T9" fmla="*/ 36 h 36"/>
                    <a:gd name="T10" fmla="*/ 58 w 58"/>
                    <a:gd name="T11" fmla="*/ 12 h 36"/>
                    <a:gd name="T12" fmla="*/ 58 w 58"/>
                    <a:gd name="T13" fmla="*/ 7 h 36"/>
                    <a:gd name="T14" fmla="*/ 53 w 58"/>
                    <a:gd name="T15" fmla="*/ 0 h 36"/>
                    <a:gd name="T16" fmla="*/ 51 w 58"/>
                    <a:gd name="T17" fmla="*/ 0 h 36"/>
                    <a:gd name="T18" fmla="*/ 0 w 58"/>
                    <a:gd name="T19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" h="36">
                      <a:moveTo>
                        <a:pt x="0" y="22"/>
                      </a:move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5" y="36"/>
                      </a:lnTo>
                      <a:lnTo>
                        <a:pt x="7" y="36"/>
                      </a:lnTo>
                      <a:lnTo>
                        <a:pt x="58" y="12"/>
                      </a:lnTo>
                      <a:lnTo>
                        <a:pt x="58" y="7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394" name="Group 451"/>
              <p:cNvGrpSpPr>
                <a:grpSpLocks/>
              </p:cNvGrpSpPr>
              <p:nvPr/>
            </p:nvGrpSpPr>
            <p:grpSpPr bwMode="auto">
              <a:xfrm>
                <a:off x="3703638" y="1314450"/>
                <a:ext cx="258762" cy="55563"/>
                <a:chOff x="3391" y="3436"/>
                <a:chExt cx="386" cy="76"/>
              </a:xfrm>
            </p:grpSpPr>
            <p:sp>
              <p:nvSpPr>
                <p:cNvPr id="580" name="Freeform 452"/>
                <p:cNvSpPr>
                  <a:spLocks/>
                </p:cNvSpPr>
                <p:nvPr/>
              </p:nvSpPr>
              <p:spPr bwMode="auto">
                <a:xfrm>
                  <a:off x="3391" y="3436"/>
                  <a:ext cx="386" cy="76"/>
                </a:xfrm>
                <a:custGeom>
                  <a:avLst/>
                  <a:gdLst>
                    <a:gd name="T0" fmla="*/ 0 w 386"/>
                    <a:gd name="T1" fmla="*/ 0 h 76"/>
                    <a:gd name="T2" fmla="*/ 0 w 386"/>
                    <a:gd name="T3" fmla="*/ 74 h 76"/>
                    <a:gd name="T4" fmla="*/ 386 w 386"/>
                    <a:gd name="T5" fmla="*/ 76 h 76"/>
                    <a:gd name="T6" fmla="*/ 386 w 386"/>
                    <a:gd name="T7" fmla="*/ 0 h 76"/>
                    <a:gd name="T8" fmla="*/ 0 w 386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76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386" y="76"/>
                      </a:lnTo>
                      <a:lnTo>
                        <a:pt x="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81" name="Freeform 453"/>
                <p:cNvSpPr>
                  <a:spLocks/>
                </p:cNvSpPr>
                <p:nvPr/>
              </p:nvSpPr>
              <p:spPr bwMode="auto">
                <a:xfrm>
                  <a:off x="3417" y="3445"/>
                  <a:ext cx="41" cy="12"/>
                </a:xfrm>
                <a:custGeom>
                  <a:avLst/>
                  <a:gdLst>
                    <a:gd name="T0" fmla="*/ 5 w 41"/>
                    <a:gd name="T1" fmla="*/ 0 h 12"/>
                    <a:gd name="T2" fmla="*/ 5 w 41"/>
                    <a:gd name="T3" fmla="*/ 3 h 12"/>
                    <a:gd name="T4" fmla="*/ 0 w 41"/>
                    <a:gd name="T5" fmla="*/ 3 h 12"/>
                    <a:gd name="T6" fmla="*/ 0 w 41"/>
                    <a:gd name="T7" fmla="*/ 12 h 12"/>
                    <a:gd name="T8" fmla="*/ 5 w 41"/>
                    <a:gd name="T9" fmla="*/ 12 h 12"/>
                    <a:gd name="T10" fmla="*/ 41 w 41"/>
                    <a:gd name="T11" fmla="*/ 12 h 12"/>
                    <a:gd name="T12" fmla="*/ 41 w 41"/>
                    <a:gd name="T13" fmla="*/ 12 h 12"/>
                    <a:gd name="T14" fmla="*/ 41 w 41"/>
                    <a:gd name="T15" fmla="*/ 12 h 12"/>
                    <a:gd name="T16" fmla="*/ 41 w 41"/>
                    <a:gd name="T17" fmla="*/ 3 h 12"/>
                    <a:gd name="T18" fmla="*/ 41 w 41"/>
                    <a:gd name="T19" fmla="*/ 0 h 12"/>
                    <a:gd name="T20" fmla="*/ 5 w 41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2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3"/>
                      </a:lnTo>
                      <a:lnTo>
                        <a:pt x="41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82" name="Freeform 454"/>
                <p:cNvSpPr>
                  <a:spLocks/>
                </p:cNvSpPr>
                <p:nvPr/>
              </p:nvSpPr>
              <p:spPr bwMode="auto">
                <a:xfrm>
                  <a:off x="3475" y="3445"/>
                  <a:ext cx="40" cy="12"/>
                </a:xfrm>
                <a:custGeom>
                  <a:avLst/>
                  <a:gdLst>
                    <a:gd name="T0" fmla="*/ 4 w 40"/>
                    <a:gd name="T1" fmla="*/ 0 h 12"/>
                    <a:gd name="T2" fmla="*/ 2 w 40"/>
                    <a:gd name="T3" fmla="*/ 3 h 12"/>
                    <a:gd name="T4" fmla="*/ 0 w 40"/>
                    <a:gd name="T5" fmla="*/ 12 h 12"/>
                    <a:gd name="T6" fmla="*/ 2 w 40"/>
                    <a:gd name="T7" fmla="*/ 12 h 12"/>
                    <a:gd name="T8" fmla="*/ 4 w 40"/>
                    <a:gd name="T9" fmla="*/ 12 h 12"/>
                    <a:gd name="T10" fmla="*/ 38 w 40"/>
                    <a:gd name="T11" fmla="*/ 12 h 12"/>
                    <a:gd name="T12" fmla="*/ 40 w 40"/>
                    <a:gd name="T13" fmla="*/ 12 h 12"/>
                    <a:gd name="T14" fmla="*/ 40 w 40"/>
                    <a:gd name="T15" fmla="*/ 12 h 12"/>
                    <a:gd name="T16" fmla="*/ 40 w 40"/>
                    <a:gd name="T17" fmla="*/ 3 h 12"/>
                    <a:gd name="T18" fmla="*/ 38 w 40"/>
                    <a:gd name="T19" fmla="*/ 0 h 12"/>
                    <a:gd name="T20" fmla="*/ 4 w 4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2">
                      <a:moveTo>
                        <a:pt x="4" y="0"/>
                      </a:moveTo>
                      <a:lnTo>
                        <a:pt x="2" y="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3"/>
                      </a:lnTo>
                      <a:lnTo>
                        <a:pt x="3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83" name="Freeform 455"/>
                <p:cNvSpPr>
                  <a:spLocks/>
                </p:cNvSpPr>
                <p:nvPr/>
              </p:nvSpPr>
              <p:spPr bwMode="auto">
                <a:xfrm>
                  <a:off x="3535" y="3445"/>
                  <a:ext cx="40" cy="12"/>
                </a:xfrm>
                <a:custGeom>
                  <a:avLst/>
                  <a:gdLst>
                    <a:gd name="T0" fmla="*/ 2 w 40"/>
                    <a:gd name="T1" fmla="*/ 0 h 12"/>
                    <a:gd name="T2" fmla="*/ 2 w 40"/>
                    <a:gd name="T3" fmla="*/ 3 h 12"/>
                    <a:gd name="T4" fmla="*/ 0 w 40"/>
                    <a:gd name="T5" fmla="*/ 3 h 12"/>
                    <a:gd name="T6" fmla="*/ 0 w 40"/>
                    <a:gd name="T7" fmla="*/ 12 h 12"/>
                    <a:gd name="T8" fmla="*/ 2 w 40"/>
                    <a:gd name="T9" fmla="*/ 12 h 12"/>
                    <a:gd name="T10" fmla="*/ 38 w 40"/>
                    <a:gd name="T11" fmla="*/ 12 h 12"/>
                    <a:gd name="T12" fmla="*/ 40 w 40"/>
                    <a:gd name="T13" fmla="*/ 12 h 12"/>
                    <a:gd name="T14" fmla="*/ 40 w 40"/>
                    <a:gd name="T15" fmla="*/ 12 h 12"/>
                    <a:gd name="T16" fmla="*/ 40 w 40"/>
                    <a:gd name="T17" fmla="*/ 3 h 12"/>
                    <a:gd name="T18" fmla="*/ 38 w 40"/>
                    <a:gd name="T19" fmla="*/ 0 h 12"/>
                    <a:gd name="T20" fmla="*/ 2 w 4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2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3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84" name="Freeform 456"/>
                <p:cNvSpPr>
                  <a:spLocks/>
                </p:cNvSpPr>
                <p:nvPr/>
              </p:nvSpPr>
              <p:spPr bwMode="auto">
                <a:xfrm>
                  <a:off x="3595" y="3448"/>
                  <a:ext cx="40" cy="14"/>
                </a:xfrm>
                <a:custGeom>
                  <a:avLst/>
                  <a:gdLst>
                    <a:gd name="T0" fmla="*/ 2 w 40"/>
                    <a:gd name="T1" fmla="*/ 0 h 14"/>
                    <a:gd name="T2" fmla="*/ 2 w 40"/>
                    <a:gd name="T3" fmla="*/ 0 h 14"/>
                    <a:gd name="T4" fmla="*/ 0 w 40"/>
                    <a:gd name="T5" fmla="*/ 2 h 14"/>
                    <a:gd name="T6" fmla="*/ 0 w 40"/>
                    <a:gd name="T7" fmla="*/ 9 h 14"/>
                    <a:gd name="T8" fmla="*/ 2 w 40"/>
                    <a:gd name="T9" fmla="*/ 14 h 14"/>
                    <a:gd name="T10" fmla="*/ 38 w 40"/>
                    <a:gd name="T11" fmla="*/ 14 h 14"/>
                    <a:gd name="T12" fmla="*/ 40 w 40"/>
                    <a:gd name="T13" fmla="*/ 14 h 14"/>
                    <a:gd name="T14" fmla="*/ 40 w 40"/>
                    <a:gd name="T15" fmla="*/ 9 h 14"/>
                    <a:gd name="T16" fmla="*/ 40 w 40"/>
                    <a:gd name="T17" fmla="*/ 2 h 14"/>
                    <a:gd name="T18" fmla="*/ 40 w 40"/>
                    <a:gd name="T19" fmla="*/ 0 h 14"/>
                    <a:gd name="T20" fmla="*/ 38 w 40"/>
                    <a:gd name="T21" fmla="*/ 0 h 14"/>
                    <a:gd name="T22" fmla="*/ 2 w 40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1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38" y="14"/>
                      </a:lnTo>
                      <a:lnTo>
                        <a:pt x="40" y="14"/>
                      </a:lnTo>
                      <a:lnTo>
                        <a:pt x="40" y="9"/>
                      </a:lnTo>
                      <a:lnTo>
                        <a:pt x="40" y="2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85" name="Freeform 457"/>
                <p:cNvSpPr>
                  <a:spLocks/>
                </p:cNvSpPr>
                <p:nvPr/>
              </p:nvSpPr>
              <p:spPr bwMode="auto">
                <a:xfrm>
                  <a:off x="3652" y="3448"/>
                  <a:ext cx="41" cy="14"/>
                </a:xfrm>
                <a:custGeom>
                  <a:avLst/>
                  <a:gdLst>
                    <a:gd name="T0" fmla="*/ 3 w 41"/>
                    <a:gd name="T1" fmla="*/ 0 h 14"/>
                    <a:gd name="T2" fmla="*/ 0 w 41"/>
                    <a:gd name="T3" fmla="*/ 0 h 14"/>
                    <a:gd name="T4" fmla="*/ 0 w 41"/>
                    <a:gd name="T5" fmla="*/ 2 h 14"/>
                    <a:gd name="T6" fmla="*/ 0 w 41"/>
                    <a:gd name="T7" fmla="*/ 9 h 14"/>
                    <a:gd name="T8" fmla="*/ 0 w 41"/>
                    <a:gd name="T9" fmla="*/ 14 h 14"/>
                    <a:gd name="T10" fmla="*/ 3 w 41"/>
                    <a:gd name="T11" fmla="*/ 14 h 14"/>
                    <a:gd name="T12" fmla="*/ 36 w 41"/>
                    <a:gd name="T13" fmla="*/ 14 h 14"/>
                    <a:gd name="T14" fmla="*/ 41 w 41"/>
                    <a:gd name="T15" fmla="*/ 14 h 14"/>
                    <a:gd name="T16" fmla="*/ 41 w 41"/>
                    <a:gd name="T17" fmla="*/ 9 h 14"/>
                    <a:gd name="T18" fmla="*/ 41 w 41"/>
                    <a:gd name="T19" fmla="*/ 2 h 14"/>
                    <a:gd name="T20" fmla="*/ 41 w 41"/>
                    <a:gd name="T21" fmla="*/ 0 h 14"/>
                    <a:gd name="T22" fmla="*/ 36 w 41"/>
                    <a:gd name="T23" fmla="*/ 0 h 14"/>
                    <a:gd name="T24" fmla="*/ 3 w 41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1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6" y="14"/>
                      </a:lnTo>
                      <a:lnTo>
                        <a:pt x="41" y="14"/>
                      </a:lnTo>
                      <a:lnTo>
                        <a:pt x="41" y="9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86" name="Freeform 458"/>
                <p:cNvSpPr>
                  <a:spLocks/>
                </p:cNvSpPr>
                <p:nvPr/>
              </p:nvSpPr>
              <p:spPr bwMode="auto">
                <a:xfrm>
                  <a:off x="3712" y="3448"/>
                  <a:ext cx="39" cy="14"/>
                </a:xfrm>
                <a:custGeom>
                  <a:avLst/>
                  <a:gdLst>
                    <a:gd name="T0" fmla="*/ 3 w 39"/>
                    <a:gd name="T1" fmla="*/ 0 h 14"/>
                    <a:gd name="T2" fmla="*/ 0 w 39"/>
                    <a:gd name="T3" fmla="*/ 0 h 14"/>
                    <a:gd name="T4" fmla="*/ 0 w 39"/>
                    <a:gd name="T5" fmla="*/ 2 h 14"/>
                    <a:gd name="T6" fmla="*/ 0 w 39"/>
                    <a:gd name="T7" fmla="*/ 9 h 14"/>
                    <a:gd name="T8" fmla="*/ 0 w 39"/>
                    <a:gd name="T9" fmla="*/ 14 h 14"/>
                    <a:gd name="T10" fmla="*/ 3 w 39"/>
                    <a:gd name="T11" fmla="*/ 14 h 14"/>
                    <a:gd name="T12" fmla="*/ 36 w 39"/>
                    <a:gd name="T13" fmla="*/ 14 h 14"/>
                    <a:gd name="T14" fmla="*/ 39 w 39"/>
                    <a:gd name="T15" fmla="*/ 14 h 14"/>
                    <a:gd name="T16" fmla="*/ 39 w 39"/>
                    <a:gd name="T17" fmla="*/ 9 h 14"/>
                    <a:gd name="T18" fmla="*/ 39 w 39"/>
                    <a:gd name="T19" fmla="*/ 2 h 14"/>
                    <a:gd name="T20" fmla="*/ 39 w 39"/>
                    <a:gd name="T21" fmla="*/ 0 h 14"/>
                    <a:gd name="T22" fmla="*/ 36 w 39"/>
                    <a:gd name="T23" fmla="*/ 0 h 14"/>
                    <a:gd name="T24" fmla="*/ 3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6" y="14"/>
                      </a:lnTo>
                      <a:lnTo>
                        <a:pt x="39" y="14"/>
                      </a:lnTo>
                      <a:lnTo>
                        <a:pt x="39" y="9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87" name="Freeform 459"/>
                <p:cNvSpPr>
                  <a:spLocks/>
                </p:cNvSpPr>
                <p:nvPr/>
              </p:nvSpPr>
              <p:spPr bwMode="auto">
                <a:xfrm>
                  <a:off x="3501" y="3464"/>
                  <a:ext cx="41" cy="17"/>
                </a:xfrm>
                <a:custGeom>
                  <a:avLst/>
                  <a:gdLst>
                    <a:gd name="T0" fmla="*/ 2 w 41"/>
                    <a:gd name="T1" fmla="*/ 0 h 17"/>
                    <a:gd name="T2" fmla="*/ 0 w 41"/>
                    <a:gd name="T3" fmla="*/ 5 h 17"/>
                    <a:gd name="T4" fmla="*/ 0 w 41"/>
                    <a:gd name="T5" fmla="*/ 15 h 17"/>
                    <a:gd name="T6" fmla="*/ 0 w 41"/>
                    <a:gd name="T7" fmla="*/ 17 h 17"/>
                    <a:gd name="T8" fmla="*/ 2 w 41"/>
                    <a:gd name="T9" fmla="*/ 17 h 17"/>
                    <a:gd name="T10" fmla="*/ 38 w 41"/>
                    <a:gd name="T11" fmla="*/ 17 h 17"/>
                    <a:gd name="T12" fmla="*/ 41 w 41"/>
                    <a:gd name="T13" fmla="*/ 17 h 17"/>
                    <a:gd name="T14" fmla="*/ 41 w 41"/>
                    <a:gd name="T15" fmla="*/ 15 h 17"/>
                    <a:gd name="T16" fmla="*/ 41 w 41"/>
                    <a:gd name="T17" fmla="*/ 5 h 17"/>
                    <a:gd name="T18" fmla="*/ 38 w 41"/>
                    <a:gd name="T19" fmla="*/ 0 h 17"/>
                    <a:gd name="T20" fmla="*/ 2 w 41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7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38" y="17"/>
                      </a:lnTo>
                      <a:lnTo>
                        <a:pt x="41" y="17"/>
                      </a:lnTo>
                      <a:lnTo>
                        <a:pt x="41" y="15"/>
                      </a:lnTo>
                      <a:lnTo>
                        <a:pt x="41" y="5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88" name="Freeform 460"/>
                <p:cNvSpPr>
                  <a:spLocks/>
                </p:cNvSpPr>
                <p:nvPr/>
              </p:nvSpPr>
              <p:spPr bwMode="auto">
                <a:xfrm>
                  <a:off x="3563" y="3469"/>
                  <a:ext cx="39" cy="12"/>
                </a:xfrm>
                <a:custGeom>
                  <a:avLst/>
                  <a:gdLst>
                    <a:gd name="T0" fmla="*/ 3 w 39"/>
                    <a:gd name="T1" fmla="*/ 0 h 12"/>
                    <a:gd name="T2" fmla="*/ 0 w 39"/>
                    <a:gd name="T3" fmla="*/ 0 h 12"/>
                    <a:gd name="T4" fmla="*/ 0 w 39"/>
                    <a:gd name="T5" fmla="*/ 0 h 12"/>
                    <a:gd name="T6" fmla="*/ 0 w 39"/>
                    <a:gd name="T7" fmla="*/ 10 h 12"/>
                    <a:gd name="T8" fmla="*/ 0 w 39"/>
                    <a:gd name="T9" fmla="*/ 12 h 12"/>
                    <a:gd name="T10" fmla="*/ 3 w 39"/>
                    <a:gd name="T11" fmla="*/ 12 h 12"/>
                    <a:gd name="T12" fmla="*/ 39 w 39"/>
                    <a:gd name="T13" fmla="*/ 12 h 12"/>
                    <a:gd name="T14" fmla="*/ 39 w 39"/>
                    <a:gd name="T15" fmla="*/ 12 h 12"/>
                    <a:gd name="T16" fmla="*/ 39 w 39"/>
                    <a:gd name="T17" fmla="*/ 10 h 12"/>
                    <a:gd name="T18" fmla="*/ 39 w 39"/>
                    <a:gd name="T19" fmla="*/ 0 h 12"/>
                    <a:gd name="T20" fmla="*/ 39 w 39"/>
                    <a:gd name="T21" fmla="*/ 0 h 12"/>
                    <a:gd name="T22" fmla="*/ 39 w 39"/>
                    <a:gd name="T23" fmla="*/ 0 h 12"/>
                    <a:gd name="T24" fmla="*/ 3 w 39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89" name="Freeform 461"/>
                <p:cNvSpPr>
                  <a:spLocks/>
                </p:cNvSpPr>
                <p:nvPr/>
              </p:nvSpPr>
              <p:spPr bwMode="auto">
                <a:xfrm>
                  <a:off x="3626" y="3469"/>
                  <a:ext cx="41" cy="12"/>
                </a:xfrm>
                <a:custGeom>
                  <a:avLst/>
                  <a:gdLst>
                    <a:gd name="T0" fmla="*/ 2 w 41"/>
                    <a:gd name="T1" fmla="*/ 0 h 12"/>
                    <a:gd name="T2" fmla="*/ 0 w 41"/>
                    <a:gd name="T3" fmla="*/ 0 h 12"/>
                    <a:gd name="T4" fmla="*/ 0 w 41"/>
                    <a:gd name="T5" fmla="*/ 0 h 12"/>
                    <a:gd name="T6" fmla="*/ 0 w 41"/>
                    <a:gd name="T7" fmla="*/ 10 h 12"/>
                    <a:gd name="T8" fmla="*/ 0 w 41"/>
                    <a:gd name="T9" fmla="*/ 12 h 12"/>
                    <a:gd name="T10" fmla="*/ 2 w 41"/>
                    <a:gd name="T11" fmla="*/ 12 h 12"/>
                    <a:gd name="T12" fmla="*/ 38 w 41"/>
                    <a:gd name="T13" fmla="*/ 12 h 12"/>
                    <a:gd name="T14" fmla="*/ 41 w 41"/>
                    <a:gd name="T15" fmla="*/ 12 h 12"/>
                    <a:gd name="T16" fmla="*/ 41 w 41"/>
                    <a:gd name="T17" fmla="*/ 10 h 12"/>
                    <a:gd name="T18" fmla="*/ 41 w 41"/>
                    <a:gd name="T19" fmla="*/ 0 h 12"/>
                    <a:gd name="T20" fmla="*/ 41 w 41"/>
                    <a:gd name="T21" fmla="*/ 0 h 12"/>
                    <a:gd name="T22" fmla="*/ 38 w 41"/>
                    <a:gd name="T23" fmla="*/ 0 h 12"/>
                    <a:gd name="T24" fmla="*/ 2 w 41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1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8" y="12"/>
                      </a:lnTo>
                      <a:lnTo>
                        <a:pt x="41" y="12"/>
                      </a:lnTo>
                      <a:lnTo>
                        <a:pt x="41" y="1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90" name="Freeform 462"/>
                <p:cNvSpPr>
                  <a:spLocks/>
                </p:cNvSpPr>
                <p:nvPr/>
              </p:nvSpPr>
              <p:spPr bwMode="auto">
                <a:xfrm>
                  <a:off x="3688" y="3469"/>
                  <a:ext cx="60" cy="12"/>
                </a:xfrm>
                <a:custGeom>
                  <a:avLst/>
                  <a:gdLst>
                    <a:gd name="T0" fmla="*/ 5 w 60"/>
                    <a:gd name="T1" fmla="*/ 0 h 12"/>
                    <a:gd name="T2" fmla="*/ 0 w 60"/>
                    <a:gd name="T3" fmla="*/ 0 h 12"/>
                    <a:gd name="T4" fmla="*/ 0 w 60"/>
                    <a:gd name="T5" fmla="*/ 0 h 12"/>
                    <a:gd name="T6" fmla="*/ 0 w 60"/>
                    <a:gd name="T7" fmla="*/ 10 h 12"/>
                    <a:gd name="T8" fmla="*/ 0 w 60"/>
                    <a:gd name="T9" fmla="*/ 12 h 12"/>
                    <a:gd name="T10" fmla="*/ 5 w 60"/>
                    <a:gd name="T11" fmla="*/ 12 h 12"/>
                    <a:gd name="T12" fmla="*/ 58 w 60"/>
                    <a:gd name="T13" fmla="*/ 12 h 12"/>
                    <a:gd name="T14" fmla="*/ 60 w 60"/>
                    <a:gd name="T15" fmla="*/ 12 h 12"/>
                    <a:gd name="T16" fmla="*/ 60 w 60"/>
                    <a:gd name="T17" fmla="*/ 10 h 12"/>
                    <a:gd name="T18" fmla="*/ 60 w 60"/>
                    <a:gd name="T19" fmla="*/ 0 h 12"/>
                    <a:gd name="T20" fmla="*/ 60 w 60"/>
                    <a:gd name="T21" fmla="*/ 0 h 12"/>
                    <a:gd name="T22" fmla="*/ 58 w 60"/>
                    <a:gd name="T23" fmla="*/ 0 h 12"/>
                    <a:gd name="T24" fmla="*/ 5 w 60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12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58" y="12"/>
                      </a:lnTo>
                      <a:lnTo>
                        <a:pt x="60" y="12"/>
                      </a:lnTo>
                      <a:lnTo>
                        <a:pt x="60" y="1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91" name="Freeform 463"/>
                <p:cNvSpPr>
                  <a:spLocks/>
                </p:cNvSpPr>
                <p:nvPr/>
              </p:nvSpPr>
              <p:spPr bwMode="auto">
                <a:xfrm>
                  <a:off x="3417" y="3488"/>
                  <a:ext cx="77" cy="17"/>
                </a:xfrm>
                <a:custGeom>
                  <a:avLst/>
                  <a:gdLst>
                    <a:gd name="T0" fmla="*/ 0 w 77"/>
                    <a:gd name="T1" fmla="*/ 0 h 17"/>
                    <a:gd name="T2" fmla="*/ 0 w 77"/>
                    <a:gd name="T3" fmla="*/ 0 h 17"/>
                    <a:gd name="T4" fmla="*/ 0 w 77"/>
                    <a:gd name="T5" fmla="*/ 3 h 17"/>
                    <a:gd name="T6" fmla="*/ 0 w 77"/>
                    <a:gd name="T7" fmla="*/ 15 h 17"/>
                    <a:gd name="T8" fmla="*/ 0 w 77"/>
                    <a:gd name="T9" fmla="*/ 17 h 17"/>
                    <a:gd name="T10" fmla="*/ 0 w 77"/>
                    <a:gd name="T11" fmla="*/ 17 h 17"/>
                    <a:gd name="T12" fmla="*/ 72 w 77"/>
                    <a:gd name="T13" fmla="*/ 17 h 17"/>
                    <a:gd name="T14" fmla="*/ 74 w 77"/>
                    <a:gd name="T15" fmla="*/ 17 h 17"/>
                    <a:gd name="T16" fmla="*/ 77 w 77"/>
                    <a:gd name="T17" fmla="*/ 15 h 17"/>
                    <a:gd name="T18" fmla="*/ 77 w 77"/>
                    <a:gd name="T19" fmla="*/ 3 h 17"/>
                    <a:gd name="T20" fmla="*/ 74 w 77"/>
                    <a:gd name="T21" fmla="*/ 3 h 17"/>
                    <a:gd name="T22" fmla="*/ 72 w 77"/>
                    <a:gd name="T23" fmla="*/ 0 h 17"/>
                    <a:gd name="T24" fmla="*/ 0 w 77"/>
                    <a:gd name="T2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72" y="17"/>
                      </a:lnTo>
                      <a:lnTo>
                        <a:pt x="74" y="17"/>
                      </a:lnTo>
                      <a:lnTo>
                        <a:pt x="77" y="15"/>
                      </a:lnTo>
                      <a:lnTo>
                        <a:pt x="77" y="3"/>
                      </a:lnTo>
                      <a:lnTo>
                        <a:pt x="74" y="3"/>
                      </a:lnTo>
                      <a:lnTo>
                        <a:pt x="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92" name="Freeform 464"/>
                <p:cNvSpPr>
                  <a:spLocks/>
                </p:cNvSpPr>
                <p:nvPr/>
              </p:nvSpPr>
              <p:spPr bwMode="auto">
                <a:xfrm>
                  <a:off x="3513" y="3491"/>
                  <a:ext cx="156" cy="14"/>
                </a:xfrm>
                <a:custGeom>
                  <a:avLst/>
                  <a:gdLst>
                    <a:gd name="T0" fmla="*/ 0 w 156"/>
                    <a:gd name="T1" fmla="*/ 0 h 14"/>
                    <a:gd name="T2" fmla="*/ 0 w 156"/>
                    <a:gd name="T3" fmla="*/ 0 h 14"/>
                    <a:gd name="T4" fmla="*/ 0 w 156"/>
                    <a:gd name="T5" fmla="*/ 2 h 14"/>
                    <a:gd name="T6" fmla="*/ 0 w 156"/>
                    <a:gd name="T7" fmla="*/ 12 h 14"/>
                    <a:gd name="T8" fmla="*/ 0 w 156"/>
                    <a:gd name="T9" fmla="*/ 14 h 14"/>
                    <a:gd name="T10" fmla="*/ 154 w 156"/>
                    <a:gd name="T11" fmla="*/ 14 h 14"/>
                    <a:gd name="T12" fmla="*/ 156 w 156"/>
                    <a:gd name="T13" fmla="*/ 14 h 14"/>
                    <a:gd name="T14" fmla="*/ 156 w 156"/>
                    <a:gd name="T15" fmla="*/ 12 h 14"/>
                    <a:gd name="T16" fmla="*/ 156 w 156"/>
                    <a:gd name="T17" fmla="*/ 2 h 14"/>
                    <a:gd name="T18" fmla="*/ 156 w 156"/>
                    <a:gd name="T19" fmla="*/ 0 h 14"/>
                    <a:gd name="T20" fmla="*/ 154 w 156"/>
                    <a:gd name="T21" fmla="*/ 0 h 14"/>
                    <a:gd name="T22" fmla="*/ 0 w 156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6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54" y="14"/>
                      </a:lnTo>
                      <a:lnTo>
                        <a:pt x="156" y="14"/>
                      </a:lnTo>
                      <a:lnTo>
                        <a:pt x="156" y="1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01" name="Freeform 465"/>
                <p:cNvSpPr>
                  <a:spLocks/>
                </p:cNvSpPr>
                <p:nvPr/>
              </p:nvSpPr>
              <p:spPr bwMode="auto">
                <a:xfrm>
                  <a:off x="3686" y="3491"/>
                  <a:ext cx="60" cy="14"/>
                </a:xfrm>
                <a:custGeom>
                  <a:avLst/>
                  <a:gdLst>
                    <a:gd name="T0" fmla="*/ 2 w 60"/>
                    <a:gd name="T1" fmla="*/ 0 h 14"/>
                    <a:gd name="T2" fmla="*/ 0 w 60"/>
                    <a:gd name="T3" fmla="*/ 0 h 14"/>
                    <a:gd name="T4" fmla="*/ 0 w 60"/>
                    <a:gd name="T5" fmla="*/ 2 h 14"/>
                    <a:gd name="T6" fmla="*/ 0 w 60"/>
                    <a:gd name="T7" fmla="*/ 12 h 14"/>
                    <a:gd name="T8" fmla="*/ 0 w 60"/>
                    <a:gd name="T9" fmla="*/ 14 h 14"/>
                    <a:gd name="T10" fmla="*/ 2 w 60"/>
                    <a:gd name="T11" fmla="*/ 14 h 14"/>
                    <a:gd name="T12" fmla="*/ 57 w 60"/>
                    <a:gd name="T13" fmla="*/ 14 h 14"/>
                    <a:gd name="T14" fmla="*/ 60 w 60"/>
                    <a:gd name="T15" fmla="*/ 14 h 14"/>
                    <a:gd name="T16" fmla="*/ 60 w 60"/>
                    <a:gd name="T17" fmla="*/ 12 h 14"/>
                    <a:gd name="T18" fmla="*/ 60 w 60"/>
                    <a:gd name="T19" fmla="*/ 2 h 14"/>
                    <a:gd name="T20" fmla="*/ 60 w 60"/>
                    <a:gd name="T21" fmla="*/ 0 h 14"/>
                    <a:gd name="T22" fmla="*/ 57 w 60"/>
                    <a:gd name="T23" fmla="*/ 0 h 14"/>
                    <a:gd name="T24" fmla="*/ 2 w 60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1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7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60" y="2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03" name="Freeform 466"/>
                <p:cNvSpPr>
                  <a:spLocks/>
                </p:cNvSpPr>
                <p:nvPr/>
              </p:nvSpPr>
              <p:spPr bwMode="auto">
                <a:xfrm>
                  <a:off x="3417" y="3464"/>
                  <a:ext cx="60" cy="17"/>
                </a:xfrm>
                <a:custGeom>
                  <a:avLst/>
                  <a:gdLst>
                    <a:gd name="T0" fmla="*/ 5 w 60"/>
                    <a:gd name="T1" fmla="*/ 0 h 17"/>
                    <a:gd name="T2" fmla="*/ 5 w 60"/>
                    <a:gd name="T3" fmla="*/ 5 h 17"/>
                    <a:gd name="T4" fmla="*/ 0 w 60"/>
                    <a:gd name="T5" fmla="*/ 5 h 17"/>
                    <a:gd name="T6" fmla="*/ 0 w 60"/>
                    <a:gd name="T7" fmla="*/ 15 h 17"/>
                    <a:gd name="T8" fmla="*/ 5 w 60"/>
                    <a:gd name="T9" fmla="*/ 17 h 17"/>
                    <a:gd name="T10" fmla="*/ 58 w 60"/>
                    <a:gd name="T11" fmla="*/ 17 h 17"/>
                    <a:gd name="T12" fmla="*/ 60 w 60"/>
                    <a:gd name="T13" fmla="*/ 17 h 17"/>
                    <a:gd name="T14" fmla="*/ 60 w 60"/>
                    <a:gd name="T15" fmla="*/ 15 h 17"/>
                    <a:gd name="T16" fmla="*/ 60 w 60"/>
                    <a:gd name="T17" fmla="*/ 5 h 17"/>
                    <a:gd name="T18" fmla="*/ 58 w 60"/>
                    <a:gd name="T19" fmla="*/ 0 h 17"/>
                    <a:gd name="T20" fmla="*/ 5 w 60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0" h="17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5" y="17"/>
                      </a:lnTo>
                      <a:lnTo>
                        <a:pt x="58" y="17"/>
                      </a:lnTo>
                      <a:lnTo>
                        <a:pt x="60" y="17"/>
                      </a:lnTo>
                      <a:lnTo>
                        <a:pt x="60" y="15"/>
                      </a:lnTo>
                      <a:lnTo>
                        <a:pt x="60" y="5"/>
                      </a:lnTo>
                      <a:lnTo>
                        <a:pt x="5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395" name="Group 467"/>
              <p:cNvGrpSpPr>
                <a:grpSpLocks/>
              </p:cNvGrpSpPr>
              <p:nvPr/>
            </p:nvGrpSpPr>
            <p:grpSpPr bwMode="auto">
              <a:xfrm>
                <a:off x="3730625" y="1147763"/>
                <a:ext cx="203200" cy="466725"/>
                <a:chOff x="3431" y="3203"/>
                <a:chExt cx="303" cy="655"/>
              </a:xfrm>
            </p:grpSpPr>
            <p:sp>
              <p:nvSpPr>
                <p:cNvPr id="575" name="Oval 468"/>
                <p:cNvSpPr>
                  <a:spLocks noChangeArrowheads="1"/>
                </p:cNvSpPr>
                <p:nvPr/>
              </p:nvSpPr>
              <p:spPr bwMode="auto">
                <a:xfrm>
                  <a:off x="3515" y="3203"/>
                  <a:ext cx="116" cy="132"/>
                </a:xfrm>
                <a:prstGeom prst="ellipse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76" name="Freeform 469"/>
                <p:cNvSpPr>
                  <a:spLocks/>
                </p:cNvSpPr>
                <p:nvPr/>
              </p:nvSpPr>
              <p:spPr bwMode="auto">
                <a:xfrm>
                  <a:off x="3513" y="3352"/>
                  <a:ext cx="113" cy="458"/>
                </a:xfrm>
                <a:custGeom>
                  <a:avLst/>
                  <a:gdLst>
                    <a:gd name="T0" fmla="*/ 17 w 113"/>
                    <a:gd name="T1" fmla="*/ 0 h 458"/>
                    <a:gd name="T2" fmla="*/ 10 w 113"/>
                    <a:gd name="T3" fmla="*/ 2 h 458"/>
                    <a:gd name="T4" fmla="*/ 5 w 113"/>
                    <a:gd name="T5" fmla="*/ 7 h 458"/>
                    <a:gd name="T6" fmla="*/ 0 w 113"/>
                    <a:gd name="T7" fmla="*/ 14 h 458"/>
                    <a:gd name="T8" fmla="*/ 0 w 113"/>
                    <a:gd name="T9" fmla="*/ 21 h 458"/>
                    <a:gd name="T10" fmla="*/ 0 w 113"/>
                    <a:gd name="T11" fmla="*/ 439 h 458"/>
                    <a:gd name="T12" fmla="*/ 0 w 113"/>
                    <a:gd name="T13" fmla="*/ 448 h 458"/>
                    <a:gd name="T14" fmla="*/ 5 w 113"/>
                    <a:gd name="T15" fmla="*/ 453 h 458"/>
                    <a:gd name="T16" fmla="*/ 10 w 113"/>
                    <a:gd name="T17" fmla="*/ 458 h 458"/>
                    <a:gd name="T18" fmla="*/ 17 w 113"/>
                    <a:gd name="T19" fmla="*/ 458 h 458"/>
                    <a:gd name="T20" fmla="*/ 94 w 113"/>
                    <a:gd name="T21" fmla="*/ 458 h 458"/>
                    <a:gd name="T22" fmla="*/ 101 w 113"/>
                    <a:gd name="T23" fmla="*/ 458 h 458"/>
                    <a:gd name="T24" fmla="*/ 108 w 113"/>
                    <a:gd name="T25" fmla="*/ 453 h 458"/>
                    <a:gd name="T26" fmla="*/ 110 w 113"/>
                    <a:gd name="T27" fmla="*/ 448 h 458"/>
                    <a:gd name="T28" fmla="*/ 113 w 113"/>
                    <a:gd name="T29" fmla="*/ 439 h 458"/>
                    <a:gd name="T30" fmla="*/ 113 w 113"/>
                    <a:gd name="T31" fmla="*/ 21 h 458"/>
                    <a:gd name="T32" fmla="*/ 110 w 113"/>
                    <a:gd name="T33" fmla="*/ 14 h 458"/>
                    <a:gd name="T34" fmla="*/ 108 w 113"/>
                    <a:gd name="T35" fmla="*/ 7 h 458"/>
                    <a:gd name="T36" fmla="*/ 101 w 113"/>
                    <a:gd name="T37" fmla="*/ 2 h 458"/>
                    <a:gd name="T38" fmla="*/ 94 w 113"/>
                    <a:gd name="T39" fmla="*/ 0 h 458"/>
                    <a:gd name="T40" fmla="*/ 17 w 113"/>
                    <a:gd name="T41" fmla="*/ 0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458">
                      <a:moveTo>
                        <a:pt x="17" y="0"/>
                      </a:move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439"/>
                      </a:lnTo>
                      <a:lnTo>
                        <a:pt x="0" y="448"/>
                      </a:lnTo>
                      <a:lnTo>
                        <a:pt x="5" y="453"/>
                      </a:lnTo>
                      <a:lnTo>
                        <a:pt x="10" y="458"/>
                      </a:lnTo>
                      <a:lnTo>
                        <a:pt x="17" y="458"/>
                      </a:lnTo>
                      <a:lnTo>
                        <a:pt x="94" y="458"/>
                      </a:lnTo>
                      <a:lnTo>
                        <a:pt x="101" y="458"/>
                      </a:lnTo>
                      <a:lnTo>
                        <a:pt x="108" y="453"/>
                      </a:lnTo>
                      <a:lnTo>
                        <a:pt x="110" y="448"/>
                      </a:lnTo>
                      <a:lnTo>
                        <a:pt x="113" y="439"/>
                      </a:lnTo>
                      <a:lnTo>
                        <a:pt x="113" y="21"/>
                      </a:lnTo>
                      <a:lnTo>
                        <a:pt x="110" y="14"/>
                      </a:lnTo>
                      <a:lnTo>
                        <a:pt x="108" y="7"/>
                      </a:lnTo>
                      <a:lnTo>
                        <a:pt x="101" y="2"/>
                      </a:lnTo>
                      <a:lnTo>
                        <a:pt x="94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77" name="Freeform 470"/>
                <p:cNvSpPr>
                  <a:spLocks/>
                </p:cNvSpPr>
                <p:nvPr/>
              </p:nvSpPr>
              <p:spPr bwMode="auto">
                <a:xfrm>
                  <a:off x="3556" y="3623"/>
                  <a:ext cx="27" cy="235"/>
                </a:xfrm>
                <a:custGeom>
                  <a:avLst/>
                  <a:gdLst>
                    <a:gd name="T0" fmla="*/ 15 w 27"/>
                    <a:gd name="T1" fmla="*/ 0 h 235"/>
                    <a:gd name="T2" fmla="*/ 10 w 27"/>
                    <a:gd name="T3" fmla="*/ 2 h 235"/>
                    <a:gd name="T4" fmla="*/ 5 w 27"/>
                    <a:gd name="T5" fmla="*/ 5 h 235"/>
                    <a:gd name="T6" fmla="*/ 5 w 27"/>
                    <a:gd name="T7" fmla="*/ 7 h 235"/>
                    <a:gd name="T8" fmla="*/ 0 w 27"/>
                    <a:gd name="T9" fmla="*/ 12 h 235"/>
                    <a:gd name="T10" fmla="*/ 0 w 27"/>
                    <a:gd name="T11" fmla="*/ 223 h 235"/>
                    <a:gd name="T12" fmla="*/ 5 w 27"/>
                    <a:gd name="T13" fmla="*/ 228 h 235"/>
                    <a:gd name="T14" fmla="*/ 5 w 27"/>
                    <a:gd name="T15" fmla="*/ 233 h 235"/>
                    <a:gd name="T16" fmla="*/ 15 w 27"/>
                    <a:gd name="T17" fmla="*/ 235 h 235"/>
                    <a:gd name="T18" fmla="*/ 24 w 27"/>
                    <a:gd name="T19" fmla="*/ 233 h 235"/>
                    <a:gd name="T20" fmla="*/ 27 w 27"/>
                    <a:gd name="T21" fmla="*/ 223 h 235"/>
                    <a:gd name="T22" fmla="*/ 27 w 27"/>
                    <a:gd name="T23" fmla="*/ 12 h 235"/>
                    <a:gd name="T24" fmla="*/ 24 w 27"/>
                    <a:gd name="T25" fmla="*/ 5 h 235"/>
                    <a:gd name="T26" fmla="*/ 19 w 27"/>
                    <a:gd name="T27" fmla="*/ 2 h 235"/>
                    <a:gd name="T28" fmla="*/ 15 w 27"/>
                    <a:gd name="T2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7" h="23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0" y="12"/>
                      </a:lnTo>
                      <a:lnTo>
                        <a:pt x="0" y="223"/>
                      </a:lnTo>
                      <a:lnTo>
                        <a:pt x="5" y="228"/>
                      </a:lnTo>
                      <a:lnTo>
                        <a:pt x="5" y="233"/>
                      </a:lnTo>
                      <a:lnTo>
                        <a:pt x="15" y="235"/>
                      </a:lnTo>
                      <a:lnTo>
                        <a:pt x="24" y="233"/>
                      </a:lnTo>
                      <a:lnTo>
                        <a:pt x="27" y="223"/>
                      </a:lnTo>
                      <a:lnTo>
                        <a:pt x="27" y="12"/>
                      </a:lnTo>
                      <a:lnTo>
                        <a:pt x="24" y="5"/>
                      </a:lnTo>
                      <a:lnTo>
                        <a:pt x="19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78" name="Freeform 471"/>
                <p:cNvSpPr>
                  <a:spLocks/>
                </p:cNvSpPr>
                <p:nvPr/>
              </p:nvSpPr>
              <p:spPr bwMode="auto">
                <a:xfrm>
                  <a:off x="3602" y="3344"/>
                  <a:ext cx="132" cy="214"/>
                </a:xfrm>
                <a:custGeom>
                  <a:avLst/>
                  <a:gdLst>
                    <a:gd name="T0" fmla="*/ 14 w 132"/>
                    <a:gd name="T1" fmla="*/ 3 h 214"/>
                    <a:gd name="T2" fmla="*/ 5 w 132"/>
                    <a:gd name="T3" fmla="*/ 8 h 214"/>
                    <a:gd name="T4" fmla="*/ 0 w 132"/>
                    <a:gd name="T5" fmla="*/ 17 h 214"/>
                    <a:gd name="T6" fmla="*/ 0 w 132"/>
                    <a:gd name="T7" fmla="*/ 27 h 214"/>
                    <a:gd name="T8" fmla="*/ 2 w 132"/>
                    <a:gd name="T9" fmla="*/ 34 h 214"/>
                    <a:gd name="T10" fmla="*/ 84 w 132"/>
                    <a:gd name="T11" fmla="*/ 202 h 214"/>
                    <a:gd name="T12" fmla="*/ 91 w 132"/>
                    <a:gd name="T13" fmla="*/ 209 h 214"/>
                    <a:gd name="T14" fmla="*/ 98 w 132"/>
                    <a:gd name="T15" fmla="*/ 214 h 214"/>
                    <a:gd name="T16" fmla="*/ 108 w 132"/>
                    <a:gd name="T17" fmla="*/ 214 h 214"/>
                    <a:gd name="T18" fmla="*/ 117 w 132"/>
                    <a:gd name="T19" fmla="*/ 212 h 214"/>
                    <a:gd name="T20" fmla="*/ 127 w 132"/>
                    <a:gd name="T21" fmla="*/ 204 h 214"/>
                    <a:gd name="T22" fmla="*/ 132 w 132"/>
                    <a:gd name="T23" fmla="*/ 200 h 214"/>
                    <a:gd name="T24" fmla="*/ 132 w 132"/>
                    <a:gd name="T25" fmla="*/ 190 h 214"/>
                    <a:gd name="T26" fmla="*/ 127 w 132"/>
                    <a:gd name="T27" fmla="*/ 180 h 214"/>
                    <a:gd name="T28" fmla="*/ 45 w 132"/>
                    <a:gd name="T29" fmla="*/ 15 h 214"/>
                    <a:gd name="T30" fmla="*/ 41 w 132"/>
                    <a:gd name="T31" fmla="*/ 5 h 214"/>
                    <a:gd name="T32" fmla="*/ 33 w 132"/>
                    <a:gd name="T33" fmla="*/ 0 h 214"/>
                    <a:gd name="T34" fmla="*/ 24 w 132"/>
                    <a:gd name="T35" fmla="*/ 0 h 214"/>
                    <a:gd name="T36" fmla="*/ 14 w 132"/>
                    <a:gd name="T37" fmla="*/ 3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" h="214">
                      <a:moveTo>
                        <a:pt x="14" y="3"/>
                      </a:moveTo>
                      <a:lnTo>
                        <a:pt x="5" y="8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84" y="202"/>
                      </a:lnTo>
                      <a:lnTo>
                        <a:pt x="91" y="209"/>
                      </a:lnTo>
                      <a:lnTo>
                        <a:pt x="98" y="214"/>
                      </a:lnTo>
                      <a:lnTo>
                        <a:pt x="108" y="214"/>
                      </a:lnTo>
                      <a:lnTo>
                        <a:pt x="117" y="212"/>
                      </a:lnTo>
                      <a:lnTo>
                        <a:pt x="127" y="204"/>
                      </a:lnTo>
                      <a:lnTo>
                        <a:pt x="132" y="200"/>
                      </a:lnTo>
                      <a:lnTo>
                        <a:pt x="132" y="190"/>
                      </a:lnTo>
                      <a:lnTo>
                        <a:pt x="127" y="180"/>
                      </a:lnTo>
                      <a:lnTo>
                        <a:pt x="45" y="15"/>
                      </a:lnTo>
                      <a:lnTo>
                        <a:pt x="41" y="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79" name="Freeform 472"/>
                <p:cNvSpPr>
                  <a:spLocks/>
                </p:cNvSpPr>
                <p:nvPr/>
              </p:nvSpPr>
              <p:spPr bwMode="auto">
                <a:xfrm>
                  <a:off x="3431" y="3337"/>
                  <a:ext cx="104" cy="228"/>
                </a:xfrm>
                <a:custGeom>
                  <a:avLst/>
                  <a:gdLst>
                    <a:gd name="T0" fmla="*/ 84 w 104"/>
                    <a:gd name="T1" fmla="*/ 3 h 228"/>
                    <a:gd name="T2" fmla="*/ 94 w 104"/>
                    <a:gd name="T3" fmla="*/ 7 h 228"/>
                    <a:gd name="T4" fmla="*/ 101 w 104"/>
                    <a:gd name="T5" fmla="*/ 15 h 228"/>
                    <a:gd name="T6" fmla="*/ 104 w 104"/>
                    <a:gd name="T7" fmla="*/ 24 h 228"/>
                    <a:gd name="T8" fmla="*/ 101 w 104"/>
                    <a:gd name="T9" fmla="*/ 34 h 228"/>
                    <a:gd name="T10" fmla="*/ 48 w 104"/>
                    <a:gd name="T11" fmla="*/ 209 h 228"/>
                    <a:gd name="T12" fmla="*/ 44 w 104"/>
                    <a:gd name="T13" fmla="*/ 219 h 228"/>
                    <a:gd name="T14" fmla="*/ 36 w 104"/>
                    <a:gd name="T15" fmla="*/ 226 h 228"/>
                    <a:gd name="T16" fmla="*/ 27 w 104"/>
                    <a:gd name="T17" fmla="*/ 228 h 228"/>
                    <a:gd name="T18" fmla="*/ 17 w 104"/>
                    <a:gd name="T19" fmla="*/ 228 h 228"/>
                    <a:gd name="T20" fmla="*/ 10 w 104"/>
                    <a:gd name="T21" fmla="*/ 223 h 228"/>
                    <a:gd name="T22" fmla="*/ 3 w 104"/>
                    <a:gd name="T23" fmla="*/ 216 h 228"/>
                    <a:gd name="T24" fmla="*/ 0 w 104"/>
                    <a:gd name="T25" fmla="*/ 207 h 228"/>
                    <a:gd name="T26" fmla="*/ 0 w 104"/>
                    <a:gd name="T27" fmla="*/ 197 h 228"/>
                    <a:gd name="T28" fmla="*/ 56 w 104"/>
                    <a:gd name="T29" fmla="*/ 19 h 228"/>
                    <a:gd name="T30" fmla="*/ 60 w 104"/>
                    <a:gd name="T31" fmla="*/ 10 h 228"/>
                    <a:gd name="T32" fmla="*/ 68 w 104"/>
                    <a:gd name="T33" fmla="*/ 5 h 228"/>
                    <a:gd name="T34" fmla="*/ 75 w 104"/>
                    <a:gd name="T35" fmla="*/ 0 h 228"/>
                    <a:gd name="T36" fmla="*/ 84 w 104"/>
                    <a:gd name="T37" fmla="*/ 3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4" h="228">
                      <a:moveTo>
                        <a:pt x="84" y="3"/>
                      </a:moveTo>
                      <a:lnTo>
                        <a:pt x="94" y="7"/>
                      </a:lnTo>
                      <a:lnTo>
                        <a:pt x="101" y="15"/>
                      </a:lnTo>
                      <a:lnTo>
                        <a:pt x="104" y="24"/>
                      </a:lnTo>
                      <a:lnTo>
                        <a:pt x="101" y="34"/>
                      </a:lnTo>
                      <a:lnTo>
                        <a:pt x="48" y="209"/>
                      </a:lnTo>
                      <a:lnTo>
                        <a:pt x="44" y="219"/>
                      </a:lnTo>
                      <a:lnTo>
                        <a:pt x="36" y="226"/>
                      </a:lnTo>
                      <a:lnTo>
                        <a:pt x="27" y="228"/>
                      </a:lnTo>
                      <a:lnTo>
                        <a:pt x="17" y="228"/>
                      </a:lnTo>
                      <a:lnTo>
                        <a:pt x="10" y="223"/>
                      </a:lnTo>
                      <a:lnTo>
                        <a:pt x="3" y="216"/>
                      </a:lnTo>
                      <a:lnTo>
                        <a:pt x="0" y="207"/>
                      </a:lnTo>
                      <a:lnTo>
                        <a:pt x="0" y="197"/>
                      </a:lnTo>
                      <a:lnTo>
                        <a:pt x="56" y="19"/>
                      </a:lnTo>
                      <a:lnTo>
                        <a:pt x="60" y="10"/>
                      </a:lnTo>
                      <a:lnTo>
                        <a:pt x="68" y="5"/>
                      </a:lnTo>
                      <a:lnTo>
                        <a:pt x="75" y="0"/>
                      </a:lnTo>
                      <a:lnTo>
                        <a:pt x="8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396" name="Group 473"/>
              <p:cNvGrpSpPr>
                <a:grpSpLocks/>
              </p:cNvGrpSpPr>
              <p:nvPr/>
            </p:nvGrpSpPr>
            <p:grpSpPr bwMode="auto">
              <a:xfrm>
                <a:off x="3957638" y="1228725"/>
                <a:ext cx="214312" cy="344488"/>
                <a:chOff x="3770" y="3316"/>
                <a:chExt cx="319" cy="482"/>
              </a:xfrm>
            </p:grpSpPr>
            <p:sp>
              <p:nvSpPr>
                <p:cNvPr id="565" name="Freeform 474"/>
                <p:cNvSpPr>
                  <a:spLocks/>
                </p:cNvSpPr>
                <p:nvPr/>
              </p:nvSpPr>
              <p:spPr bwMode="auto">
                <a:xfrm>
                  <a:off x="3808" y="3448"/>
                  <a:ext cx="123" cy="206"/>
                </a:xfrm>
                <a:custGeom>
                  <a:avLst/>
                  <a:gdLst>
                    <a:gd name="T0" fmla="*/ 17 w 123"/>
                    <a:gd name="T1" fmla="*/ 0 h 206"/>
                    <a:gd name="T2" fmla="*/ 10 w 123"/>
                    <a:gd name="T3" fmla="*/ 2 h 206"/>
                    <a:gd name="T4" fmla="*/ 7 w 123"/>
                    <a:gd name="T5" fmla="*/ 7 h 206"/>
                    <a:gd name="T6" fmla="*/ 3 w 123"/>
                    <a:gd name="T7" fmla="*/ 9 h 206"/>
                    <a:gd name="T8" fmla="*/ 0 w 123"/>
                    <a:gd name="T9" fmla="*/ 16 h 206"/>
                    <a:gd name="T10" fmla="*/ 0 w 123"/>
                    <a:gd name="T11" fmla="*/ 189 h 206"/>
                    <a:gd name="T12" fmla="*/ 3 w 123"/>
                    <a:gd name="T13" fmla="*/ 196 h 206"/>
                    <a:gd name="T14" fmla="*/ 7 w 123"/>
                    <a:gd name="T15" fmla="*/ 201 h 206"/>
                    <a:gd name="T16" fmla="*/ 10 w 123"/>
                    <a:gd name="T17" fmla="*/ 206 h 206"/>
                    <a:gd name="T18" fmla="*/ 17 w 123"/>
                    <a:gd name="T19" fmla="*/ 206 h 206"/>
                    <a:gd name="T20" fmla="*/ 106 w 123"/>
                    <a:gd name="T21" fmla="*/ 206 h 206"/>
                    <a:gd name="T22" fmla="*/ 113 w 123"/>
                    <a:gd name="T23" fmla="*/ 206 h 206"/>
                    <a:gd name="T24" fmla="*/ 118 w 123"/>
                    <a:gd name="T25" fmla="*/ 201 h 206"/>
                    <a:gd name="T26" fmla="*/ 123 w 123"/>
                    <a:gd name="T27" fmla="*/ 196 h 206"/>
                    <a:gd name="T28" fmla="*/ 123 w 123"/>
                    <a:gd name="T29" fmla="*/ 189 h 206"/>
                    <a:gd name="T30" fmla="*/ 123 w 123"/>
                    <a:gd name="T31" fmla="*/ 16 h 206"/>
                    <a:gd name="T32" fmla="*/ 123 w 123"/>
                    <a:gd name="T33" fmla="*/ 9 h 206"/>
                    <a:gd name="T34" fmla="*/ 118 w 123"/>
                    <a:gd name="T35" fmla="*/ 7 h 206"/>
                    <a:gd name="T36" fmla="*/ 113 w 123"/>
                    <a:gd name="T37" fmla="*/ 2 h 206"/>
                    <a:gd name="T38" fmla="*/ 106 w 123"/>
                    <a:gd name="T39" fmla="*/ 0 h 206"/>
                    <a:gd name="T40" fmla="*/ 17 w 123"/>
                    <a:gd name="T41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3" h="206">
                      <a:moveTo>
                        <a:pt x="17" y="0"/>
                      </a:move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3" y="9"/>
                      </a:lnTo>
                      <a:lnTo>
                        <a:pt x="0" y="16"/>
                      </a:lnTo>
                      <a:lnTo>
                        <a:pt x="0" y="189"/>
                      </a:lnTo>
                      <a:lnTo>
                        <a:pt x="3" y="196"/>
                      </a:lnTo>
                      <a:lnTo>
                        <a:pt x="7" y="201"/>
                      </a:lnTo>
                      <a:lnTo>
                        <a:pt x="10" y="206"/>
                      </a:lnTo>
                      <a:lnTo>
                        <a:pt x="17" y="206"/>
                      </a:lnTo>
                      <a:lnTo>
                        <a:pt x="106" y="206"/>
                      </a:lnTo>
                      <a:lnTo>
                        <a:pt x="113" y="206"/>
                      </a:lnTo>
                      <a:lnTo>
                        <a:pt x="118" y="201"/>
                      </a:lnTo>
                      <a:lnTo>
                        <a:pt x="123" y="196"/>
                      </a:lnTo>
                      <a:lnTo>
                        <a:pt x="123" y="189"/>
                      </a:lnTo>
                      <a:lnTo>
                        <a:pt x="123" y="16"/>
                      </a:lnTo>
                      <a:lnTo>
                        <a:pt x="123" y="9"/>
                      </a:lnTo>
                      <a:lnTo>
                        <a:pt x="118" y="7"/>
                      </a:lnTo>
                      <a:lnTo>
                        <a:pt x="113" y="2"/>
                      </a:lnTo>
                      <a:lnTo>
                        <a:pt x="106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66" name="Freeform 475"/>
                <p:cNvSpPr>
                  <a:spLocks/>
                </p:cNvSpPr>
                <p:nvPr/>
              </p:nvSpPr>
              <p:spPr bwMode="auto">
                <a:xfrm>
                  <a:off x="3892" y="3616"/>
                  <a:ext cx="108" cy="170"/>
                </a:xfrm>
                <a:custGeom>
                  <a:avLst/>
                  <a:gdLst>
                    <a:gd name="T0" fmla="*/ 39 w 108"/>
                    <a:gd name="T1" fmla="*/ 0 h 170"/>
                    <a:gd name="T2" fmla="*/ 24 w 108"/>
                    <a:gd name="T3" fmla="*/ 2 h 170"/>
                    <a:gd name="T4" fmla="*/ 10 w 108"/>
                    <a:gd name="T5" fmla="*/ 12 h 170"/>
                    <a:gd name="T6" fmla="*/ 3 w 108"/>
                    <a:gd name="T7" fmla="*/ 21 h 170"/>
                    <a:gd name="T8" fmla="*/ 0 w 108"/>
                    <a:gd name="T9" fmla="*/ 36 h 170"/>
                    <a:gd name="T10" fmla="*/ 0 w 108"/>
                    <a:gd name="T11" fmla="*/ 134 h 170"/>
                    <a:gd name="T12" fmla="*/ 3 w 108"/>
                    <a:gd name="T13" fmla="*/ 148 h 170"/>
                    <a:gd name="T14" fmla="*/ 10 w 108"/>
                    <a:gd name="T15" fmla="*/ 158 h 170"/>
                    <a:gd name="T16" fmla="*/ 24 w 108"/>
                    <a:gd name="T17" fmla="*/ 168 h 170"/>
                    <a:gd name="T18" fmla="*/ 39 w 108"/>
                    <a:gd name="T19" fmla="*/ 170 h 170"/>
                    <a:gd name="T20" fmla="*/ 70 w 108"/>
                    <a:gd name="T21" fmla="*/ 170 h 170"/>
                    <a:gd name="T22" fmla="*/ 87 w 108"/>
                    <a:gd name="T23" fmla="*/ 168 h 170"/>
                    <a:gd name="T24" fmla="*/ 99 w 108"/>
                    <a:gd name="T25" fmla="*/ 158 h 170"/>
                    <a:gd name="T26" fmla="*/ 106 w 108"/>
                    <a:gd name="T27" fmla="*/ 148 h 170"/>
                    <a:gd name="T28" fmla="*/ 108 w 108"/>
                    <a:gd name="T29" fmla="*/ 134 h 170"/>
                    <a:gd name="T30" fmla="*/ 108 w 108"/>
                    <a:gd name="T31" fmla="*/ 36 h 170"/>
                    <a:gd name="T32" fmla="*/ 106 w 108"/>
                    <a:gd name="T33" fmla="*/ 21 h 170"/>
                    <a:gd name="T34" fmla="*/ 99 w 108"/>
                    <a:gd name="T35" fmla="*/ 12 h 170"/>
                    <a:gd name="T36" fmla="*/ 87 w 108"/>
                    <a:gd name="T37" fmla="*/ 2 h 170"/>
                    <a:gd name="T38" fmla="*/ 70 w 108"/>
                    <a:gd name="T39" fmla="*/ 0 h 170"/>
                    <a:gd name="T40" fmla="*/ 39 w 108"/>
                    <a:gd name="T41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8" h="170">
                      <a:moveTo>
                        <a:pt x="39" y="0"/>
                      </a:moveTo>
                      <a:lnTo>
                        <a:pt x="24" y="2"/>
                      </a:lnTo>
                      <a:lnTo>
                        <a:pt x="10" y="12"/>
                      </a:lnTo>
                      <a:lnTo>
                        <a:pt x="3" y="21"/>
                      </a:lnTo>
                      <a:lnTo>
                        <a:pt x="0" y="36"/>
                      </a:lnTo>
                      <a:lnTo>
                        <a:pt x="0" y="134"/>
                      </a:lnTo>
                      <a:lnTo>
                        <a:pt x="3" y="148"/>
                      </a:lnTo>
                      <a:lnTo>
                        <a:pt x="10" y="158"/>
                      </a:lnTo>
                      <a:lnTo>
                        <a:pt x="24" y="168"/>
                      </a:lnTo>
                      <a:lnTo>
                        <a:pt x="39" y="170"/>
                      </a:lnTo>
                      <a:lnTo>
                        <a:pt x="70" y="170"/>
                      </a:lnTo>
                      <a:lnTo>
                        <a:pt x="87" y="168"/>
                      </a:lnTo>
                      <a:lnTo>
                        <a:pt x="99" y="158"/>
                      </a:lnTo>
                      <a:lnTo>
                        <a:pt x="106" y="148"/>
                      </a:lnTo>
                      <a:lnTo>
                        <a:pt x="108" y="134"/>
                      </a:lnTo>
                      <a:lnTo>
                        <a:pt x="108" y="36"/>
                      </a:lnTo>
                      <a:lnTo>
                        <a:pt x="106" y="21"/>
                      </a:lnTo>
                      <a:lnTo>
                        <a:pt x="99" y="12"/>
                      </a:lnTo>
                      <a:lnTo>
                        <a:pt x="87" y="2"/>
                      </a:lnTo>
                      <a:lnTo>
                        <a:pt x="70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67" name="Rectangle 476"/>
                <p:cNvSpPr>
                  <a:spLocks noChangeArrowheads="1"/>
                </p:cNvSpPr>
                <p:nvPr/>
              </p:nvSpPr>
              <p:spPr bwMode="auto">
                <a:xfrm>
                  <a:off x="3770" y="3505"/>
                  <a:ext cx="125" cy="291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68" name="Rectangle 477"/>
                <p:cNvSpPr>
                  <a:spLocks noChangeArrowheads="1"/>
                </p:cNvSpPr>
                <p:nvPr/>
              </p:nvSpPr>
              <p:spPr bwMode="auto">
                <a:xfrm>
                  <a:off x="3890" y="3656"/>
                  <a:ext cx="77" cy="140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69" name="Rectangle 478"/>
                <p:cNvSpPr>
                  <a:spLocks noChangeArrowheads="1"/>
                </p:cNvSpPr>
                <p:nvPr/>
              </p:nvSpPr>
              <p:spPr bwMode="auto">
                <a:xfrm>
                  <a:off x="3892" y="3688"/>
                  <a:ext cx="48" cy="105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70" name="Rectangle 479"/>
                <p:cNvSpPr>
                  <a:spLocks noChangeArrowheads="1"/>
                </p:cNvSpPr>
                <p:nvPr/>
              </p:nvSpPr>
              <p:spPr bwMode="auto">
                <a:xfrm>
                  <a:off x="3813" y="3688"/>
                  <a:ext cx="46" cy="10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71" name="Rectangle 480"/>
                <p:cNvSpPr>
                  <a:spLocks noChangeArrowheads="1"/>
                </p:cNvSpPr>
                <p:nvPr/>
              </p:nvSpPr>
              <p:spPr bwMode="auto">
                <a:xfrm>
                  <a:off x="3967" y="3692"/>
                  <a:ext cx="40" cy="106"/>
                </a:xfrm>
                <a:prstGeom prst="rect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72" name="Freeform 481"/>
                <p:cNvSpPr>
                  <a:spLocks/>
                </p:cNvSpPr>
                <p:nvPr/>
              </p:nvSpPr>
              <p:spPr bwMode="auto">
                <a:xfrm>
                  <a:off x="3887" y="3448"/>
                  <a:ext cx="111" cy="134"/>
                </a:xfrm>
                <a:custGeom>
                  <a:avLst/>
                  <a:gdLst>
                    <a:gd name="T0" fmla="*/ 36 w 111"/>
                    <a:gd name="T1" fmla="*/ 7 h 134"/>
                    <a:gd name="T2" fmla="*/ 22 w 111"/>
                    <a:gd name="T3" fmla="*/ 0 h 134"/>
                    <a:gd name="T4" fmla="*/ 15 w 111"/>
                    <a:gd name="T5" fmla="*/ 0 h 134"/>
                    <a:gd name="T6" fmla="*/ 10 w 111"/>
                    <a:gd name="T7" fmla="*/ 2 h 134"/>
                    <a:gd name="T8" fmla="*/ 5 w 111"/>
                    <a:gd name="T9" fmla="*/ 9 h 134"/>
                    <a:gd name="T10" fmla="*/ 0 w 111"/>
                    <a:gd name="T11" fmla="*/ 14 h 134"/>
                    <a:gd name="T12" fmla="*/ 3 w 111"/>
                    <a:gd name="T13" fmla="*/ 21 h 134"/>
                    <a:gd name="T14" fmla="*/ 5 w 111"/>
                    <a:gd name="T15" fmla="*/ 28 h 134"/>
                    <a:gd name="T16" fmla="*/ 72 w 111"/>
                    <a:gd name="T17" fmla="*/ 127 h 134"/>
                    <a:gd name="T18" fmla="*/ 80 w 111"/>
                    <a:gd name="T19" fmla="*/ 132 h 134"/>
                    <a:gd name="T20" fmla="*/ 87 w 111"/>
                    <a:gd name="T21" fmla="*/ 134 h 134"/>
                    <a:gd name="T22" fmla="*/ 94 w 111"/>
                    <a:gd name="T23" fmla="*/ 134 h 134"/>
                    <a:gd name="T24" fmla="*/ 101 w 111"/>
                    <a:gd name="T25" fmla="*/ 132 h 134"/>
                    <a:gd name="T26" fmla="*/ 106 w 111"/>
                    <a:gd name="T27" fmla="*/ 124 h 134"/>
                    <a:gd name="T28" fmla="*/ 111 w 111"/>
                    <a:gd name="T29" fmla="*/ 117 h 134"/>
                    <a:gd name="T30" fmla="*/ 111 w 111"/>
                    <a:gd name="T31" fmla="*/ 110 h 134"/>
                    <a:gd name="T32" fmla="*/ 106 w 111"/>
                    <a:gd name="T33" fmla="*/ 105 h 134"/>
                    <a:gd name="T34" fmla="*/ 36 w 111"/>
                    <a:gd name="T35" fmla="*/ 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1" h="134">
                      <a:moveTo>
                        <a:pt x="36" y="7"/>
                      </a:move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5" y="9"/>
                      </a:lnTo>
                      <a:lnTo>
                        <a:pt x="0" y="14"/>
                      </a:lnTo>
                      <a:lnTo>
                        <a:pt x="3" y="21"/>
                      </a:lnTo>
                      <a:lnTo>
                        <a:pt x="5" y="28"/>
                      </a:lnTo>
                      <a:lnTo>
                        <a:pt x="72" y="127"/>
                      </a:lnTo>
                      <a:lnTo>
                        <a:pt x="80" y="132"/>
                      </a:lnTo>
                      <a:lnTo>
                        <a:pt x="87" y="134"/>
                      </a:lnTo>
                      <a:lnTo>
                        <a:pt x="94" y="134"/>
                      </a:lnTo>
                      <a:lnTo>
                        <a:pt x="101" y="132"/>
                      </a:lnTo>
                      <a:lnTo>
                        <a:pt x="106" y="124"/>
                      </a:lnTo>
                      <a:lnTo>
                        <a:pt x="111" y="117"/>
                      </a:lnTo>
                      <a:lnTo>
                        <a:pt x="111" y="110"/>
                      </a:lnTo>
                      <a:lnTo>
                        <a:pt x="106" y="105"/>
                      </a:lnTo>
                      <a:lnTo>
                        <a:pt x="3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73" name="Freeform 482"/>
                <p:cNvSpPr>
                  <a:spLocks/>
                </p:cNvSpPr>
                <p:nvPr/>
              </p:nvSpPr>
              <p:spPr bwMode="auto">
                <a:xfrm>
                  <a:off x="3964" y="3544"/>
                  <a:ext cx="125" cy="38"/>
                </a:xfrm>
                <a:custGeom>
                  <a:avLst/>
                  <a:gdLst>
                    <a:gd name="T0" fmla="*/ 22 w 125"/>
                    <a:gd name="T1" fmla="*/ 0 h 38"/>
                    <a:gd name="T2" fmla="*/ 15 w 125"/>
                    <a:gd name="T3" fmla="*/ 2 h 38"/>
                    <a:gd name="T4" fmla="*/ 7 w 125"/>
                    <a:gd name="T5" fmla="*/ 4 h 38"/>
                    <a:gd name="T6" fmla="*/ 3 w 125"/>
                    <a:gd name="T7" fmla="*/ 12 h 38"/>
                    <a:gd name="T8" fmla="*/ 0 w 125"/>
                    <a:gd name="T9" fmla="*/ 19 h 38"/>
                    <a:gd name="T10" fmla="*/ 3 w 125"/>
                    <a:gd name="T11" fmla="*/ 26 h 38"/>
                    <a:gd name="T12" fmla="*/ 7 w 125"/>
                    <a:gd name="T13" fmla="*/ 33 h 38"/>
                    <a:gd name="T14" fmla="*/ 15 w 125"/>
                    <a:gd name="T15" fmla="*/ 36 h 38"/>
                    <a:gd name="T16" fmla="*/ 22 w 125"/>
                    <a:gd name="T17" fmla="*/ 38 h 38"/>
                    <a:gd name="T18" fmla="*/ 103 w 125"/>
                    <a:gd name="T19" fmla="*/ 38 h 38"/>
                    <a:gd name="T20" fmla="*/ 113 w 125"/>
                    <a:gd name="T21" fmla="*/ 36 h 38"/>
                    <a:gd name="T22" fmla="*/ 118 w 125"/>
                    <a:gd name="T23" fmla="*/ 31 h 38"/>
                    <a:gd name="T24" fmla="*/ 123 w 125"/>
                    <a:gd name="T25" fmla="*/ 26 h 38"/>
                    <a:gd name="T26" fmla="*/ 125 w 125"/>
                    <a:gd name="T27" fmla="*/ 16 h 38"/>
                    <a:gd name="T28" fmla="*/ 123 w 125"/>
                    <a:gd name="T29" fmla="*/ 9 h 38"/>
                    <a:gd name="T30" fmla="*/ 118 w 125"/>
                    <a:gd name="T31" fmla="*/ 4 h 38"/>
                    <a:gd name="T32" fmla="*/ 113 w 125"/>
                    <a:gd name="T33" fmla="*/ 2 h 38"/>
                    <a:gd name="T34" fmla="*/ 103 w 125"/>
                    <a:gd name="T35" fmla="*/ 0 h 38"/>
                    <a:gd name="T36" fmla="*/ 22 w 125"/>
                    <a:gd name="T3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5" h="38">
                      <a:moveTo>
                        <a:pt x="22" y="0"/>
                      </a:moveTo>
                      <a:lnTo>
                        <a:pt x="15" y="2"/>
                      </a:lnTo>
                      <a:lnTo>
                        <a:pt x="7" y="4"/>
                      </a:lnTo>
                      <a:lnTo>
                        <a:pt x="3" y="12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7" y="33"/>
                      </a:lnTo>
                      <a:lnTo>
                        <a:pt x="15" y="36"/>
                      </a:lnTo>
                      <a:lnTo>
                        <a:pt x="22" y="38"/>
                      </a:lnTo>
                      <a:lnTo>
                        <a:pt x="103" y="38"/>
                      </a:lnTo>
                      <a:lnTo>
                        <a:pt x="113" y="36"/>
                      </a:lnTo>
                      <a:lnTo>
                        <a:pt x="118" y="31"/>
                      </a:lnTo>
                      <a:lnTo>
                        <a:pt x="123" y="26"/>
                      </a:lnTo>
                      <a:lnTo>
                        <a:pt x="125" y="16"/>
                      </a:lnTo>
                      <a:lnTo>
                        <a:pt x="123" y="9"/>
                      </a:lnTo>
                      <a:lnTo>
                        <a:pt x="118" y="4"/>
                      </a:lnTo>
                      <a:lnTo>
                        <a:pt x="113" y="2"/>
                      </a:lnTo>
                      <a:lnTo>
                        <a:pt x="103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74" name="Oval 483"/>
                <p:cNvSpPr>
                  <a:spLocks noChangeArrowheads="1"/>
                </p:cNvSpPr>
                <p:nvPr/>
              </p:nvSpPr>
              <p:spPr bwMode="auto">
                <a:xfrm>
                  <a:off x="3825" y="3316"/>
                  <a:ext cx="115" cy="120"/>
                </a:xfrm>
                <a:prstGeom prst="ellipse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397" name="Group 484"/>
              <p:cNvGrpSpPr>
                <a:grpSpLocks/>
              </p:cNvGrpSpPr>
              <p:nvPr/>
            </p:nvGrpSpPr>
            <p:grpSpPr bwMode="auto">
              <a:xfrm>
                <a:off x="3384550" y="1076325"/>
                <a:ext cx="969963" cy="85725"/>
                <a:chOff x="2918" y="3102"/>
                <a:chExt cx="1440" cy="122"/>
              </a:xfrm>
            </p:grpSpPr>
            <p:sp>
              <p:nvSpPr>
                <p:cNvPr id="435" name="Freeform 485"/>
                <p:cNvSpPr>
                  <a:spLocks/>
                </p:cNvSpPr>
                <p:nvPr/>
              </p:nvSpPr>
              <p:spPr bwMode="auto">
                <a:xfrm>
                  <a:off x="2918" y="3102"/>
                  <a:ext cx="1440" cy="122"/>
                </a:xfrm>
                <a:custGeom>
                  <a:avLst/>
                  <a:gdLst>
                    <a:gd name="T0" fmla="*/ 0 w 1440"/>
                    <a:gd name="T1" fmla="*/ 122 h 122"/>
                    <a:gd name="T2" fmla="*/ 21 w 1440"/>
                    <a:gd name="T3" fmla="*/ 108 h 122"/>
                    <a:gd name="T4" fmla="*/ 53 w 1440"/>
                    <a:gd name="T5" fmla="*/ 96 h 122"/>
                    <a:gd name="T6" fmla="*/ 81 w 1440"/>
                    <a:gd name="T7" fmla="*/ 84 h 122"/>
                    <a:gd name="T8" fmla="*/ 117 w 1440"/>
                    <a:gd name="T9" fmla="*/ 72 h 122"/>
                    <a:gd name="T10" fmla="*/ 153 w 1440"/>
                    <a:gd name="T11" fmla="*/ 62 h 122"/>
                    <a:gd name="T12" fmla="*/ 194 w 1440"/>
                    <a:gd name="T13" fmla="*/ 50 h 122"/>
                    <a:gd name="T14" fmla="*/ 237 w 1440"/>
                    <a:gd name="T15" fmla="*/ 43 h 122"/>
                    <a:gd name="T16" fmla="*/ 285 w 1440"/>
                    <a:gd name="T17" fmla="*/ 36 h 122"/>
                    <a:gd name="T18" fmla="*/ 333 w 1440"/>
                    <a:gd name="T19" fmla="*/ 26 h 122"/>
                    <a:gd name="T20" fmla="*/ 386 w 1440"/>
                    <a:gd name="T21" fmla="*/ 19 h 122"/>
                    <a:gd name="T22" fmla="*/ 494 w 1440"/>
                    <a:gd name="T23" fmla="*/ 9 h 122"/>
                    <a:gd name="T24" fmla="*/ 607 w 1440"/>
                    <a:gd name="T25" fmla="*/ 2 h 122"/>
                    <a:gd name="T26" fmla="*/ 727 w 1440"/>
                    <a:gd name="T27" fmla="*/ 0 h 122"/>
                    <a:gd name="T28" fmla="*/ 840 w 1440"/>
                    <a:gd name="T29" fmla="*/ 2 h 122"/>
                    <a:gd name="T30" fmla="*/ 950 w 1440"/>
                    <a:gd name="T31" fmla="*/ 7 h 122"/>
                    <a:gd name="T32" fmla="*/ 1056 w 1440"/>
                    <a:gd name="T33" fmla="*/ 19 h 122"/>
                    <a:gd name="T34" fmla="*/ 1152 w 1440"/>
                    <a:gd name="T35" fmla="*/ 31 h 122"/>
                    <a:gd name="T36" fmla="*/ 1197 w 1440"/>
                    <a:gd name="T37" fmla="*/ 41 h 122"/>
                    <a:gd name="T38" fmla="*/ 1241 w 1440"/>
                    <a:gd name="T39" fmla="*/ 48 h 122"/>
                    <a:gd name="T40" fmla="*/ 1281 w 1440"/>
                    <a:gd name="T41" fmla="*/ 55 h 122"/>
                    <a:gd name="T42" fmla="*/ 1320 w 1440"/>
                    <a:gd name="T43" fmla="*/ 67 h 122"/>
                    <a:gd name="T44" fmla="*/ 1353 w 1440"/>
                    <a:gd name="T45" fmla="*/ 77 h 122"/>
                    <a:gd name="T46" fmla="*/ 1387 w 1440"/>
                    <a:gd name="T47" fmla="*/ 89 h 122"/>
                    <a:gd name="T48" fmla="*/ 1416 w 1440"/>
                    <a:gd name="T49" fmla="*/ 101 h 122"/>
                    <a:gd name="T50" fmla="*/ 1440 w 1440"/>
                    <a:gd name="T51" fmla="*/ 11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2">
                      <a:moveTo>
                        <a:pt x="0" y="122"/>
                      </a:moveTo>
                      <a:lnTo>
                        <a:pt x="21" y="108"/>
                      </a:lnTo>
                      <a:lnTo>
                        <a:pt x="53" y="96"/>
                      </a:lnTo>
                      <a:lnTo>
                        <a:pt x="81" y="84"/>
                      </a:lnTo>
                      <a:lnTo>
                        <a:pt x="117" y="72"/>
                      </a:lnTo>
                      <a:lnTo>
                        <a:pt x="153" y="62"/>
                      </a:lnTo>
                      <a:lnTo>
                        <a:pt x="194" y="50"/>
                      </a:lnTo>
                      <a:lnTo>
                        <a:pt x="237" y="43"/>
                      </a:lnTo>
                      <a:lnTo>
                        <a:pt x="285" y="36"/>
                      </a:lnTo>
                      <a:lnTo>
                        <a:pt x="333" y="26"/>
                      </a:lnTo>
                      <a:lnTo>
                        <a:pt x="386" y="19"/>
                      </a:lnTo>
                      <a:lnTo>
                        <a:pt x="494" y="9"/>
                      </a:lnTo>
                      <a:lnTo>
                        <a:pt x="607" y="2"/>
                      </a:lnTo>
                      <a:lnTo>
                        <a:pt x="727" y="0"/>
                      </a:lnTo>
                      <a:lnTo>
                        <a:pt x="840" y="2"/>
                      </a:lnTo>
                      <a:lnTo>
                        <a:pt x="950" y="7"/>
                      </a:lnTo>
                      <a:lnTo>
                        <a:pt x="1056" y="19"/>
                      </a:lnTo>
                      <a:lnTo>
                        <a:pt x="1152" y="31"/>
                      </a:lnTo>
                      <a:lnTo>
                        <a:pt x="1197" y="41"/>
                      </a:lnTo>
                      <a:lnTo>
                        <a:pt x="1241" y="48"/>
                      </a:lnTo>
                      <a:lnTo>
                        <a:pt x="1281" y="55"/>
                      </a:lnTo>
                      <a:lnTo>
                        <a:pt x="1320" y="67"/>
                      </a:lnTo>
                      <a:lnTo>
                        <a:pt x="1353" y="77"/>
                      </a:lnTo>
                      <a:lnTo>
                        <a:pt x="1387" y="89"/>
                      </a:lnTo>
                      <a:lnTo>
                        <a:pt x="1416" y="101"/>
                      </a:lnTo>
                      <a:lnTo>
                        <a:pt x="144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54" name="Line 486"/>
                <p:cNvSpPr>
                  <a:spLocks noChangeShapeType="1"/>
                </p:cNvSpPr>
                <p:nvPr/>
              </p:nvSpPr>
              <p:spPr bwMode="auto">
                <a:xfrm>
                  <a:off x="3021" y="3186"/>
                  <a:ext cx="84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55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3105" y="3167"/>
                  <a:ext cx="113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56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3218" y="3126"/>
                  <a:ext cx="3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557" name="Group 489"/>
                <p:cNvGrpSpPr>
                  <a:grpSpLocks/>
                </p:cNvGrpSpPr>
                <p:nvPr/>
              </p:nvGrpSpPr>
              <p:grpSpPr bwMode="auto">
                <a:xfrm>
                  <a:off x="4046" y="3114"/>
                  <a:ext cx="230" cy="67"/>
                  <a:chOff x="4046" y="3114"/>
                  <a:chExt cx="230" cy="67"/>
                </a:xfrm>
              </p:grpSpPr>
              <p:sp>
                <p:nvSpPr>
                  <p:cNvPr id="562" name="Line 4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6" y="3114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563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3114"/>
                    <a:ext cx="115" cy="2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564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3143"/>
                    <a:ext cx="31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558" name="Line 493"/>
                <p:cNvSpPr>
                  <a:spLocks noChangeShapeType="1"/>
                </p:cNvSpPr>
                <p:nvPr/>
              </p:nvSpPr>
              <p:spPr bwMode="auto">
                <a:xfrm>
                  <a:off x="3487" y="3104"/>
                  <a:ext cx="127" cy="5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59" name="Line 494"/>
                <p:cNvSpPr>
                  <a:spLocks noChangeShapeType="1"/>
                </p:cNvSpPr>
                <p:nvPr/>
              </p:nvSpPr>
              <p:spPr bwMode="auto">
                <a:xfrm>
                  <a:off x="3566" y="3133"/>
                  <a:ext cx="247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60" name="Line 495"/>
                <p:cNvSpPr>
                  <a:spLocks noChangeShapeType="1"/>
                </p:cNvSpPr>
                <p:nvPr/>
              </p:nvSpPr>
              <p:spPr bwMode="auto">
                <a:xfrm>
                  <a:off x="3611" y="3162"/>
                  <a:ext cx="128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561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3743" y="3109"/>
                  <a:ext cx="130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398" name="Group 497"/>
              <p:cNvGrpSpPr>
                <a:grpSpLocks/>
              </p:cNvGrpSpPr>
              <p:nvPr/>
            </p:nvGrpSpPr>
            <p:grpSpPr bwMode="auto">
              <a:xfrm>
                <a:off x="3384550" y="1154113"/>
                <a:ext cx="969963" cy="87312"/>
                <a:chOff x="2918" y="3212"/>
                <a:chExt cx="1440" cy="120"/>
              </a:xfrm>
            </p:grpSpPr>
            <p:sp>
              <p:nvSpPr>
                <p:cNvPr id="421" name="Freeform 498"/>
                <p:cNvSpPr>
                  <a:spLocks/>
                </p:cNvSpPr>
                <p:nvPr/>
              </p:nvSpPr>
              <p:spPr bwMode="auto">
                <a:xfrm>
                  <a:off x="2918" y="3212"/>
                  <a:ext cx="1440" cy="120"/>
                </a:xfrm>
                <a:custGeom>
                  <a:avLst/>
                  <a:gdLst>
                    <a:gd name="T0" fmla="*/ 1440 w 1440"/>
                    <a:gd name="T1" fmla="*/ 120 h 120"/>
                    <a:gd name="T2" fmla="*/ 1418 w 1440"/>
                    <a:gd name="T3" fmla="*/ 106 h 120"/>
                    <a:gd name="T4" fmla="*/ 1389 w 1440"/>
                    <a:gd name="T5" fmla="*/ 96 h 120"/>
                    <a:gd name="T6" fmla="*/ 1358 w 1440"/>
                    <a:gd name="T7" fmla="*/ 82 h 120"/>
                    <a:gd name="T8" fmla="*/ 1325 w 1440"/>
                    <a:gd name="T9" fmla="*/ 70 h 120"/>
                    <a:gd name="T10" fmla="*/ 1286 w 1440"/>
                    <a:gd name="T11" fmla="*/ 63 h 120"/>
                    <a:gd name="T12" fmla="*/ 1245 w 1440"/>
                    <a:gd name="T13" fmla="*/ 51 h 120"/>
                    <a:gd name="T14" fmla="*/ 1202 w 1440"/>
                    <a:gd name="T15" fmla="*/ 41 h 120"/>
                    <a:gd name="T16" fmla="*/ 1154 w 1440"/>
                    <a:gd name="T17" fmla="*/ 34 h 120"/>
                    <a:gd name="T18" fmla="*/ 1106 w 1440"/>
                    <a:gd name="T19" fmla="*/ 24 h 120"/>
                    <a:gd name="T20" fmla="*/ 1053 w 1440"/>
                    <a:gd name="T21" fmla="*/ 19 h 120"/>
                    <a:gd name="T22" fmla="*/ 948 w 1440"/>
                    <a:gd name="T23" fmla="*/ 10 h 120"/>
                    <a:gd name="T24" fmla="*/ 833 w 1440"/>
                    <a:gd name="T25" fmla="*/ 3 h 120"/>
                    <a:gd name="T26" fmla="*/ 715 w 1440"/>
                    <a:gd name="T27" fmla="*/ 0 h 120"/>
                    <a:gd name="T28" fmla="*/ 600 w 1440"/>
                    <a:gd name="T29" fmla="*/ 3 h 120"/>
                    <a:gd name="T30" fmla="*/ 489 w 1440"/>
                    <a:gd name="T31" fmla="*/ 7 h 120"/>
                    <a:gd name="T32" fmla="*/ 384 w 1440"/>
                    <a:gd name="T33" fmla="*/ 19 h 120"/>
                    <a:gd name="T34" fmla="*/ 288 w 1440"/>
                    <a:gd name="T35" fmla="*/ 29 h 120"/>
                    <a:gd name="T36" fmla="*/ 242 w 1440"/>
                    <a:gd name="T37" fmla="*/ 39 h 120"/>
                    <a:gd name="T38" fmla="*/ 199 w 1440"/>
                    <a:gd name="T39" fmla="*/ 46 h 120"/>
                    <a:gd name="T40" fmla="*/ 158 w 1440"/>
                    <a:gd name="T41" fmla="*/ 56 h 120"/>
                    <a:gd name="T42" fmla="*/ 120 w 1440"/>
                    <a:gd name="T43" fmla="*/ 65 h 120"/>
                    <a:gd name="T44" fmla="*/ 86 w 1440"/>
                    <a:gd name="T45" fmla="*/ 77 h 120"/>
                    <a:gd name="T46" fmla="*/ 55 w 1440"/>
                    <a:gd name="T47" fmla="*/ 87 h 120"/>
                    <a:gd name="T48" fmla="*/ 24 w 1440"/>
                    <a:gd name="T49" fmla="*/ 101 h 120"/>
                    <a:gd name="T50" fmla="*/ 0 w 1440"/>
                    <a:gd name="T51" fmla="*/ 11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0">
                      <a:moveTo>
                        <a:pt x="1440" y="120"/>
                      </a:moveTo>
                      <a:lnTo>
                        <a:pt x="1418" y="106"/>
                      </a:lnTo>
                      <a:lnTo>
                        <a:pt x="1389" y="96"/>
                      </a:lnTo>
                      <a:lnTo>
                        <a:pt x="1358" y="82"/>
                      </a:lnTo>
                      <a:lnTo>
                        <a:pt x="1325" y="70"/>
                      </a:lnTo>
                      <a:lnTo>
                        <a:pt x="1286" y="63"/>
                      </a:lnTo>
                      <a:lnTo>
                        <a:pt x="1245" y="51"/>
                      </a:lnTo>
                      <a:lnTo>
                        <a:pt x="1202" y="41"/>
                      </a:lnTo>
                      <a:lnTo>
                        <a:pt x="1154" y="34"/>
                      </a:lnTo>
                      <a:lnTo>
                        <a:pt x="1106" y="24"/>
                      </a:lnTo>
                      <a:lnTo>
                        <a:pt x="1053" y="19"/>
                      </a:lnTo>
                      <a:lnTo>
                        <a:pt x="948" y="10"/>
                      </a:lnTo>
                      <a:lnTo>
                        <a:pt x="833" y="3"/>
                      </a:lnTo>
                      <a:lnTo>
                        <a:pt x="715" y="0"/>
                      </a:lnTo>
                      <a:lnTo>
                        <a:pt x="600" y="3"/>
                      </a:lnTo>
                      <a:lnTo>
                        <a:pt x="489" y="7"/>
                      </a:lnTo>
                      <a:lnTo>
                        <a:pt x="384" y="19"/>
                      </a:lnTo>
                      <a:lnTo>
                        <a:pt x="288" y="29"/>
                      </a:lnTo>
                      <a:lnTo>
                        <a:pt x="242" y="39"/>
                      </a:lnTo>
                      <a:lnTo>
                        <a:pt x="199" y="46"/>
                      </a:lnTo>
                      <a:lnTo>
                        <a:pt x="158" y="56"/>
                      </a:lnTo>
                      <a:lnTo>
                        <a:pt x="120" y="65"/>
                      </a:lnTo>
                      <a:lnTo>
                        <a:pt x="86" y="77"/>
                      </a:lnTo>
                      <a:lnTo>
                        <a:pt x="55" y="87"/>
                      </a:lnTo>
                      <a:lnTo>
                        <a:pt x="24" y="101"/>
                      </a:lnTo>
                      <a:lnTo>
                        <a:pt x="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22" name="Line 499"/>
                <p:cNvSpPr>
                  <a:spLocks noChangeShapeType="1"/>
                </p:cNvSpPr>
                <p:nvPr/>
              </p:nvSpPr>
              <p:spPr bwMode="auto">
                <a:xfrm flipH="1">
                  <a:off x="4171" y="3292"/>
                  <a:ext cx="84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23" name="Line 500"/>
                <p:cNvSpPr>
                  <a:spLocks noChangeShapeType="1"/>
                </p:cNvSpPr>
                <p:nvPr/>
              </p:nvSpPr>
              <p:spPr bwMode="auto">
                <a:xfrm flipH="1" flipV="1">
                  <a:off x="4058" y="3277"/>
                  <a:ext cx="1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24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027" y="3234"/>
                  <a:ext cx="31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425" name="Group 502"/>
                <p:cNvGrpSpPr>
                  <a:grpSpLocks/>
                </p:cNvGrpSpPr>
                <p:nvPr/>
              </p:nvGrpSpPr>
              <p:grpSpPr bwMode="auto">
                <a:xfrm>
                  <a:off x="2999" y="3224"/>
                  <a:ext cx="231" cy="65"/>
                  <a:chOff x="2999" y="3224"/>
                  <a:chExt cx="231" cy="65"/>
                </a:xfrm>
              </p:grpSpPr>
              <p:sp>
                <p:nvSpPr>
                  <p:cNvPr id="429" name="Line 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46" y="3224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430" name="Line 5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1" y="3224"/>
                    <a:ext cx="115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431" name="Line 5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9" y="3253"/>
                    <a:ext cx="32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426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3715" y="3215"/>
                  <a:ext cx="74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27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3465" y="3241"/>
                  <a:ext cx="24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28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3403" y="3219"/>
                  <a:ext cx="81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399" name="Group 509"/>
              <p:cNvGrpSpPr>
                <a:grpSpLocks/>
              </p:cNvGrpSpPr>
              <p:nvPr/>
            </p:nvGrpSpPr>
            <p:grpSpPr bwMode="auto">
              <a:xfrm>
                <a:off x="3384550" y="1235075"/>
                <a:ext cx="969963" cy="85725"/>
                <a:chOff x="2918" y="3325"/>
                <a:chExt cx="1440" cy="120"/>
              </a:xfrm>
            </p:grpSpPr>
            <p:sp>
              <p:nvSpPr>
                <p:cNvPr id="408" name="Freeform 510"/>
                <p:cNvSpPr>
                  <a:spLocks/>
                </p:cNvSpPr>
                <p:nvPr/>
              </p:nvSpPr>
              <p:spPr bwMode="auto">
                <a:xfrm>
                  <a:off x="2918" y="3325"/>
                  <a:ext cx="1440" cy="120"/>
                </a:xfrm>
                <a:custGeom>
                  <a:avLst/>
                  <a:gdLst>
                    <a:gd name="T0" fmla="*/ 0 w 1440"/>
                    <a:gd name="T1" fmla="*/ 120 h 120"/>
                    <a:gd name="T2" fmla="*/ 21 w 1440"/>
                    <a:gd name="T3" fmla="*/ 106 h 120"/>
                    <a:gd name="T4" fmla="*/ 53 w 1440"/>
                    <a:gd name="T5" fmla="*/ 96 h 120"/>
                    <a:gd name="T6" fmla="*/ 81 w 1440"/>
                    <a:gd name="T7" fmla="*/ 84 h 120"/>
                    <a:gd name="T8" fmla="*/ 117 w 1440"/>
                    <a:gd name="T9" fmla="*/ 72 h 120"/>
                    <a:gd name="T10" fmla="*/ 153 w 1440"/>
                    <a:gd name="T11" fmla="*/ 60 h 120"/>
                    <a:gd name="T12" fmla="*/ 194 w 1440"/>
                    <a:gd name="T13" fmla="*/ 51 h 120"/>
                    <a:gd name="T14" fmla="*/ 237 w 1440"/>
                    <a:gd name="T15" fmla="*/ 41 h 120"/>
                    <a:gd name="T16" fmla="*/ 285 w 1440"/>
                    <a:gd name="T17" fmla="*/ 34 h 120"/>
                    <a:gd name="T18" fmla="*/ 333 w 1440"/>
                    <a:gd name="T19" fmla="*/ 27 h 120"/>
                    <a:gd name="T20" fmla="*/ 386 w 1440"/>
                    <a:gd name="T21" fmla="*/ 19 h 120"/>
                    <a:gd name="T22" fmla="*/ 494 w 1440"/>
                    <a:gd name="T23" fmla="*/ 10 h 120"/>
                    <a:gd name="T24" fmla="*/ 607 w 1440"/>
                    <a:gd name="T25" fmla="*/ 5 h 120"/>
                    <a:gd name="T26" fmla="*/ 727 w 1440"/>
                    <a:gd name="T27" fmla="*/ 0 h 120"/>
                    <a:gd name="T28" fmla="*/ 840 w 1440"/>
                    <a:gd name="T29" fmla="*/ 5 h 120"/>
                    <a:gd name="T30" fmla="*/ 950 w 1440"/>
                    <a:gd name="T31" fmla="*/ 7 h 120"/>
                    <a:gd name="T32" fmla="*/ 1056 w 1440"/>
                    <a:gd name="T33" fmla="*/ 19 h 120"/>
                    <a:gd name="T34" fmla="*/ 1152 w 1440"/>
                    <a:gd name="T35" fmla="*/ 31 h 120"/>
                    <a:gd name="T36" fmla="*/ 1197 w 1440"/>
                    <a:gd name="T37" fmla="*/ 41 h 120"/>
                    <a:gd name="T38" fmla="*/ 1241 w 1440"/>
                    <a:gd name="T39" fmla="*/ 48 h 120"/>
                    <a:gd name="T40" fmla="*/ 1281 w 1440"/>
                    <a:gd name="T41" fmla="*/ 55 h 120"/>
                    <a:gd name="T42" fmla="*/ 1320 w 1440"/>
                    <a:gd name="T43" fmla="*/ 67 h 120"/>
                    <a:gd name="T44" fmla="*/ 1353 w 1440"/>
                    <a:gd name="T45" fmla="*/ 77 h 120"/>
                    <a:gd name="T46" fmla="*/ 1387 w 1440"/>
                    <a:gd name="T47" fmla="*/ 89 h 120"/>
                    <a:gd name="T48" fmla="*/ 1416 w 1440"/>
                    <a:gd name="T49" fmla="*/ 101 h 120"/>
                    <a:gd name="T50" fmla="*/ 1440 w 1440"/>
                    <a:gd name="T51" fmla="*/ 11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0">
                      <a:moveTo>
                        <a:pt x="0" y="120"/>
                      </a:moveTo>
                      <a:lnTo>
                        <a:pt x="21" y="106"/>
                      </a:lnTo>
                      <a:lnTo>
                        <a:pt x="53" y="96"/>
                      </a:lnTo>
                      <a:lnTo>
                        <a:pt x="81" y="84"/>
                      </a:lnTo>
                      <a:lnTo>
                        <a:pt x="117" y="72"/>
                      </a:lnTo>
                      <a:lnTo>
                        <a:pt x="153" y="60"/>
                      </a:lnTo>
                      <a:lnTo>
                        <a:pt x="194" y="51"/>
                      </a:lnTo>
                      <a:lnTo>
                        <a:pt x="237" y="41"/>
                      </a:lnTo>
                      <a:lnTo>
                        <a:pt x="285" y="34"/>
                      </a:lnTo>
                      <a:lnTo>
                        <a:pt x="333" y="27"/>
                      </a:lnTo>
                      <a:lnTo>
                        <a:pt x="386" y="19"/>
                      </a:lnTo>
                      <a:lnTo>
                        <a:pt x="494" y="10"/>
                      </a:lnTo>
                      <a:lnTo>
                        <a:pt x="607" y="5"/>
                      </a:lnTo>
                      <a:lnTo>
                        <a:pt x="727" y="0"/>
                      </a:lnTo>
                      <a:lnTo>
                        <a:pt x="840" y="5"/>
                      </a:lnTo>
                      <a:lnTo>
                        <a:pt x="950" y="7"/>
                      </a:lnTo>
                      <a:lnTo>
                        <a:pt x="1056" y="19"/>
                      </a:lnTo>
                      <a:lnTo>
                        <a:pt x="1152" y="31"/>
                      </a:lnTo>
                      <a:lnTo>
                        <a:pt x="1197" y="41"/>
                      </a:lnTo>
                      <a:lnTo>
                        <a:pt x="1241" y="48"/>
                      </a:lnTo>
                      <a:lnTo>
                        <a:pt x="1281" y="55"/>
                      </a:lnTo>
                      <a:lnTo>
                        <a:pt x="1320" y="67"/>
                      </a:lnTo>
                      <a:lnTo>
                        <a:pt x="1353" y="77"/>
                      </a:lnTo>
                      <a:lnTo>
                        <a:pt x="1387" y="89"/>
                      </a:lnTo>
                      <a:lnTo>
                        <a:pt x="1416" y="101"/>
                      </a:lnTo>
                      <a:lnTo>
                        <a:pt x="144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09" name="Line 511"/>
                <p:cNvSpPr>
                  <a:spLocks noChangeShapeType="1"/>
                </p:cNvSpPr>
                <p:nvPr/>
              </p:nvSpPr>
              <p:spPr bwMode="auto">
                <a:xfrm>
                  <a:off x="3021" y="3407"/>
                  <a:ext cx="84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10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3105" y="3390"/>
                  <a:ext cx="113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11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3218" y="3349"/>
                  <a:ext cx="3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412" name="Group 514"/>
                <p:cNvGrpSpPr>
                  <a:grpSpLocks/>
                </p:cNvGrpSpPr>
                <p:nvPr/>
              </p:nvGrpSpPr>
              <p:grpSpPr bwMode="auto">
                <a:xfrm>
                  <a:off x="4046" y="3337"/>
                  <a:ext cx="230" cy="67"/>
                  <a:chOff x="4046" y="3337"/>
                  <a:chExt cx="230" cy="67"/>
                </a:xfrm>
              </p:grpSpPr>
              <p:sp>
                <p:nvSpPr>
                  <p:cNvPr id="418" name="Line 5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6" y="3337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419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3337"/>
                    <a:ext cx="115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42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3366"/>
                    <a:ext cx="31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413" name="Line 518"/>
                <p:cNvSpPr>
                  <a:spLocks noChangeShapeType="1"/>
                </p:cNvSpPr>
                <p:nvPr/>
              </p:nvSpPr>
              <p:spPr bwMode="auto">
                <a:xfrm>
                  <a:off x="3487" y="3325"/>
                  <a:ext cx="127" cy="6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14" name="Line 519"/>
                <p:cNvSpPr>
                  <a:spLocks noChangeShapeType="1"/>
                </p:cNvSpPr>
                <p:nvPr/>
              </p:nvSpPr>
              <p:spPr bwMode="auto">
                <a:xfrm>
                  <a:off x="3566" y="3356"/>
                  <a:ext cx="247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15" name="Line 520"/>
                <p:cNvSpPr>
                  <a:spLocks noChangeShapeType="1"/>
                </p:cNvSpPr>
                <p:nvPr/>
              </p:nvSpPr>
              <p:spPr bwMode="auto">
                <a:xfrm>
                  <a:off x="3611" y="3385"/>
                  <a:ext cx="128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416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3743" y="3330"/>
                  <a:ext cx="130" cy="5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sp>
            <p:nvSpPr>
              <p:cNvPr id="400" name="Freeform 523"/>
              <p:cNvSpPr>
                <a:spLocks/>
              </p:cNvSpPr>
              <p:nvPr/>
            </p:nvSpPr>
            <p:spPr bwMode="auto">
              <a:xfrm>
                <a:off x="3417888" y="1084263"/>
                <a:ext cx="96837" cy="50800"/>
              </a:xfrm>
              <a:custGeom>
                <a:avLst/>
                <a:gdLst>
                  <a:gd name="T0" fmla="*/ 7 w 144"/>
                  <a:gd name="T1" fmla="*/ 43 h 69"/>
                  <a:gd name="T2" fmla="*/ 0 w 144"/>
                  <a:gd name="T3" fmla="*/ 45 h 69"/>
                  <a:gd name="T4" fmla="*/ 0 w 144"/>
                  <a:gd name="T5" fmla="*/ 48 h 69"/>
                  <a:gd name="T6" fmla="*/ 0 w 144"/>
                  <a:gd name="T7" fmla="*/ 55 h 69"/>
                  <a:gd name="T8" fmla="*/ 0 w 144"/>
                  <a:gd name="T9" fmla="*/ 62 h 69"/>
                  <a:gd name="T10" fmla="*/ 7 w 144"/>
                  <a:gd name="T11" fmla="*/ 69 h 69"/>
                  <a:gd name="T12" fmla="*/ 14 w 144"/>
                  <a:gd name="T13" fmla="*/ 69 h 69"/>
                  <a:gd name="T14" fmla="*/ 139 w 144"/>
                  <a:gd name="T15" fmla="*/ 26 h 69"/>
                  <a:gd name="T16" fmla="*/ 144 w 144"/>
                  <a:gd name="T17" fmla="*/ 26 h 69"/>
                  <a:gd name="T18" fmla="*/ 144 w 144"/>
                  <a:gd name="T19" fmla="*/ 21 h 69"/>
                  <a:gd name="T20" fmla="*/ 144 w 144"/>
                  <a:gd name="T21" fmla="*/ 14 h 69"/>
                  <a:gd name="T22" fmla="*/ 144 w 144"/>
                  <a:gd name="T23" fmla="*/ 7 h 69"/>
                  <a:gd name="T24" fmla="*/ 139 w 144"/>
                  <a:gd name="T25" fmla="*/ 0 h 69"/>
                  <a:gd name="T26" fmla="*/ 129 w 144"/>
                  <a:gd name="T27" fmla="*/ 0 h 69"/>
                  <a:gd name="T28" fmla="*/ 7 w 144"/>
                  <a:gd name="T29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69">
                    <a:moveTo>
                      <a:pt x="7" y="43"/>
                    </a:moveTo>
                    <a:lnTo>
                      <a:pt x="0" y="45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7" y="69"/>
                    </a:lnTo>
                    <a:lnTo>
                      <a:pt x="14" y="69"/>
                    </a:lnTo>
                    <a:lnTo>
                      <a:pt x="139" y="26"/>
                    </a:lnTo>
                    <a:lnTo>
                      <a:pt x="144" y="26"/>
                    </a:lnTo>
                    <a:lnTo>
                      <a:pt x="144" y="21"/>
                    </a:lnTo>
                    <a:lnTo>
                      <a:pt x="144" y="14"/>
                    </a:lnTo>
                    <a:lnTo>
                      <a:pt x="144" y="7"/>
                    </a:lnTo>
                    <a:lnTo>
                      <a:pt x="139" y="0"/>
                    </a:lnTo>
                    <a:lnTo>
                      <a:pt x="129" y="0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01" name="Freeform 524"/>
              <p:cNvSpPr>
                <a:spLocks/>
              </p:cNvSpPr>
              <p:nvPr/>
            </p:nvSpPr>
            <p:spPr bwMode="auto">
              <a:xfrm>
                <a:off x="3617913" y="1209675"/>
                <a:ext cx="103187" cy="30163"/>
              </a:xfrm>
              <a:custGeom>
                <a:avLst/>
                <a:gdLst>
                  <a:gd name="T0" fmla="*/ 9 w 151"/>
                  <a:gd name="T1" fmla="*/ 17 h 41"/>
                  <a:gd name="T2" fmla="*/ 2 w 151"/>
                  <a:gd name="T3" fmla="*/ 19 h 41"/>
                  <a:gd name="T4" fmla="*/ 0 w 151"/>
                  <a:gd name="T5" fmla="*/ 29 h 41"/>
                  <a:gd name="T6" fmla="*/ 0 w 151"/>
                  <a:gd name="T7" fmla="*/ 36 h 41"/>
                  <a:gd name="T8" fmla="*/ 5 w 151"/>
                  <a:gd name="T9" fmla="*/ 41 h 41"/>
                  <a:gd name="T10" fmla="*/ 9 w 151"/>
                  <a:gd name="T11" fmla="*/ 41 h 41"/>
                  <a:gd name="T12" fmla="*/ 12 w 151"/>
                  <a:gd name="T13" fmla="*/ 41 h 41"/>
                  <a:gd name="T14" fmla="*/ 144 w 151"/>
                  <a:gd name="T15" fmla="*/ 27 h 41"/>
                  <a:gd name="T16" fmla="*/ 151 w 151"/>
                  <a:gd name="T17" fmla="*/ 24 h 41"/>
                  <a:gd name="T18" fmla="*/ 151 w 151"/>
                  <a:gd name="T19" fmla="*/ 15 h 41"/>
                  <a:gd name="T20" fmla="*/ 151 w 151"/>
                  <a:gd name="T21" fmla="*/ 7 h 41"/>
                  <a:gd name="T22" fmla="*/ 149 w 151"/>
                  <a:gd name="T23" fmla="*/ 0 h 41"/>
                  <a:gd name="T24" fmla="*/ 146 w 151"/>
                  <a:gd name="T25" fmla="*/ 0 h 41"/>
                  <a:gd name="T26" fmla="*/ 141 w 151"/>
                  <a:gd name="T27" fmla="*/ 0 h 41"/>
                  <a:gd name="T28" fmla="*/ 9 w 151"/>
                  <a:gd name="T29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41">
                    <a:moveTo>
                      <a:pt x="9" y="17"/>
                    </a:moveTo>
                    <a:lnTo>
                      <a:pt x="2" y="19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2" y="41"/>
                    </a:lnTo>
                    <a:lnTo>
                      <a:pt x="144" y="27"/>
                    </a:lnTo>
                    <a:lnTo>
                      <a:pt x="151" y="24"/>
                    </a:lnTo>
                    <a:lnTo>
                      <a:pt x="151" y="15"/>
                    </a:lnTo>
                    <a:lnTo>
                      <a:pt x="151" y="7"/>
                    </a:lnTo>
                    <a:lnTo>
                      <a:pt x="149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02" name="Freeform 525"/>
              <p:cNvSpPr>
                <a:spLocks/>
              </p:cNvSpPr>
              <p:nvPr/>
            </p:nvSpPr>
            <p:spPr bwMode="auto">
              <a:xfrm>
                <a:off x="4171950" y="1268413"/>
                <a:ext cx="98425" cy="39687"/>
              </a:xfrm>
              <a:custGeom>
                <a:avLst/>
                <a:gdLst>
                  <a:gd name="T0" fmla="*/ 12 w 146"/>
                  <a:gd name="T1" fmla="*/ 0 h 55"/>
                  <a:gd name="T2" fmla="*/ 7 w 146"/>
                  <a:gd name="T3" fmla="*/ 0 h 55"/>
                  <a:gd name="T4" fmla="*/ 5 w 146"/>
                  <a:gd name="T5" fmla="*/ 0 h 55"/>
                  <a:gd name="T6" fmla="*/ 2 w 146"/>
                  <a:gd name="T7" fmla="*/ 2 h 55"/>
                  <a:gd name="T8" fmla="*/ 0 w 146"/>
                  <a:gd name="T9" fmla="*/ 5 h 55"/>
                  <a:gd name="T10" fmla="*/ 0 w 146"/>
                  <a:gd name="T11" fmla="*/ 12 h 55"/>
                  <a:gd name="T12" fmla="*/ 0 w 146"/>
                  <a:gd name="T13" fmla="*/ 17 h 55"/>
                  <a:gd name="T14" fmla="*/ 0 w 146"/>
                  <a:gd name="T15" fmla="*/ 19 h 55"/>
                  <a:gd name="T16" fmla="*/ 5 w 146"/>
                  <a:gd name="T17" fmla="*/ 24 h 55"/>
                  <a:gd name="T18" fmla="*/ 137 w 146"/>
                  <a:gd name="T19" fmla="*/ 55 h 55"/>
                  <a:gd name="T20" fmla="*/ 139 w 146"/>
                  <a:gd name="T21" fmla="*/ 55 h 55"/>
                  <a:gd name="T22" fmla="*/ 142 w 146"/>
                  <a:gd name="T23" fmla="*/ 55 h 55"/>
                  <a:gd name="T24" fmla="*/ 146 w 146"/>
                  <a:gd name="T25" fmla="*/ 50 h 55"/>
                  <a:gd name="T26" fmla="*/ 146 w 146"/>
                  <a:gd name="T27" fmla="*/ 43 h 55"/>
                  <a:gd name="T28" fmla="*/ 146 w 146"/>
                  <a:gd name="T29" fmla="*/ 36 h 55"/>
                  <a:gd name="T30" fmla="*/ 144 w 146"/>
                  <a:gd name="T31" fmla="*/ 33 h 55"/>
                  <a:gd name="T32" fmla="*/ 139 w 146"/>
                  <a:gd name="T33" fmla="*/ 31 h 55"/>
                  <a:gd name="T34" fmla="*/ 12 w 146"/>
                  <a:gd name="T3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55">
                    <a:moveTo>
                      <a:pt x="12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37" y="55"/>
                    </a:lnTo>
                    <a:lnTo>
                      <a:pt x="139" y="55"/>
                    </a:lnTo>
                    <a:lnTo>
                      <a:pt x="142" y="55"/>
                    </a:lnTo>
                    <a:lnTo>
                      <a:pt x="146" y="50"/>
                    </a:lnTo>
                    <a:lnTo>
                      <a:pt x="146" y="43"/>
                    </a:lnTo>
                    <a:lnTo>
                      <a:pt x="146" y="36"/>
                    </a:lnTo>
                    <a:lnTo>
                      <a:pt x="144" y="33"/>
                    </a:lnTo>
                    <a:lnTo>
                      <a:pt x="139" y="3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03" name="Freeform 526"/>
              <p:cNvSpPr>
                <a:spLocks/>
              </p:cNvSpPr>
              <p:nvPr/>
            </p:nvSpPr>
            <p:spPr bwMode="auto">
              <a:xfrm>
                <a:off x="3956050" y="1128713"/>
                <a:ext cx="100013" cy="26987"/>
              </a:xfrm>
              <a:custGeom>
                <a:avLst/>
                <a:gdLst>
                  <a:gd name="T0" fmla="*/ 10 w 149"/>
                  <a:gd name="T1" fmla="*/ 0 h 39"/>
                  <a:gd name="T2" fmla="*/ 10 w 149"/>
                  <a:gd name="T3" fmla="*/ 0 h 39"/>
                  <a:gd name="T4" fmla="*/ 3 w 149"/>
                  <a:gd name="T5" fmla="*/ 3 h 39"/>
                  <a:gd name="T6" fmla="*/ 0 w 149"/>
                  <a:gd name="T7" fmla="*/ 10 h 39"/>
                  <a:gd name="T8" fmla="*/ 0 w 149"/>
                  <a:gd name="T9" fmla="*/ 17 h 39"/>
                  <a:gd name="T10" fmla="*/ 3 w 149"/>
                  <a:gd name="T11" fmla="*/ 22 h 39"/>
                  <a:gd name="T12" fmla="*/ 10 w 149"/>
                  <a:gd name="T13" fmla="*/ 27 h 39"/>
                  <a:gd name="T14" fmla="*/ 140 w 149"/>
                  <a:gd name="T15" fmla="*/ 39 h 39"/>
                  <a:gd name="T16" fmla="*/ 147 w 149"/>
                  <a:gd name="T17" fmla="*/ 36 h 39"/>
                  <a:gd name="T18" fmla="*/ 149 w 149"/>
                  <a:gd name="T19" fmla="*/ 29 h 39"/>
                  <a:gd name="T20" fmla="*/ 149 w 149"/>
                  <a:gd name="T21" fmla="*/ 22 h 39"/>
                  <a:gd name="T22" fmla="*/ 147 w 149"/>
                  <a:gd name="T23" fmla="*/ 15 h 39"/>
                  <a:gd name="T24" fmla="*/ 142 w 149"/>
                  <a:gd name="T25" fmla="*/ 10 h 39"/>
                  <a:gd name="T26" fmla="*/ 10 w 149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" h="39">
                    <a:moveTo>
                      <a:pt x="10" y="0"/>
                    </a:moveTo>
                    <a:lnTo>
                      <a:pt x="10" y="0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10" y="27"/>
                    </a:lnTo>
                    <a:lnTo>
                      <a:pt x="140" y="39"/>
                    </a:lnTo>
                    <a:lnTo>
                      <a:pt x="147" y="36"/>
                    </a:lnTo>
                    <a:lnTo>
                      <a:pt x="149" y="29"/>
                    </a:lnTo>
                    <a:lnTo>
                      <a:pt x="149" y="22"/>
                    </a:lnTo>
                    <a:lnTo>
                      <a:pt x="147" y="15"/>
                    </a:lnTo>
                    <a:lnTo>
                      <a:pt x="1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04" name="Freeform 528"/>
              <p:cNvSpPr>
                <a:spLocks/>
              </p:cNvSpPr>
              <p:nvPr/>
            </p:nvSpPr>
            <p:spPr bwMode="auto">
              <a:xfrm>
                <a:off x="3560763" y="1223963"/>
                <a:ext cx="31750" cy="23812"/>
              </a:xfrm>
              <a:custGeom>
                <a:avLst/>
                <a:gdLst>
                  <a:gd name="T0" fmla="*/ 12 w 46"/>
                  <a:gd name="T1" fmla="*/ 0 h 31"/>
                  <a:gd name="T2" fmla="*/ 3 w 46"/>
                  <a:gd name="T3" fmla="*/ 2 h 31"/>
                  <a:gd name="T4" fmla="*/ 0 w 46"/>
                  <a:gd name="T5" fmla="*/ 12 h 31"/>
                  <a:gd name="T6" fmla="*/ 0 w 46"/>
                  <a:gd name="T7" fmla="*/ 19 h 31"/>
                  <a:gd name="T8" fmla="*/ 3 w 46"/>
                  <a:gd name="T9" fmla="*/ 29 h 31"/>
                  <a:gd name="T10" fmla="*/ 12 w 46"/>
                  <a:gd name="T11" fmla="*/ 31 h 31"/>
                  <a:gd name="T12" fmla="*/ 32 w 46"/>
                  <a:gd name="T13" fmla="*/ 31 h 31"/>
                  <a:gd name="T14" fmla="*/ 41 w 46"/>
                  <a:gd name="T15" fmla="*/ 29 h 31"/>
                  <a:gd name="T16" fmla="*/ 46 w 46"/>
                  <a:gd name="T17" fmla="*/ 24 h 31"/>
                  <a:gd name="T18" fmla="*/ 46 w 46"/>
                  <a:gd name="T19" fmla="*/ 19 h 31"/>
                  <a:gd name="T20" fmla="*/ 46 w 46"/>
                  <a:gd name="T21" fmla="*/ 12 h 31"/>
                  <a:gd name="T22" fmla="*/ 46 w 46"/>
                  <a:gd name="T23" fmla="*/ 7 h 31"/>
                  <a:gd name="T24" fmla="*/ 41 w 46"/>
                  <a:gd name="T25" fmla="*/ 2 h 31"/>
                  <a:gd name="T26" fmla="*/ 32 w 46"/>
                  <a:gd name="T27" fmla="*/ 0 h 31"/>
                  <a:gd name="T28" fmla="*/ 12 w 46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1">
                    <a:moveTo>
                      <a:pt x="12" y="0"/>
                    </a:moveTo>
                    <a:lnTo>
                      <a:pt x="3" y="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9"/>
                    </a:lnTo>
                    <a:lnTo>
                      <a:pt x="12" y="31"/>
                    </a:lnTo>
                    <a:lnTo>
                      <a:pt x="32" y="31"/>
                    </a:lnTo>
                    <a:lnTo>
                      <a:pt x="41" y="29"/>
                    </a:lnTo>
                    <a:lnTo>
                      <a:pt x="46" y="24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05" name="Freeform 530"/>
              <p:cNvSpPr>
                <a:spLocks/>
              </p:cNvSpPr>
              <p:nvPr/>
            </p:nvSpPr>
            <p:spPr bwMode="auto">
              <a:xfrm>
                <a:off x="4140200" y="1143000"/>
                <a:ext cx="26988" cy="22225"/>
              </a:xfrm>
              <a:custGeom>
                <a:avLst/>
                <a:gdLst>
                  <a:gd name="T0" fmla="*/ 14 w 43"/>
                  <a:gd name="T1" fmla="*/ 0 h 34"/>
                  <a:gd name="T2" fmla="*/ 2 w 43"/>
                  <a:gd name="T3" fmla="*/ 3 h 34"/>
                  <a:gd name="T4" fmla="*/ 2 w 43"/>
                  <a:gd name="T5" fmla="*/ 8 h 34"/>
                  <a:gd name="T6" fmla="*/ 0 w 43"/>
                  <a:gd name="T7" fmla="*/ 12 h 34"/>
                  <a:gd name="T8" fmla="*/ 0 w 43"/>
                  <a:gd name="T9" fmla="*/ 22 h 34"/>
                  <a:gd name="T10" fmla="*/ 2 w 43"/>
                  <a:gd name="T11" fmla="*/ 27 h 34"/>
                  <a:gd name="T12" fmla="*/ 2 w 43"/>
                  <a:gd name="T13" fmla="*/ 32 h 34"/>
                  <a:gd name="T14" fmla="*/ 14 w 43"/>
                  <a:gd name="T15" fmla="*/ 34 h 34"/>
                  <a:gd name="T16" fmla="*/ 33 w 43"/>
                  <a:gd name="T17" fmla="*/ 34 h 34"/>
                  <a:gd name="T18" fmla="*/ 43 w 43"/>
                  <a:gd name="T19" fmla="*/ 32 h 34"/>
                  <a:gd name="T20" fmla="*/ 43 w 43"/>
                  <a:gd name="T21" fmla="*/ 22 h 34"/>
                  <a:gd name="T22" fmla="*/ 43 w 43"/>
                  <a:gd name="T23" fmla="*/ 12 h 34"/>
                  <a:gd name="T24" fmla="*/ 43 w 43"/>
                  <a:gd name="T25" fmla="*/ 3 h 34"/>
                  <a:gd name="T26" fmla="*/ 33 w 43"/>
                  <a:gd name="T27" fmla="*/ 0 h 34"/>
                  <a:gd name="T28" fmla="*/ 14 w 43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34">
                    <a:moveTo>
                      <a:pt x="14" y="0"/>
                    </a:moveTo>
                    <a:lnTo>
                      <a:pt x="2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2" y="32"/>
                    </a:lnTo>
                    <a:lnTo>
                      <a:pt x="14" y="34"/>
                    </a:lnTo>
                    <a:lnTo>
                      <a:pt x="33" y="34"/>
                    </a:lnTo>
                    <a:lnTo>
                      <a:pt x="43" y="32"/>
                    </a:lnTo>
                    <a:lnTo>
                      <a:pt x="43" y="22"/>
                    </a:lnTo>
                    <a:lnTo>
                      <a:pt x="43" y="12"/>
                    </a:lnTo>
                    <a:lnTo>
                      <a:pt x="43" y="3"/>
                    </a:lnTo>
                    <a:lnTo>
                      <a:pt x="3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06" name="Freeform 532"/>
              <p:cNvSpPr>
                <a:spLocks/>
              </p:cNvSpPr>
              <p:nvPr/>
            </p:nvSpPr>
            <p:spPr bwMode="auto">
              <a:xfrm>
                <a:off x="4310063" y="1263650"/>
                <a:ext cx="31750" cy="25400"/>
              </a:xfrm>
              <a:custGeom>
                <a:avLst/>
                <a:gdLst>
                  <a:gd name="T0" fmla="*/ 12 w 46"/>
                  <a:gd name="T1" fmla="*/ 0 h 34"/>
                  <a:gd name="T2" fmla="*/ 2 w 46"/>
                  <a:gd name="T3" fmla="*/ 5 h 34"/>
                  <a:gd name="T4" fmla="*/ 0 w 46"/>
                  <a:gd name="T5" fmla="*/ 12 h 34"/>
                  <a:gd name="T6" fmla="*/ 0 w 46"/>
                  <a:gd name="T7" fmla="*/ 22 h 34"/>
                  <a:gd name="T8" fmla="*/ 2 w 46"/>
                  <a:gd name="T9" fmla="*/ 31 h 34"/>
                  <a:gd name="T10" fmla="*/ 12 w 46"/>
                  <a:gd name="T11" fmla="*/ 34 h 34"/>
                  <a:gd name="T12" fmla="*/ 31 w 46"/>
                  <a:gd name="T13" fmla="*/ 34 h 34"/>
                  <a:gd name="T14" fmla="*/ 41 w 46"/>
                  <a:gd name="T15" fmla="*/ 31 h 34"/>
                  <a:gd name="T16" fmla="*/ 46 w 46"/>
                  <a:gd name="T17" fmla="*/ 26 h 34"/>
                  <a:gd name="T18" fmla="*/ 46 w 46"/>
                  <a:gd name="T19" fmla="*/ 22 h 34"/>
                  <a:gd name="T20" fmla="*/ 46 w 46"/>
                  <a:gd name="T21" fmla="*/ 12 h 34"/>
                  <a:gd name="T22" fmla="*/ 46 w 46"/>
                  <a:gd name="T23" fmla="*/ 7 h 34"/>
                  <a:gd name="T24" fmla="*/ 41 w 46"/>
                  <a:gd name="T25" fmla="*/ 5 h 34"/>
                  <a:gd name="T26" fmla="*/ 31 w 46"/>
                  <a:gd name="T27" fmla="*/ 0 h 34"/>
                  <a:gd name="T28" fmla="*/ 12 w 4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4">
                    <a:moveTo>
                      <a:pt x="12" y="0"/>
                    </a:moveTo>
                    <a:lnTo>
                      <a:pt x="2" y="5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4"/>
                    </a:lnTo>
                    <a:lnTo>
                      <a:pt x="31" y="34"/>
                    </a:lnTo>
                    <a:lnTo>
                      <a:pt x="41" y="31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41" y="5"/>
                    </a:lnTo>
                    <a:lnTo>
                      <a:pt x="3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407" name="Freeform 533"/>
              <p:cNvSpPr>
                <a:spLocks/>
              </p:cNvSpPr>
              <p:nvPr/>
            </p:nvSpPr>
            <p:spPr bwMode="auto">
              <a:xfrm>
                <a:off x="3692525" y="1165225"/>
                <a:ext cx="31750" cy="22225"/>
              </a:xfrm>
              <a:custGeom>
                <a:avLst/>
                <a:gdLst>
                  <a:gd name="T0" fmla="*/ 14 w 48"/>
                  <a:gd name="T1" fmla="*/ 0 h 31"/>
                  <a:gd name="T2" fmla="*/ 7 w 48"/>
                  <a:gd name="T3" fmla="*/ 2 h 31"/>
                  <a:gd name="T4" fmla="*/ 2 w 48"/>
                  <a:gd name="T5" fmla="*/ 5 h 31"/>
                  <a:gd name="T6" fmla="*/ 0 w 48"/>
                  <a:gd name="T7" fmla="*/ 12 h 31"/>
                  <a:gd name="T8" fmla="*/ 0 w 48"/>
                  <a:gd name="T9" fmla="*/ 19 h 31"/>
                  <a:gd name="T10" fmla="*/ 2 w 48"/>
                  <a:gd name="T11" fmla="*/ 24 h 31"/>
                  <a:gd name="T12" fmla="*/ 7 w 48"/>
                  <a:gd name="T13" fmla="*/ 29 h 31"/>
                  <a:gd name="T14" fmla="*/ 14 w 48"/>
                  <a:gd name="T15" fmla="*/ 31 h 31"/>
                  <a:gd name="T16" fmla="*/ 36 w 48"/>
                  <a:gd name="T17" fmla="*/ 31 h 31"/>
                  <a:gd name="T18" fmla="*/ 43 w 48"/>
                  <a:gd name="T19" fmla="*/ 29 h 31"/>
                  <a:gd name="T20" fmla="*/ 48 w 48"/>
                  <a:gd name="T21" fmla="*/ 19 h 31"/>
                  <a:gd name="T22" fmla="*/ 48 w 48"/>
                  <a:gd name="T23" fmla="*/ 12 h 31"/>
                  <a:gd name="T24" fmla="*/ 43 w 48"/>
                  <a:gd name="T25" fmla="*/ 2 h 31"/>
                  <a:gd name="T26" fmla="*/ 36 w 48"/>
                  <a:gd name="T27" fmla="*/ 0 h 31"/>
                  <a:gd name="T28" fmla="*/ 14 w 48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1">
                    <a:moveTo>
                      <a:pt x="14" y="0"/>
                    </a:moveTo>
                    <a:lnTo>
                      <a:pt x="7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4" y="31"/>
                    </a:lnTo>
                    <a:lnTo>
                      <a:pt x="36" y="31"/>
                    </a:lnTo>
                    <a:lnTo>
                      <a:pt x="43" y="29"/>
                    </a:lnTo>
                    <a:lnTo>
                      <a:pt x="48" y="19"/>
                    </a:lnTo>
                    <a:lnTo>
                      <a:pt x="48" y="12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</p:grpSp>
      </p:grpSp>
      <p:sp>
        <p:nvSpPr>
          <p:cNvPr id="634" name="Zaoblený obdélník 633"/>
          <p:cNvSpPr/>
          <p:nvPr/>
        </p:nvSpPr>
        <p:spPr>
          <a:xfrm>
            <a:off x="245780" y="4592429"/>
            <a:ext cx="1129689" cy="1332848"/>
          </a:xfrm>
          <a:prstGeom prst="roundRect">
            <a:avLst>
              <a:gd name="adj" fmla="val 3933"/>
            </a:avLst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cs-CZ" sz="2400"/>
          </a:p>
        </p:txBody>
      </p:sp>
      <p:grpSp>
        <p:nvGrpSpPr>
          <p:cNvPr id="635" name="Skupina 634"/>
          <p:cNvGrpSpPr/>
          <p:nvPr/>
        </p:nvGrpSpPr>
        <p:grpSpPr>
          <a:xfrm>
            <a:off x="372282" y="5282207"/>
            <a:ext cx="894359" cy="520652"/>
            <a:chOff x="3007689" y="1052736"/>
            <a:chExt cx="2082223" cy="735853"/>
          </a:xfrm>
        </p:grpSpPr>
        <p:sp>
          <p:nvSpPr>
            <p:cNvPr id="636" name="AutoShape 535"/>
            <p:cNvSpPr>
              <a:spLocks noChangeArrowheads="1"/>
            </p:cNvSpPr>
            <p:nvPr/>
          </p:nvSpPr>
          <p:spPr bwMode="auto">
            <a:xfrm>
              <a:off x="3007689" y="1052736"/>
              <a:ext cx="2082223" cy="71669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7" name="Groupe 18"/>
            <p:cNvGrpSpPr/>
            <p:nvPr/>
          </p:nvGrpSpPr>
          <p:grpSpPr>
            <a:xfrm>
              <a:off x="3017740" y="1259952"/>
              <a:ext cx="1798885" cy="528637"/>
              <a:chOff x="3324225" y="1076325"/>
              <a:chExt cx="1082675" cy="561975"/>
            </a:xfrm>
          </p:grpSpPr>
          <p:sp>
            <p:nvSpPr>
              <p:cNvPr id="638" name="Freeform 409"/>
              <p:cNvSpPr>
                <a:spLocks/>
              </p:cNvSpPr>
              <p:nvPr/>
            </p:nvSpPr>
            <p:spPr bwMode="auto">
              <a:xfrm>
                <a:off x="3332163" y="1298575"/>
                <a:ext cx="1063625" cy="182563"/>
              </a:xfrm>
              <a:custGeom>
                <a:avLst/>
                <a:gdLst>
                  <a:gd name="T0" fmla="*/ 340 w 1581"/>
                  <a:gd name="T1" fmla="*/ 226 h 255"/>
                  <a:gd name="T2" fmla="*/ 340 w 1581"/>
                  <a:gd name="T3" fmla="*/ 204 h 255"/>
                  <a:gd name="T4" fmla="*/ 357 w 1581"/>
                  <a:gd name="T5" fmla="*/ 178 h 255"/>
                  <a:gd name="T6" fmla="*/ 393 w 1581"/>
                  <a:gd name="T7" fmla="*/ 159 h 255"/>
                  <a:gd name="T8" fmla="*/ 439 w 1581"/>
                  <a:gd name="T9" fmla="*/ 137 h 255"/>
                  <a:gd name="T10" fmla="*/ 501 w 1581"/>
                  <a:gd name="T11" fmla="*/ 123 h 255"/>
                  <a:gd name="T12" fmla="*/ 576 w 1581"/>
                  <a:gd name="T13" fmla="*/ 108 h 255"/>
                  <a:gd name="T14" fmla="*/ 700 w 1581"/>
                  <a:gd name="T15" fmla="*/ 96 h 255"/>
                  <a:gd name="T16" fmla="*/ 883 w 1581"/>
                  <a:gd name="T17" fmla="*/ 96 h 255"/>
                  <a:gd name="T18" fmla="*/ 1005 w 1581"/>
                  <a:gd name="T19" fmla="*/ 108 h 255"/>
                  <a:gd name="T20" fmla="*/ 1077 w 1581"/>
                  <a:gd name="T21" fmla="*/ 123 h 255"/>
                  <a:gd name="T22" fmla="*/ 1140 w 1581"/>
                  <a:gd name="T23" fmla="*/ 137 h 255"/>
                  <a:gd name="T24" fmla="*/ 1190 w 1581"/>
                  <a:gd name="T25" fmla="*/ 159 h 255"/>
                  <a:gd name="T26" fmla="*/ 1224 w 1581"/>
                  <a:gd name="T27" fmla="*/ 178 h 255"/>
                  <a:gd name="T28" fmla="*/ 1243 w 1581"/>
                  <a:gd name="T29" fmla="*/ 204 h 255"/>
                  <a:gd name="T30" fmla="*/ 1243 w 1581"/>
                  <a:gd name="T31" fmla="*/ 226 h 255"/>
                  <a:gd name="T32" fmla="*/ 1569 w 1581"/>
                  <a:gd name="T33" fmla="*/ 255 h 255"/>
                  <a:gd name="T34" fmla="*/ 1581 w 1581"/>
                  <a:gd name="T35" fmla="*/ 214 h 255"/>
                  <a:gd name="T36" fmla="*/ 1567 w 1581"/>
                  <a:gd name="T37" fmla="*/ 173 h 255"/>
                  <a:gd name="T38" fmla="*/ 1519 w 1581"/>
                  <a:gd name="T39" fmla="*/ 130 h 255"/>
                  <a:gd name="T40" fmla="*/ 1447 w 1581"/>
                  <a:gd name="T41" fmla="*/ 94 h 255"/>
                  <a:gd name="T42" fmla="*/ 1348 w 1581"/>
                  <a:gd name="T43" fmla="*/ 65 h 255"/>
                  <a:gd name="T44" fmla="*/ 1233 w 1581"/>
                  <a:gd name="T45" fmla="*/ 39 h 255"/>
                  <a:gd name="T46" fmla="*/ 1099 w 1581"/>
                  <a:gd name="T47" fmla="*/ 17 h 255"/>
                  <a:gd name="T48" fmla="*/ 950 w 1581"/>
                  <a:gd name="T49" fmla="*/ 5 h 255"/>
                  <a:gd name="T50" fmla="*/ 792 w 1581"/>
                  <a:gd name="T51" fmla="*/ 0 h 255"/>
                  <a:gd name="T52" fmla="*/ 631 w 1581"/>
                  <a:gd name="T53" fmla="*/ 5 h 255"/>
                  <a:gd name="T54" fmla="*/ 484 w 1581"/>
                  <a:gd name="T55" fmla="*/ 17 h 255"/>
                  <a:gd name="T56" fmla="*/ 350 w 1581"/>
                  <a:gd name="T57" fmla="*/ 39 h 255"/>
                  <a:gd name="T58" fmla="*/ 230 w 1581"/>
                  <a:gd name="T59" fmla="*/ 65 h 255"/>
                  <a:gd name="T60" fmla="*/ 134 w 1581"/>
                  <a:gd name="T61" fmla="*/ 94 h 255"/>
                  <a:gd name="T62" fmla="*/ 60 w 1581"/>
                  <a:gd name="T63" fmla="*/ 130 h 255"/>
                  <a:gd name="T64" fmla="*/ 14 w 1581"/>
                  <a:gd name="T65" fmla="*/ 173 h 255"/>
                  <a:gd name="T66" fmla="*/ 0 w 1581"/>
                  <a:gd name="T67" fmla="*/ 214 h 255"/>
                  <a:gd name="T68" fmla="*/ 9 w 1581"/>
                  <a:gd name="T6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1" h="255">
                    <a:moveTo>
                      <a:pt x="345" y="238"/>
                    </a:moveTo>
                    <a:lnTo>
                      <a:pt x="340" y="226"/>
                    </a:lnTo>
                    <a:lnTo>
                      <a:pt x="338" y="214"/>
                    </a:lnTo>
                    <a:lnTo>
                      <a:pt x="340" y="204"/>
                    </a:lnTo>
                    <a:lnTo>
                      <a:pt x="348" y="190"/>
                    </a:lnTo>
                    <a:lnTo>
                      <a:pt x="357" y="178"/>
                    </a:lnTo>
                    <a:lnTo>
                      <a:pt x="374" y="171"/>
                    </a:lnTo>
                    <a:lnTo>
                      <a:pt x="393" y="159"/>
                    </a:lnTo>
                    <a:lnTo>
                      <a:pt x="415" y="149"/>
                    </a:lnTo>
                    <a:lnTo>
                      <a:pt x="439" y="137"/>
                    </a:lnTo>
                    <a:lnTo>
                      <a:pt x="470" y="130"/>
                    </a:lnTo>
                    <a:lnTo>
                      <a:pt x="501" y="123"/>
                    </a:lnTo>
                    <a:lnTo>
                      <a:pt x="537" y="116"/>
                    </a:lnTo>
                    <a:lnTo>
                      <a:pt x="576" y="108"/>
                    </a:lnTo>
                    <a:lnTo>
                      <a:pt x="616" y="104"/>
                    </a:lnTo>
                    <a:lnTo>
                      <a:pt x="700" y="96"/>
                    </a:lnTo>
                    <a:lnTo>
                      <a:pt x="792" y="94"/>
                    </a:lnTo>
                    <a:lnTo>
                      <a:pt x="883" y="96"/>
                    </a:lnTo>
                    <a:lnTo>
                      <a:pt x="967" y="104"/>
                    </a:lnTo>
                    <a:lnTo>
                      <a:pt x="1005" y="108"/>
                    </a:lnTo>
                    <a:lnTo>
                      <a:pt x="1044" y="116"/>
                    </a:lnTo>
                    <a:lnTo>
                      <a:pt x="1077" y="123"/>
                    </a:lnTo>
                    <a:lnTo>
                      <a:pt x="1111" y="130"/>
                    </a:lnTo>
                    <a:lnTo>
                      <a:pt x="1140" y="137"/>
                    </a:lnTo>
                    <a:lnTo>
                      <a:pt x="1166" y="149"/>
                    </a:lnTo>
                    <a:lnTo>
                      <a:pt x="1190" y="159"/>
                    </a:lnTo>
                    <a:lnTo>
                      <a:pt x="1207" y="171"/>
                    </a:lnTo>
                    <a:lnTo>
                      <a:pt x="1224" y="178"/>
                    </a:lnTo>
                    <a:lnTo>
                      <a:pt x="1236" y="190"/>
                    </a:lnTo>
                    <a:lnTo>
                      <a:pt x="1243" y="204"/>
                    </a:lnTo>
                    <a:lnTo>
                      <a:pt x="1243" y="214"/>
                    </a:lnTo>
                    <a:lnTo>
                      <a:pt x="1243" y="226"/>
                    </a:lnTo>
                    <a:lnTo>
                      <a:pt x="1236" y="238"/>
                    </a:lnTo>
                    <a:lnTo>
                      <a:pt x="1569" y="255"/>
                    </a:lnTo>
                    <a:lnTo>
                      <a:pt x="1579" y="236"/>
                    </a:lnTo>
                    <a:lnTo>
                      <a:pt x="1581" y="214"/>
                    </a:lnTo>
                    <a:lnTo>
                      <a:pt x="1576" y="192"/>
                    </a:lnTo>
                    <a:lnTo>
                      <a:pt x="1567" y="173"/>
                    </a:lnTo>
                    <a:lnTo>
                      <a:pt x="1545" y="152"/>
                    </a:lnTo>
                    <a:lnTo>
                      <a:pt x="1519" y="130"/>
                    </a:lnTo>
                    <a:lnTo>
                      <a:pt x="1485" y="113"/>
                    </a:lnTo>
                    <a:lnTo>
                      <a:pt x="1447" y="94"/>
                    </a:lnTo>
                    <a:lnTo>
                      <a:pt x="1401" y="80"/>
                    </a:lnTo>
                    <a:lnTo>
                      <a:pt x="1348" y="65"/>
                    </a:lnTo>
                    <a:lnTo>
                      <a:pt x="1291" y="48"/>
                    </a:lnTo>
                    <a:lnTo>
                      <a:pt x="1233" y="39"/>
                    </a:lnTo>
                    <a:lnTo>
                      <a:pt x="1166" y="27"/>
                    </a:lnTo>
                    <a:lnTo>
                      <a:pt x="1099" y="17"/>
                    </a:lnTo>
                    <a:lnTo>
                      <a:pt x="1027" y="10"/>
                    </a:lnTo>
                    <a:lnTo>
                      <a:pt x="950" y="5"/>
                    </a:lnTo>
                    <a:lnTo>
                      <a:pt x="871" y="5"/>
                    </a:lnTo>
                    <a:lnTo>
                      <a:pt x="792" y="0"/>
                    </a:lnTo>
                    <a:lnTo>
                      <a:pt x="710" y="5"/>
                    </a:lnTo>
                    <a:lnTo>
                      <a:pt x="631" y="5"/>
                    </a:lnTo>
                    <a:lnTo>
                      <a:pt x="556" y="10"/>
                    </a:lnTo>
                    <a:lnTo>
                      <a:pt x="484" y="17"/>
                    </a:lnTo>
                    <a:lnTo>
                      <a:pt x="412" y="27"/>
                    </a:lnTo>
                    <a:lnTo>
                      <a:pt x="350" y="39"/>
                    </a:lnTo>
                    <a:lnTo>
                      <a:pt x="288" y="48"/>
                    </a:lnTo>
                    <a:lnTo>
                      <a:pt x="230" y="65"/>
                    </a:lnTo>
                    <a:lnTo>
                      <a:pt x="182" y="80"/>
                    </a:lnTo>
                    <a:lnTo>
                      <a:pt x="134" y="94"/>
                    </a:lnTo>
                    <a:lnTo>
                      <a:pt x="93" y="113"/>
                    </a:lnTo>
                    <a:lnTo>
                      <a:pt x="60" y="130"/>
                    </a:lnTo>
                    <a:lnTo>
                      <a:pt x="36" y="152"/>
                    </a:lnTo>
                    <a:lnTo>
                      <a:pt x="14" y="173"/>
                    </a:lnTo>
                    <a:lnTo>
                      <a:pt x="2" y="192"/>
                    </a:lnTo>
                    <a:lnTo>
                      <a:pt x="0" y="214"/>
                    </a:lnTo>
                    <a:lnTo>
                      <a:pt x="2" y="236"/>
                    </a:lnTo>
                    <a:lnTo>
                      <a:pt x="9" y="255"/>
                    </a:lnTo>
                    <a:lnTo>
                      <a:pt x="345" y="238"/>
                    </a:lnTo>
                    <a:close/>
                  </a:path>
                </a:pathLst>
              </a:custGeom>
              <a:solidFill>
                <a:srgbClr val="C0C0C0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39" name="Line 410"/>
              <p:cNvSpPr>
                <a:spLocks noChangeShapeType="1"/>
              </p:cNvSpPr>
              <p:nvPr/>
            </p:nvSpPr>
            <p:spPr bwMode="auto">
              <a:xfrm flipV="1">
                <a:off x="3325813" y="1152525"/>
                <a:ext cx="0" cy="33020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40" name="Line 411"/>
              <p:cNvSpPr>
                <a:spLocks noChangeShapeType="1"/>
              </p:cNvSpPr>
              <p:nvPr/>
            </p:nvSpPr>
            <p:spPr bwMode="auto">
              <a:xfrm flipV="1">
                <a:off x="4405313" y="1154113"/>
                <a:ext cx="0" cy="33178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41" name="Rectangle 415"/>
              <p:cNvSpPr>
                <a:spLocks noChangeArrowheads="1"/>
              </p:cNvSpPr>
              <p:nvPr/>
            </p:nvSpPr>
            <p:spPr bwMode="auto">
              <a:xfrm>
                <a:off x="3324225" y="1465263"/>
                <a:ext cx="236538" cy="141287"/>
              </a:xfrm>
              <a:prstGeom prst="rect">
                <a:avLst/>
              </a:prstGeom>
              <a:solidFill>
                <a:srgbClr val="80808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42" name="Rectangle 416"/>
              <p:cNvSpPr>
                <a:spLocks noChangeArrowheads="1"/>
              </p:cNvSpPr>
              <p:nvPr/>
            </p:nvSpPr>
            <p:spPr bwMode="auto">
              <a:xfrm>
                <a:off x="4171950" y="1468438"/>
                <a:ext cx="234950" cy="138112"/>
              </a:xfrm>
              <a:prstGeom prst="rect">
                <a:avLst/>
              </a:prstGeom>
              <a:solidFill>
                <a:srgbClr val="808080"/>
              </a:solidFill>
              <a:ln w="889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43" name="Freeform 417"/>
              <p:cNvSpPr>
                <a:spLocks/>
              </p:cNvSpPr>
              <p:nvPr/>
            </p:nvSpPr>
            <p:spPr bwMode="auto">
              <a:xfrm>
                <a:off x="3560763" y="1485900"/>
                <a:ext cx="598487" cy="122238"/>
              </a:xfrm>
              <a:custGeom>
                <a:avLst/>
                <a:gdLst>
                  <a:gd name="T0" fmla="*/ 423 w 891"/>
                  <a:gd name="T1" fmla="*/ 170 h 170"/>
                  <a:gd name="T2" fmla="*/ 425 w 891"/>
                  <a:gd name="T3" fmla="*/ 168 h 170"/>
                  <a:gd name="T4" fmla="*/ 430 w 891"/>
                  <a:gd name="T5" fmla="*/ 163 h 170"/>
                  <a:gd name="T6" fmla="*/ 437 w 891"/>
                  <a:gd name="T7" fmla="*/ 160 h 170"/>
                  <a:gd name="T8" fmla="*/ 447 w 891"/>
                  <a:gd name="T9" fmla="*/ 160 h 170"/>
                  <a:gd name="T10" fmla="*/ 459 w 891"/>
                  <a:gd name="T11" fmla="*/ 163 h 170"/>
                  <a:gd name="T12" fmla="*/ 466 w 891"/>
                  <a:gd name="T13" fmla="*/ 168 h 170"/>
                  <a:gd name="T14" fmla="*/ 466 w 891"/>
                  <a:gd name="T15" fmla="*/ 170 h 170"/>
                  <a:gd name="T16" fmla="*/ 891 w 891"/>
                  <a:gd name="T17" fmla="*/ 170 h 170"/>
                  <a:gd name="T18" fmla="*/ 888 w 891"/>
                  <a:gd name="T19" fmla="*/ 151 h 170"/>
                  <a:gd name="T20" fmla="*/ 881 w 891"/>
                  <a:gd name="T21" fmla="*/ 134 h 170"/>
                  <a:gd name="T22" fmla="*/ 869 w 891"/>
                  <a:gd name="T23" fmla="*/ 120 h 170"/>
                  <a:gd name="T24" fmla="*/ 857 w 891"/>
                  <a:gd name="T25" fmla="*/ 105 h 170"/>
                  <a:gd name="T26" fmla="*/ 838 w 891"/>
                  <a:gd name="T27" fmla="*/ 88 h 170"/>
                  <a:gd name="T28" fmla="*/ 816 w 891"/>
                  <a:gd name="T29" fmla="*/ 74 h 170"/>
                  <a:gd name="T30" fmla="*/ 790 w 891"/>
                  <a:gd name="T31" fmla="*/ 60 h 170"/>
                  <a:gd name="T32" fmla="*/ 761 w 891"/>
                  <a:gd name="T33" fmla="*/ 50 h 170"/>
                  <a:gd name="T34" fmla="*/ 730 w 891"/>
                  <a:gd name="T35" fmla="*/ 38 h 170"/>
                  <a:gd name="T36" fmla="*/ 694 w 891"/>
                  <a:gd name="T37" fmla="*/ 28 h 170"/>
                  <a:gd name="T38" fmla="*/ 658 w 891"/>
                  <a:gd name="T39" fmla="*/ 19 h 170"/>
                  <a:gd name="T40" fmla="*/ 620 w 891"/>
                  <a:gd name="T41" fmla="*/ 12 h 170"/>
                  <a:gd name="T42" fmla="*/ 536 w 891"/>
                  <a:gd name="T43" fmla="*/ 2 h 170"/>
                  <a:gd name="T44" fmla="*/ 447 w 891"/>
                  <a:gd name="T45" fmla="*/ 0 h 170"/>
                  <a:gd name="T46" fmla="*/ 358 w 891"/>
                  <a:gd name="T47" fmla="*/ 2 h 170"/>
                  <a:gd name="T48" fmla="*/ 274 w 891"/>
                  <a:gd name="T49" fmla="*/ 12 h 170"/>
                  <a:gd name="T50" fmla="*/ 236 w 891"/>
                  <a:gd name="T51" fmla="*/ 19 h 170"/>
                  <a:gd name="T52" fmla="*/ 197 w 891"/>
                  <a:gd name="T53" fmla="*/ 28 h 170"/>
                  <a:gd name="T54" fmla="*/ 161 w 891"/>
                  <a:gd name="T55" fmla="*/ 38 h 170"/>
                  <a:gd name="T56" fmla="*/ 132 w 891"/>
                  <a:gd name="T57" fmla="*/ 50 h 170"/>
                  <a:gd name="T58" fmla="*/ 104 w 891"/>
                  <a:gd name="T59" fmla="*/ 60 h 170"/>
                  <a:gd name="T60" fmla="*/ 77 w 891"/>
                  <a:gd name="T61" fmla="*/ 74 h 170"/>
                  <a:gd name="T62" fmla="*/ 56 w 891"/>
                  <a:gd name="T63" fmla="*/ 88 h 170"/>
                  <a:gd name="T64" fmla="*/ 34 w 891"/>
                  <a:gd name="T65" fmla="*/ 105 h 170"/>
                  <a:gd name="T66" fmla="*/ 22 w 891"/>
                  <a:gd name="T67" fmla="*/ 120 h 170"/>
                  <a:gd name="T68" fmla="*/ 10 w 891"/>
                  <a:gd name="T69" fmla="*/ 134 h 170"/>
                  <a:gd name="T70" fmla="*/ 3 w 891"/>
                  <a:gd name="T71" fmla="*/ 151 h 170"/>
                  <a:gd name="T72" fmla="*/ 0 w 891"/>
                  <a:gd name="T73" fmla="*/ 170 h 170"/>
                  <a:gd name="T74" fmla="*/ 423 w 891"/>
                  <a:gd name="T7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1" h="170">
                    <a:moveTo>
                      <a:pt x="423" y="170"/>
                    </a:moveTo>
                    <a:lnTo>
                      <a:pt x="425" y="168"/>
                    </a:lnTo>
                    <a:lnTo>
                      <a:pt x="430" y="163"/>
                    </a:lnTo>
                    <a:lnTo>
                      <a:pt x="437" y="160"/>
                    </a:lnTo>
                    <a:lnTo>
                      <a:pt x="447" y="160"/>
                    </a:lnTo>
                    <a:lnTo>
                      <a:pt x="459" y="163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891" y="170"/>
                    </a:lnTo>
                    <a:lnTo>
                      <a:pt x="888" y="151"/>
                    </a:lnTo>
                    <a:lnTo>
                      <a:pt x="881" y="134"/>
                    </a:lnTo>
                    <a:lnTo>
                      <a:pt x="869" y="120"/>
                    </a:lnTo>
                    <a:lnTo>
                      <a:pt x="857" y="105"/>
                    </a:lnTo>
                    <a:lnTo>
                      <a:pt x="838" y="88"/>
                    </a:lnTo>
                    <a:lnTo>
                      <a:pt x="816" y="74"/>
                    </a:lnTo>
                    <a:lnTo>
                      <a:pt x="790" y="60"/>
                    </a:lnTo>
                    <a:lnTo>
                      <a:pt x="761" y="50"/>
                    </a:lnTo>
                    <a:lnTo>
                      <a:pt x="730" y="38"/>
                    </a:lnTo>
                    <a:lnTo>
                      <a:pt x="694" y="28"/>
                    </a:lnTo>
                    <a:lnTo>
                      <a:pt x="658" y="19"/>
                    </a:lnTo>
                    <a:lnTo>
                      <a:pt x="620" y="12"/>
                    </a:lnTo>
                    <a:lnTo>
                      <a:pt x="536" y="2"/>
                    </a:lnTo>
                    <a:lnTo>
                      <a:pt x="447" y="0"/>
                    </a:lnTo>
                    <a:lnTo>
                      <a:pt x="358" y="2"/>
                    </a:lnTo>
                    <a:lnTo>
                      <a:pt x="274" y="12"/>
                    </a:lnTo>
                    <a:lnTo>
                      <a:pt x="236" y="19"/>
                    </a:lnTo>
                    <a:lnTo>
                      <a:pt x="197" y="28"/>
                    </a:lnTo>
                    <a:lnTo>
                      <a:pt x="161" y="38"/>
                    </a:lnTo>
                    <a:lnTo>
                      <a:pt x="132" y="50"/>
                    </a:lnTo>
                    <a:lnTo>
                      <a:pt x="104" y="60"/>
                    </a:lnTo>
                    <a:lnTo>
                      <a:pt x="77" y="74"/>
                    </a:lnTo>
                    <a:lnTo>
                      <a:pt x="56" y="88"/>
                    </a:lnTo>
                    <a:lnTo>
                      <a:pt x="34" y="105"/>
                    </a:lnTo>
                    <a:lnTo>
                      <a:pt x="22" y="120"/>
                    </a:lnTo>
                    <a:lnTo>
                      <a:pt x="10" y="134"/>
                    </a:lnTo>
                    <a:lnTo>
                      <a:pt x="3" y="151"/>
                    </a:lnTo>
                    <a:lnTo>
                      <a:pt x="0" y="170"/>
                    </a:lnTo>
                    <a:lnTo>
                      <a:pt x="423" y="170"/>
                    </a:lnTo>
                    <a:close/>
                  </a:path>
                </a:pathLst>
              </a:custGeom>
              <a:solidFill>
                <a:srgbClr val="FFFFFF"/>
              </a:solidFill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44" name="Freeform 418"/>
              <p:cNvSpPr>
                <a:spLocks/>
              </p:cNvSpPr>
              <p:nvPr/>
            </p:nvSpPr>
            <p:spPr bwMode="auto">
              <a:xfrm>
                <a:off x="3559175" y="1503363"/>
                <a:ext cx="598488" cy="134937"/>
              </a:xfrm>
              <a:custGeom>
                <a:avLst/>
                <a:gdLst>
                  <a:gd name="T0" fmla="*/ 427 w 890"/>
                  <a:gd name="T1" fmla="*/ 189 h 189"/>
                  <a:gd name="T2" fmla="*/ 430 w 890"/>
                  <a:gd name="T3" fmla="*/ 187 h 189"/>
                  <a:gd name="T4" fmla="*/ 432 w 890"/>
                  <a:gd name="T5" fmla="*/ 184 h 189"/>
                  <a:gd name="T6" fmla="*/ 444 w 890"/>
                  <a:gd name="T7" fmla="*/ 182 h 189"/>
                  <a:gd name="T8" fmla="*/ 456 w 890"/>
                  <a:gd name="T9" fmla="*/ 184 h 189"/>
                  <a:gd name="T10" fmla="*/ 461 w 890"/>
                  <a:gd name="T11" fmla="*/ 187 h 189"/>
                  <a:gd name="T12" fmla="*/ 461 w 890"/>
                  <a:gd name="T13" fmla="*/ 189 h 189"/>
                  <a:gd name="T14" fmla="*/ 890 w 890"/>
                  <a:gd name="T15" fmla="*/ 189 h 189"/>
                  <a:gd name="T16" fmla="*/ 888 w 890"/>
                  <a:gd name="T17" fmla="*/ 170 h 189"/>
                  <a:gd name="T18" fmla="*/ 881 w 890"/>
                  <a:gd name="T19" fmla="*/ 151 h 189"/>
                  <a:gd name="T20" fmla="*/ 869 w 890"/>
                  <a:gd name="T21" fmla="*/ 132 h 189"/>
                  <a:gd name="T22" fmla="*/ 857 w 890"/>
                  <a:gd name="T23" fmla="*/ 117 h 189"/>
                  <a:gd name="T24" fmla="*/ 835 w 890"/>
                  <a:gd name="T25" fmla="*/ 98 h 189"/>
                  <a:gd name="T26" fmla="*/ 814 w 890"/>
                  <a:gd name="T27" fmla="*/ 84 h 189"/>
                  <a:gd name="T28" fmla="*/ 787 w 890"/>
                  <a:gd name="T29" fmla="*/ 69 h 189"/>
                  <a:gd name="T30" fmla="*/ 761 w 890"/>
                  <a:gd name="T31" fmla="*/ 55 h 189"/>
                  <a:gd name="T32" fmla="*/ 730 w 890"/>
                  <a:gd name="T33" fmla="*/ 43 h 189"/>
                  <a:gd name="T34" fmla="*/ 696 w 890"/>
                  <a:gd name="T35" fmla="*/ 33 h 189"/>
                  <a:gd name="T36" fmla="*/ 655 w 890"/>
                  <a:gd name="T37" fmla="*/ 24 h 189"/>
                  <a:gd name="T38" fmla="*/ 617 w 890"/>
                  <a:gd name="T39" fmla="*/ 16 h 189"/>
                  <a:gd name="T40" fmla="*/ 533 w 890"/>
                  <a:gd name="T41" fmla="*/ 4 h 189"/>
                  <a:gd name="T42" fmla="*/ 444 w 890"/>
                  <a:gd name="T43" fmla="*/ 0 h 189"/>
                  <a:gd name="T44" fmla="*/ 355 w 890"/>
                  <a:gd name="T45" fmla="*/ 4 h 189"/>
                  <a:gd name="T46" fmla="*/ 271 w 890"/>
                  <a:gd name="T47" fmla="*/ 16 h 189"/>
                  <a:gd name="T48" fmla="*/ 233 w 890"/>
                  <a:gd name="T49" fmla="*/ 24 h 189"/>
                  <a:gd name="T50" fmla="*/ 197 w 890"/>
                  <a:gd name="T51" fmla="*/ 33 h 189"/>
                  <a:gd name="T52" fmla="*/ 161 w 890"/>
                  <a:gd name="T53" fmla="*/ 43 h 189"/>
                  <a:gd name="T54" fmla="*/ 130 w 890"/>
                  <a:gd name="T55" fmla="*/ 55 h 189"/>
                  <a:gd name="T56" fmla="*/ 101 w 890"/>
                  <a:gd name="T57" fmla="*/ 69 h 189"/>
                  <a:gd name="T58" fmla="*/ 77 w 890"/>
                  <a:gd name="T59" fmla="*/ 84 h 189"/>
                  <a:gd name="T60" fmla="*/ 55 w 890"/>
                  <a:gd name="T61" fmla="*/ 98 h 189"/>
                  <a:gd name="T62" fmla="*/ 34 w 890"/>
                  <a:gd name="T63" fmla="*/ 117 h 189"/>
                  <a:gd name="T64" fmla="*/ 19 w 890"/>
                  <a:gd name="T65" fmla="*/ 132 h 189"/>
                  <a:gd name="T66" fmla="*/ 10 w 890"/>
                  <a:gd name="T67" fmla="*/ 151 h 189"/>
                  <a:gd name="T68" fmla="*/ 2 w 890"/>
                  <a:gd name="T69" fmla="*/ 170 h 189"/>
                  <a:gd name="T70" fmla="*/ 0 w 890"/>
                  <a:gd name="T71" fmla="*/ 189 h 189"/>
                  <a:gd name="T72" fmla="*/ 427 w 890"/>
                  <a:gd name="T7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0" h="189">
                    <a:moveTo>
                      <a:pt x="427" y="189"/>
                    </a:moveTo>
                    <a:lnTo>
                      <a:pt x="430" y="187"/>
                    </a:lnTo>
                    <a:lnTo>
                      <a:pt x="432" y="184"/>
                    </a:lnTo>
                    <a:lnTo>
                      <a:pt x="444" y="182"/>
                    </a:lnTo>
                    <a:lnTo>
                      <a:pt x="456" y="184"/>
                    </a:lnTo>
                    <a:lnTo>
                      <a:pt x="461" y="187"/>
                    </a:lnTo>
                    <a:lnTo>
                      <a:pt x="461" y="189"/>
                    </a:lnTo>
                    <a:lnTo>
                      <a:pt x="890" y="189"/>
                    </a:lnTo>
                    <a:lnTo>
                      <a:pt x="888" y="170"/>
                    </a:lnTo>
                    <a:lnTo>
                      <a:pt x="881" y="151"/>
                    </a:lnTo>
                    <a:lnTo>
                      <a:pt x="869" y="132"/>
                    </a:lnTo>
                    <a:lnTo>
                      <a:pt x="857" y="117"/>
                    </a:lnTo>
                    <a:lnTo>
                      <a:pt x="835" y="98"/>
                    </a:lnTo>
                    <a:lnTo>
                      <a:pt x="814" y="84"/>
                    </a:lnTo>
                    <a:lnTo>
                      <a:pt x="787" y="69"/>
                    </a:lnTo>
                    <a:lnTo>
                      <a:pt x="761" y="55"/>
                    </a:lnTo>
                    <a:lnTo>
                      <a:pt x="730" y="43"/>
                    </a:lnTo>
                    <a:lnTo>
                      <a:pt x="696" y="33"/>
                    </a:lnTo>
                    <a:lnTo>
                      <a:pt x="655" y="24"/>
                    </a:lnTo>
                    <a:lnTo>
                      <a:pt x="617" y="16"/>
                    </a:lnTo>
                    <a:lnTo>
                      <a:pt x="533" y="4"/>
                    </a:lnTo>
                    <a:lnTo>
                      <a:pt x="444" y="0"/>
                    </a:lnTo>
                    <a:lnTo>
                      <a:pt x="355" y="4"/>
                    </a:lnTo>
                    <a:lnTo>
                      <a:pt x="271" y="16"/>
                    </a:lnTo>
                    <a:lnTo>
                      <a:pt x="233" y="24"/>
                    </a:lnTo>
                    <a:lnTo>
                      <a:pt x="197" y="33"/>
                    </a:lnTo>
                    <a:lnTo>
                      <a:pt x="161" y="43"/>
                    </a:lnTo>
                    <a:lnTo>
                      <a:pt x="130" y="55"/>
                    </a:lnTo>
                    <a:lnTo>
                      <a:pt x="101" y="69"/>
                    </a:lnTo>
                    <a:lnTo>
                      <a:pt x="77" y="84"/>
                    </a:lnTo>
                    <a:lnTo>
                      <a:pt x="55" y="98"/>
                    </a:lnTo>
                    <a:lnTo>
                      <a:pt x="34" y="117"/>
                    </a:lnTo>
                    <a:lnTo>
                      <a:pt x="19" y="132"/>
                    </a:lnTo>
                    <a:lnTo>
                      <a:pt x="10" y="151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427" y="189"/>
                    </a:lnTo>
                    <a:close/>
                  </a:path>
                </a:pathLst>
              </a:custGeom>
              <a:solidFill>
                <a:srgbClr val="FFFFFF"/>
              </a:solidFill>
              <a:ln w="889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grpSp>
            <p:nvGrpSpPr>
              <p:cNvPr id="645" name="Group 419"/>
              <p:cNvGrpSpPr>
                <a:grpSpLocks/>
              </p:cNvGrpSpPr>
              <p:nvPr/>
            </p:nvGrpSpPr>
            <p:grpSpPr bwMode="auto">
              <a:xfrm>
                <a:off x="4014788" y="1290638"/>
                <a:ext cx="250825" cy="182562"/>
                <a:chOff x="3854" y="3404"/>
                <a:chExt cx="372" cy="255"/>
              </a:xfrm>
            </p:grpSpPr>
            <p:sp>
              <p:nvSpPr>
                <p:cNvPr id="741" name="Freeform 420"/>
                <p:cNvSpPr>
                  <a:spLocks/>
                </p:cNvSpPr>
                <p:nvPr/>
              </p:nvSpPr>
              <p:spPr bwMode="auto">
                <a:xfrm>
                  <a:off x="3854" y="3404"/>
                  <a:ext cx="372" cy="255"/>
                </a:xfrm>
                <a:custGeom>
                  <a:avLst/>
                  <a:gdLst>
                    <a:gd name="T0" fmla="*/ 38 w 372"/>
                    <a:gd name="T1" fmla="*/ 0 h 255"/>
                    <a:gd name="T2" fmla="*/ 0 w 372"/>
                    <a:gd name="T3" fmla="*/ 68 h 255"/>
                    <a:gd name="T4" fmla="*/ 333 w 372"/>
                    <a:gd name="T5" fmla="*/ 255 h 255"/>
                    <a:gd name="T6" fmla="*/ 372 w 372"/>
                    <a:gd name="T7" fmla="*/ 190 h 255"/>
                    <a:gd name="T8" fmla="*/ 38 w 372"/>
                    <a:gd name="T9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255">
                      <a:moveTo>
                        <a:pt x="38" y="0"/>
                      </a:moveTo>
                      <a:lnTo>
                        <a:pt x="0" y="68"/>
                      </a:lnTo>
                      <a:lnTo>
                        <a:pt x="333" y="255"/>
                      </a:lnTo>
                      <a:lnTo>
                        <a:pt x="372" y="19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42" name="Freeform 421"/>
                <p:cNvSpPr>
                  <a:spLocks/>
                </p:cNvSpPr>
                <p:nvPr/>
              </p:nvSpPr>
              <p:spPr bwMode="auto">
                <a:xfrm>
                  <a:off x="3902" y="3426"/>
                  <a:ext cx="41" cy="31"/>
                </a:xfrm>
                <a:custGeom>
                  <a:avLst/>
                  <a:gdLst>
                    <a:gd name="T0" fmla="*/ 12 w 41"/>
                    <a:gd name="T1" fmla="*/ 0 h 31"/>
                    <a:gd name="T2" fmla="*/ 7 w 41"/>
                    <a:gd name="T3" fmla="*/ 0 h 31"/>
                    <a:gd name="T4" fmla="*/ 7 w 41"/>
                    <a:gd name="T5" fmla="*/ 2 h 31"/>
                    <a:gd name="T6" fmla="*/ 0 w 41"/>
                    <a:gd name="T7" fmla="*/ 10 h 31"/>
                    <a:gd name="T8" fmla="*/ 0 w 41"/>
                    <a:gd name="T9" fmla="*/ 12 h 31"/>
                    <a:gd name="T10" fmla="*/ 5 w 41"/>
                    <a:gd name="T11" fmla="*/ 14 h 31"/>
                    <a:gd name="T12" fmla="*/ 33 w 41"/>
                    <a:gd name="T13" fmla="*/ 31 h 31"/>
                    <a:gd name="T14" fmla="*/ 36 w 41"/>
                    <a:gd name="T15" fmla="*/ 31 h 31"/>
                    <a:gd name="T16" fmla="*/ 41 w 41"/>
                    <a:gd name="T17" fmla="*/ 22 h 31"/>
                    <a:gd name="T18" fmla="*/ 41 w 41"/>
                    <a:gd name="T19" fmla="*/ 19 h 31"/>
                    <a:gd name="T20" fmla="*/ 12 w 41"/>
                    <a:gd name="T2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31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4"/>
                      </a:lnTo>
                      <a:lnTo>
                        <a:pt x="33" y="31"/>
                      </a:lnTo>
                      <a:lnTo>
                        <a:pt x="36" y="31"/>
                      </a:lnTo>
                      <a:lnTo>
                        <a:pt x="41" y="22"/>
                      </a:lnTo>
                      <a:lnTo>
                        <a:pt x="41" y="1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43" name="Freeform 422"/>
                <p:cNvSpPr>
                  <a:spLocks/>
                </p:cNvSpPr>
                <p:nvPr/>
              </p:nvSpPr>
              <p:spPr bwMode="auto">
                <a:xfrm>
                  <a:off x="3955" y="3457"/>
                  <a:ext cx="40" cy="29"/>
                </a:xfrm>
                <a:custGeom>
                  <a:avLst/>
                  <a:gdLst>
                    <a:gd name="T0" fmla="*/ 7 w 40"/>
                    <a:gd name="T1" fmla="*/ 0 h 29"/>
                    <a:gd name="T2" fmla="*/ 4 w 40"/>
                    <a:gd name="T3" fmla="*/ 0 h 29"/>
                    <a:gd name="T4" fmla="*/ 2 w 40"/>
                    <a:gd name="T5" fmla="*/ 0 h 29"/>
                    <a:gd name="T6" fmla="*/ 0 w 40"/>
                    <a:gd name="T7" fmla="*/ 7 h 29"/>
                    <a:gd name="T8" fmla="*/ 0 w 40"/>
                    <a:gd name="T9" fmla="*/ 12 h 29"/>
                    <a:gd name="T10" fmla="*/ 2 w 40"/>
                    <a:gd name="T11" fmla="*/ 12 h 29"/>
                    <a:gd name="T12" fmla="*/ 31 w 40"/>
                    <a:gd name="T13" fmla="*/ 29 h 29"/>
                    <a:gd name="T14" fmla="*/ 33 w 40"/>
                    <a:gd name="T15" fmla="*/ 29 h 29"/>
                    <a:gd name="T16" fmla="*/ 36 w 40"/>
                    <a:gd name="T17" fmla="*/ 29 h 29"/>
                    <a:gd name="T18" fmla="*/ 40 w 40"/>
                    <a:gd name="T19" fmla="*/ 19 h 29"/>
                    <a:gd name="T20" fmla="*/ 38 w 40"/>
                    <a:gd name="T21" fmla="*/ 17 h 29"/>
                    <a:gd name="T22" fmla="*/ 7 w 40"/>
                    <a:gd name="T2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7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1" y="29"/>
                      </a:lnTo>
                      <a:lnTo>
                        <a:pt x="33" y="29"/>
                      </a:lnTo>
                      <a:lnTo>
                        <a:pt x="36" y="29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44" name="Freeform 423"/>
                <p:cNvSpPr>
                  <a:spLocks/>
                </p:cNvSpPr>
                <p:nvPr/>
              </p:nvSpPr>
              <p:spPr bwMode="auto">
                <a:xfrm>
                  <a:off x="4005" y="3484"/>
                  <a:ext cx="41" cy="31"/>
                </a:xfrm>
                <a:custGeom>
                  <a:avLst/>
                  <a:gdLst>
                    <a:gd name="T0" fmla="*/ 7 w 41"/>
                    <a:gd name="T1" fmla="*/ 2 h 31"/>
                    <a:gd name="T2" fmla="*/ 7 w 41"/>
                    <a:gd name="T3" fmla="*/ 0 h 31"/>
                    <a:gd name="T4" fmla="*/ 5 w 41"/>
                    <a:gd name="T5" fmla="*/ 2 h 31"/>
                    <a:gd name="T6" fmla="*/ 0 w 41"/>
                    <a:gd name="T7" fmla="*/ 12 h 31"/>
                    <a:gd name="T8" fmla="*/ 0 w 41"/>
                    <a:gd name="T9" fmla="*/ 14 h 31"/>
                    <a:gd name="T10" fmla="*/ 34 w 41"/>
                    <a:gd name="T11" fmla="*/ 31 h 31"/>
                    <a:gd name="T12" fmla="*/ 36 w 41"/>
                    <a:gd name="T13" fmla="*/ 31 h 31"/>
                    <a:gd name="T14" fmla="*/ 36 w 41"/>
                    <a:gd name="T15" fmla="*/ 28 h 31"/>
                    <a:gd name="T16" fmla="*/ 41 w 41"/>
                    <a:gd name="T17" fmla="*/ 21 h 31"/>
                    <a:gd name="T18" fmla="*/ 41 w 41"/>
                    <a:gd name="T19" fmla="*/ 21 h 31"/>
                    <a:gd name="T20" fmla="*/ 41 w 41"/>
                    <a:gd name="T21" fmla="*/ 19 h 31"/>
                    <a:gd name="T22" fmla="*/ 7 w 41"/>
                    <a:gd name="T23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1">
                      <a:moveTo>
                        <a:pt x="7" y="2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6" y="28"/>
                      </a:lnTo>
                      <a:lnTo>
                        <a:pt x="41" y="21"/>
                      </a:lnTo>
                      <a:lnTo>
                        <a:pt x="41" y="21"/>
                      </a:lnTo>
                      <a:lnTo>
                        <a:pt x="41" y="19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45" name="Freeform 424"/>
                <p:cNvSpPr>
                  <a:spLocks/>
                </p:cNvSpPr>
                <p:nvPr/>
              </p:nvSpPr>
              <p:spPr bwMode="auto">
                <a:xfrm>
                  <a:off x="4055" y="3512"/>
                  <a:ext cx="41" cy="32"/>
                </a:xfrm>
                <a:custGeom>
                  <a:avLst/>
                  <a:gdLst>
                    <a:gd name="T0" fmla="*/ 10 w 41"/>
                    <a:gd name="T1" fmla="*/ 0 h 32"/>
                    <a:gd name="T2" fmla="*/ 8 w 41"/>
                    <a:gd name="T3" fmla="*/ 0 h 32"/>
                    <a:gd name="T4" fmla="*/ 5 w 41"/>
                    <a:gd name="T5" fmla="*/ 3 h 32"/>
                    <a:gd name="T6" fmla="*/ 0 w 41"/>
                    <a:gd name="T7" fmla="*/ 10 h 32"/>
                    <a:gd name="T8" fmla="*/ 0 w 41"/>
                    <a:gd name="T9" fmla="*/ 12 h 32"/>
                    <a:gd name="T10" fmla="*/ 3 w 41"/>
                    <a:gd name="T11" fmla="*/ 15 h 32"/>
                    <a:gd name="T12" fmla="*/ 34 w 41"/>
                    <a:gd name="T13" fmla="*/ 32 h 32"/>
                    <a:gd name="T14" fmla="*/ 34 w 41"/>
                    <a:gd name="T15" fmla="*/ 32 h 32"/>
                    <a:gd name="T16" fmla="*/ 39 w 41"/>
                    <a:gd name="T17" fmla="*/ 22 h 32"/>
                    <a:gd name="T18" fmla="*/ 41 w 41"/>
                    <a:gd name="T19" fmla="*/ 22 h 32"/>
                    <a:gd name="T20" fmla="*/ 39 w 41"/>
                    <a:gd name="T21" fmla="*/ 20 h 32"/>
                    <a:gd name="T22" fmla="*/ 10 w 41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2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39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46" name="Freeform 425"/>
                <p:cNvSpPr>
                  <a:spLocks/>
                </p:cNvSpPr>
                <p:nvPr/>
              </p:nvSpPr>
              <p:spPr bwMode="auto">
                <a:xfrm>
                  <a:off x="4108" y="3544"/>
                  <a:ext cx="39" cy="28"/>
                </a:xfrm>
                <a:custGeom>
                  <a:avLst/>
                  <a:gdLst>
                    <a:gd name="T0" fmla="*/ 7 w 39"/>
                    <a:gd name="T1" fmla="*/ 0 h 28"/>
                    <a:gd name="T2" fmla="*/ 7 w 39"/>
                    <a:gd name="T3" fmla="*/ 0 h 28"/>
                    <a:gd name="T4" fmla="*/ 5 w 39"/>
                    <a:gd name="T5" fmla="*/ 0 h 28"/>
                    <a:gd name="T6" fmla="*/ 0 w 39"/>
                    <a:gd name="T7" fmla="*/ 9 h 28"/>
                    <a:gd name="T8" fmla="*/ 0 w 39"/>
                    <a:gd name="T9" fmla="*/ 9 h 28"/>
                    <a:gd name="T10" fmla="*/ 31 w 39"/>
                    <a:gd name="T11" fmla="*/ 28 h 28"/>
                    <a:gd name="T12" fmla="*/ 34 w 39"/>
                    <a:gd name="T13" fmla="*/ 28 h 28"/>
                    <a:gd name="T14" fmla="*/ 39 w 39"/>
                    <a:gd name="T15" fmla="*/ 19 h 28"/>
                    <a:gd name="T16" fmla="*/ 39 w 39"/>
                    <a:gd name="T17" fmla="*/ 16 h 28"/>
                    <a:gd name="T18" fmla="*/ 7 w 39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2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1" y="28"/>
                      </a:lnTo>
                      <a:lnTo>
                        <a:pt x="34" y="28"/>
                      </a:lnTo>
                      <a:lnTo>
                        <a:pt x="39" y="19"/>
                      </a:lnTo>
                      <a:lnTo>
                        <a:pt x="39" y="1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47" name="Freeform 426"/>
                <p:cNvSpPr>
                  <a:spLocks/>
                </p:cNvSpPr>
                <p:nvPr/>
              </p:nvSpPr>
              <p:spPr bwMode="auto">
                <a:xfrm>
                  <a:off x="4159" y="3570"/>
                  <a:ext cx="40" cy="31"/>
                </a:xfrm>
                <a:custGeom>
                  <a:avLst/>
                  <a:gdLst>
                    <a:gd name="T0" fmla="*/ 9 w 40"/>
                    <a:gd name="T1" fmla="*/ 2 h 31"/>
                    <a:gd name="T2" fmla="*/ 7 w 40"/>
                    <a:gd name="T3" fmla="*/ 0 h 31"/>
                    <a:gd name="T4" fmla="*/ 4 w 40"/>
                    <a:gd name="T5" fmla="*/ 2 h 31"/>
                    <a:gd name="T6" fmla="*/ 0 w 40"/>
                    <a:gd name="T7" fmla="*/ 12 h 31"/>
                    <a:gd name="T8" fmla="*/ 0 w 40"/>
                    <a:gd name="T9" fmla="*/ 14 h 31"/>
                    <a:gd name="T10" fmla="*/ 2 w 40"/>
                    <a:gd name="T11" fmla="*/ 14 h 31"/>
                    <a:gd name="T12" fmla="*/ 31 w 40"/>
                    <a:gd name="T13" fmla="*/ 31 h 31"/>
                    <a:gd name="T14" fmla="*/ 33 w 40"/>
                    <a:gd name="T15" fmla="*/ 31 h 31"/>
                    <a:gd name="T16" fmla="*/ 33 w 40"/>
                    <a:gd name="T17" fmla="*/ 31 h 31"/>
                    <a:gd name="T18" fmla="*/ 38 w 40"/>
                    <a:gd name="T19" fmla="*/ 24 h 31"/>
                    <a:gd name="T20" fmla="*/ 40 w 40"/>
                    <a:gd name="T21" fmla="*/ 19 h 31"/>
                    <a:gd name="T22" fmla="*/ 38 w 40"/>
                    <a:gd name="T23" fmla="*/ 19 h 31"/>
                    <a:gd name="T24" fmla="*/ 9 w 40"/>
                    <a:gd name="T25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31">
                      <a:moveTo>
                        <a:pt x="9" y="2"/>
                      </a:move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31" y="31"/>
                      </a:lnTo>
                      <a:lnTo>
                        <a:pt x="33" y="31"/>
                      </a:lnTo>
                      <a:lnTo>
                        <a:pt x="33" y="31"/>
                      </a:lnTo>
                      <a:lnTo>
                        <a:pt x="38" y="24"/>
                      </a:lnTo>
                      <a:lnTo>
                        <a:pt x="40" y="19"/>
                      </a:lnTo>
                      <a:lnTo>
                        <a:pt x="38" y="19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48" name="Freeform 427"/>
                <p:cNvSpPr>
                  <a:spLocks/>
                </p:cNvSpPr>
                <p:nvPr/>
              </p:nvSpPr>
              <p:spPr bwMode="auto">
                <a:xfrm>
                  <a:off x="3964" y="3486"/>
                  <a:ext cx="41" cy="31"/>
                </a:xfrm>
                <a:custGeom>
                  <a:avLst/>
                  <a:gdLst>
                    <a:gd name="T0" fmla="*/ 7 w 41"/>
                    <a:gd name="T1" fmla="*/ 0 h 31"/>
                    <a:gd name="T2" fmla="*/ 7 w 41"/>
                    <a:gd name="T3" fmla="*/ 0 h 31"/>
                    <a:gd name="T4" fmla="*/ 5 w 41"/>
                    <a:gd name="T5" fmla="*/ 0 h 31"/>
                    <a:gd name="T6" fmla="*/ 0 w 41"/>
                    <a:gd name="T7" fmla="*/ 10 h 31"/>
                    <a:gd name="T8" fmla="*/ 0 w 41"/>
                    <a:gd name="T9" fmla="*/ 12 h 31"/>
                    <a:gd name="T10" fmla="*/ 0 w 41"/>
                    <a:gd name="T11" fmla="*/ 12 h 31"/>
                    <a:gd name="T12" fmla="*/ 34 w 41"/>
                    <a:gd name="T13" fmla="*/ 31 h 31"/>
                    <a:gd name="T14" fmla="*/ 34 w 41"/>
                    <a:gd name="T15" fmla="*/ 31 h 31"/>
                    <a:gd name="T16" fmla="*/ 34 w 41"/>
                    <a:gd name="T17" fmla="*/ 29 h 31"/>
                    <a:gd name="T18" fmla="*/ 41 w 41"/>
                    <a:gd name="T19" fmla="*/ 19 h 31"/>
                    <a:gd name="T20" fmla="*/ 41 w 41"/>
                    <a:gd name="T21" fmla="*/ 19 h 31"/>
                    <a:gd name="T22" fmla="*/ 7 w 41"/>
                    <a:gd name="T2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34" y="31"/>
                      </a:lnTo>
                      <a:lnTo>
                        <a:pt x="34" y="31"/>
                      </a:lnTo>
                      <a:lnTo>
                        <a:pt x="34" y="29"/>
                      </a:lnTo>
                      <a:lnTo>
                        <a:pt x="41" y="19"/>
                      </a:lnTo>
                      <a:lnTo>
                        <a:pt x="41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49" name="Freeform 428"/>
                <p:cNvSpPr>
                  <a:spLocks/>
                </p:cNvSpPr>
                <p:nvPr/>
              </p:nvSpPr>
              <p:spPr bwMode="auto">
                <a:xfrm>
                  <a:off x="4019" y="3517"/>
                  <a:ext cx="41" cy="29"/>
                </a:xfrm>
                <a:custGeom>
                  <a:avLst/>
                  <a:gdLst>
                    <a:gd name="T0" fmla="*/ 10 w 41"/>
                    <a:gd name="T1" fmla="*/ 0 h 29"/>
                    <a:gd name="T2" fmla="*/ 8 w 41"/>
                    <a:gd name="T3" fmla="*/ 0 h 29"/>
                    <a:gd name="T4" fmla="*/ 5 w 41"/>
                    <a:gd name="T5" fmla="*/ 0 h 29"/>
                    <a:gd name="T6" fmla="*/ 0 w 41"/>
                    <a:gd name="T7" fmla="*/ 10 h 29"/>
                    <a:gd name="T8" fmla="*/ 0 w 41"/>
                    <a:gd name="T9" fmla="*/ 12 h 29"/>
                    <a:gd name="T10" fmla="*/ 3 w 41"/>
                    <a:gd name="T11" fmla="*/ 15 h 29"/>
                    <a:gd name="T12" fmla="*/ 34 w 41"/>
                    <a:gd name="T13" fmla="*/ 29 h 29"/>
                    <a:gd name="T14" fmla="*/ 34 w 41"/>
                    <a:gd name="T15" fmla="*/ 29 h 29"/>
                    <a:gd name="T16" fmla="*/ 36 w 41"/>
                    <a:gd name="T17" fmla="*/ 29 h 29"/>
                    <a:gd name="T18" fmla="*/ 41 w 41"/>
                    <a:gd name="T19" fmla="*/ 22 h 29"/>
                    <a:gd name="T20" fmla="*/ 41 w 41"/>
                    <a:gd name="T21" fmla="*/ 19 h 29"/>
                    <a:gd name="T22" fmla="*/ 39 w 41"/>
                    <a:gd name="T23" fmla="*/ 17 h 29"/>
                    <a:gd name="T24" fmla="*/ 10 w 41"/>
                    <a:gd name="T2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29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4" y="29"/>
                      </a:lnTo>
                      <a:lnTo>
                        <a:pt x="34" y="29"/>
                      </a:lnTo>
                      <a:lnTo>
                        <a:pt x="36" y="29"/>
                      </a:lnTo>
                      <a:lnTo>
                        <a:pt x="41" y="22"/>
                      </a:lnTo>
                      <a:lnTo>
                        <a:pt x="41" y="19"/>
                      </a:lnTo>
                      <a:lnTo>
                        <a:pt x="39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50" name="Freeform 429"/>
                <p:cNvSpPr>
                  <a:spLocks/>
                </p:cNvSpPr>
                <p:nvPr/>
              </p:nvSpPr>
              <p:spPr bwMode="auto">
                <a:xfrm>
                  <a:off x="4075" y="3546"/>
                  <a:ext cx="40" cy="34"/>
                </a:xfrm>
                <a:custGeom>
                  <a:avLst/>
                  <a:gdLst>
                    <a:gd name="T0" fmla="*/ 7 w 40"/>
                    <a:gd name="T1" fmla="*/ 0 h 34"/>
                    <a:gd name="T2" fmla="*/ 7 w 40"/>
                    <a:gd name="T3" fmla="*/ 0 h 34"/>
                    <a:gd name="T4" fmla="*/ 4 w 40"/>
                    <a:gd name="T5" fmla="*/ 0 h 34"/>
                    <a:gd name="T6" fmla="*/ 0 w 40"/>
                    <a:gd name="T7" fmla="*/ 10 h 34"/>
                    <a:gd name="T8" fmla="*/ 0 w 40"/>
                    <a:gd name="T9" fmla="*/ 12 h 34"/>
                    <a:gd name="T10" fmla="*/ 0 w 40"/>
                    <a:gd name="T11" fmla="*/ 14 h 34"/>
                    <a:gd name="T12" fmla="*/ 31 w 40"/>
                    <a:gd name="T13" fmla="*/ 34 h 34"/>
                    <a:gd name="T14" fmla="*/ 33 w 40"/>
                    <a:gd name="T15" fmla="*/ 34 h 34"/>
                    <a:gd name="T16" fmla="*/ 36 w 40"/>
                    <a:gd name="T17" fmla="*/ 31 h 34"/>
                    <a:gd name="T18" fmla="*/ 40 w 40"/>
                    <a:gd name="T19" fmla="*/ 22 h 34"/>
                    <a:gd name="T20" fmla="*/ 38 w 40"/>
                    <a:gd name="T21" fmla="*/ 19 h 34"/>
                    <a:gd name="T22" fmla="*/ 7 w 40"/>
                    <a:gd name="T2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3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1" y="34"/>
                      </a:lnTo>
                      <a:lnTo>
                        <a:pt x="33" y="34"/>
                      </a:lnTo>
                      <a:lnTo>
                        <a:pt x="36" y="31"/>
                      </a:lnTo>
                      <a:lnTo>
                        <a:pt x="40" y="22"/>
                      </a:lnTo>
                      <a:lnTo>
                        <a:pt x="38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51" name="Freeform 430"/>
                <p:cNvSpPr>
                  <a:spLocks/>
                </p:cNvSpPr>
                <p:nvPr/>
              </p:nvSpPr>
              <p:spPr bwMode="auto">
                <a:xfrm>
                  <a:off x="4130" y="3580"/>
                  <a:ext cx="57" cy="40"/>
                </a:xfrm>
                <a:custGeom>
                  <a:avLst/>
                  <a:gdLst>
                    <a:gd name="T0" fmla="*/ 7 w 57"/>
                    <a:gd name="T1" fmla="*/ 0 h 40"/>
                    <a:gd name="T2" fmla="*/ 7 w 57"/>
                    <a:gd name="T3" fmla="*/ 0 h 40"/>
                    <a:gd name="T4" fmla="*/ 7 w 57"/>
                    <a:gd name="T5" fmla="*/ 0 h 40"/>
                    <a:gd name="T6" fmla="*/ 0 w 57"/>
                    <a:gd name="T7" fmla="*/ 9 h 40"/>
                    <a:gd name="T8" fmla="*/ 0 w 57"/>
                    <a:gd name="T9" fmla="*/ 9 h 40"/>
                    <a:gd name="T10" fmla="*/ 0 w 57"/>
                    <a:gd name="T11" fmla="*/ 14 h 40"/>
                    <a:gd name="T12" fmla="*/ 48 w 57"/>
                    <a:gd name="T13" fmla="*/ 38 h 40"/>
                    <a:gd name="T14" fmla="*/ 50 w 57"/>
                    <a:gd name="T15" fmla="*/ 40 h 40"/>
                    <a:gd name="T16" fmla="*/ 50 w 57"/>
                    <a:gd name="T17" fmla="*/ 38 h 40"/>
                    <a:gd name="T18" fmla="*/ 55 w 57"/>
                    <a:gd name="T19" fmla="*/ 28 h 40"/>
                    <a:gd name="T20" fmla="*/ 57 w 57"/>
                    <a:gd name="T21" fmla="*/ 28 h 40"/>
                    <a:gd name="T22" fmla="*/ 55 w 57"/>
                    <a:gd name="T23" fmla="*/ 26 h 40"/>
                    <a:gd name="T24" fmla="*/ 7 w 57"/>
                    <a:gd name="T2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7" h="4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48" y="38"/>
                      </a:lnTo>
                      <a:lnTo>
                        <a:pt x="50" y="40"/>
                      </a:lnTo>
                      <a:lnTo>
                        <a:pt x="50" y="38"/>
                      </a:lnTo>
                      <a:lnTo>
                        <a:pt x="55" y="28"/>
                      </a:lnTo>
                      <a:lnTo>
                        <a:pt x="57" y="28"/>
                      </a:lnTo>
                      <a:lnTo>
                        <a:pt x="55" y="2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52" name="Freeform 431"/>
                <p:cNvSpPr>
                  <a:spLocks/>
                </p:cNvSpPr>
                <p:nvPr/>
              </p:nvSpPr>
              <p:spPr bwMode="auto">
                <a:xfrm>
                  <a:off x="3880" y="3462"/>
                  <a:ext cx="75" cy="50"/>
                </a:xfrm>
                <a:custGeom>
                  <a:avLst/>
                  <a:gdLst>
                    <a:gd name="T0" fmla="*/ 10 w 75"/>
                    <a:gd name="T1" fmla="*/ 0 h 50"/>
                    <a:gd name="T2" fmla="*/ 7 w 75"/>
                    <a:gd name="T3" fmla="*/ 0 h 50"/>
                    <a:gd name="T4" fmla="*/ 5 w 75"/>
                    <a:gd name="T5" fmla="*/ 2 h 50"/>
                    <a:gd name="T6" fmla="*/ 0 w 75"/>
                    <a:gd name="T7" fmla="*/ 12 h 50"/>
                    <a:gd name="T8" fmla="*/ 0 w 75"/>
                    <a:gd name="T9" fmla="*/ 14 h 50"/>
                    <a:gd name="T10" fmla="*/ 65 w 75"/>
                    <a:gd name="T11" fmla="*/ 50 h 50"/>
                    <a:gd name="T12" fmla="*/ 67 w 75"/>
                    <a:gd name="T13" fmla="*/ 50 h 50"/>
                    <a:gd name="T14" fmla="*/ 67 w 75"/>
                    <a:gd name="T15" fmla="*/ 48 h 50"/>
                    <a:gd name="T16" fmla="*/ 70 w 75"/>
                    <a:gd name="T17" fmla="*/ 41 h 50"/>
                    <a:gd name="T18" fmla="*/ 75 w 75"/>
                    <a:gd name="T19" fmla="*/ 41 h 50"/>
                    <a:gd name="T20" fmla="*/ 70 w 75"/>
                    <a:gd name="T21" fmla="*/ 36 h 50"/>
                    <a:gd name="T22" fmla="*/ 10 w 75"/>
                    <a:gd name="T2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50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65" y="50"/>
                      </a:lnTo>
                      <a:lnTo>
                        <a:pt x="67" y="50"/>
                      </a:lnTo>
                      <a:lnTo>
                        <a:pt x="67" y="48"/>
                      </a:lnTo>
                      <a:lnTo>
                        <a:pt x="70" y="41"/>
                      </a:lnTo>
                      <a:lnTo>
                        <a:pt x="75" y="41"/>
                      </a:lnTo>
                      <a:lnTo>
                        <a:pt x="70" y="3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53" name="Freeform 432"/>
                <p:cNvSpPr>
                  <a:spLocks/>
                </p:cNvSpPr>
                <p:nvPr/>
              </p:nvSpPr>
              <p:spPr bwMode="auto">
                <a:xfrm>
                  <a:off x="3964" y="3510"/>
                  <a:ext cx="142" cy="91"/>
                </a:xfrm>
                <a:custGeom>
                  <a:avLst/>
                  <a:gdLst>
                    <a:gd name="T0" fmla="*/ 10 w 142"/>
                    <a:gd name="T1" fmla="*/ 2 h 91"/>
                    <a:gd name="T2" fmla="*/ 7 w 142"/>
                    <a:gd name="T3" fmla="*/ 0 h 91"/>
                    <a:gd name="T4" fmla="*/ 5 w 142"/>
                    <a:gd name="T5" fmla="*/ 2 h 91"/>
                    <a:gd name="T6" fmla="*/ 0 w 142"/>
                    <a:gd name="T7" fmla="*/ 12 h 91"/>
                    <a:gd name="T8" fmla="*/ 0 w 142"/>
                    <a:gd name="T9" fmla="*/ 14 h 91"/>
                    <a:gd name="T10" fmla="*/ 3 w 142"/>
                    <a:gd name="T11" fmla="*/ 14 h 91"/>
                    <a:gd name="T12" fmla="*/ 135 w 142"/>
                    <a:gd name="T13" fmla="*/ 91 h 91"/>
                    <a:gd name="T14" fmla="*/ 137 w 142"/>
                    <a:gd name="T15" fmla="*/ 91 h 91"/>
                    <a:gd name="T16" fmla="*/ 137 w 142"/>
                    <a:gd name="T17" fmla="*/ 86 h 91"/>
                    <a:gd name="T18" fmla="*/ 142 w 142"/>
                    <a:gd name="T19" fmla="*/ 79 h 91"/>
                    <a:gd name="T20" fmla="*/ 142 w 142"/>
                    <a:gd name="T21" fmla="*/ 79 h 91"/>
                    <a:gd name="T22" fmla="*/ 142 w 142"/>
                    <a:gd name="T23" fmla="*/ 77 h 91"/>
                    <a:gd name="T24" fmla="*/ 10 w 142"/>
                    <a:gd name="T25" fmla="*/ 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2" h="91">
                      <a:moveTo>
                        <a:pt x="10" y="2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135" y="91"/>
                      </a:lnTo>
                      <a:lnTo>
                        <a:pt x="137" y="91"/>
                      </a:lnTo>
                      <a:lnTo>
                        <a:pt x="137" y="86"/>
                      </a:lnTo>
                      <a:lnTo>
                        <a:pt x="142" y="79"/>
                      </a:lnTo>
                      <a:lnTo>
                        <a:pt x="142" y="79"/>
                      </a:lnTo>
                      <a:lnTo>
                        <a:pt x="142" y="77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54" name="Freeform 433"/>
                <p:cNvSpPr>
                  <a:spLocks/>
                </p:cNvSpPr>
                <p:nvPr/>
              </p:nvSpPr>
              <p:spPr bwMode="auto">
                <a:xfrm>
                  <a:off x="4115" y="3596"/>
                  <a:ext cx="58" cy="41"/>
                </a:xfrm>
                <a:custGeom>
                  <a:avLst/>
                  <a:gdLst>
                    <a:gd name="T0" fmla="*/ 10 w 58"/>
                    <a:gd name="T1" fmla="*/ 0 h 41"/>
                    <a:gd name="T2" fmla="*/ 10 w 58"/>
                    <a:gd name="T3" fmla="*/ 0 h 41"/>
                    <a:gd name="T4" fmla="*/ 8 w 58"/>
                    <a:gd name="T5" fmla="*/ 5 h 41"/>
                    <a:gd name="T6" fmla="*/ 3 w 58"/>
                    <a:gd name="T7" fmla="*/ 10 h 41"/>
                    <a:gd name="T8" fmla="*/ 0 w 58"/>
                    <a:gd name="T9" fmla="*/ 12 h 41"/>
                    <a:gd name="T10" fmla="*/ 3 w 58"/>
                    <a:gd name="T11" fmla="*/ 15 h 41"/>
                    <a:gd name="T12" fmla="*/ 51 w 58"/>
                    <a:gd name="T13" fmla="*/ 41 h 41"/>
                    <a:gd name="T14" fmla="*/ 53 w 58"/>
                    <a:gd name="T15" fmla="*/ 41 h 41"/>
                    <a:gd name="T16" fmla="*/ 58 w 58"/>
                    <a:gd name="T17" fmla="*/ 32 h 41"/>
                    <a:gd name="T18" fmla="*/ 58 w 58"/>
                    <a:gd name="T19" fmla="*/ 29 h 41"/>
                    <a:gd name="T20" fmla="*/ 10 w 58"/>
                    <a:gd name="T2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41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51" y="41"/>
                      </a:lnTo>
                      <a:lnTo>
                        <a:pt x="53" y="41"/>
                      </a:lnTo>
                      <a:lnTo>
                        <a:pt x="58" y="32"/>
                      </a:lnTo>
                      <a:lnTo>
                        <a:pt x="5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55" name="Freeform 434"/>
                <p:cNvSpPr>
                  <a:spLocks/>
                </p:cNvSpPr>
                <p:nvPr/>
              </p:nvSpPr>
              <p:spPr bwMode="auto">
                <a:xfrm>
                  <a:off x="3892" y="3445"/>
                  <a:ext cx="58" cy="41"/>
                </a:xfrm>
                <a:custGeom>
                  <a:avLst/>
                  <a:gdLst>
                    <a:gd name="T0" fmla="*/ 10 w 58"/>
                    <a:gd name="T1" fmla="*/ 3 h 41"/>
                    <a:gd name="T2" fmla="*/ 10 w 58"/>
                    <a:gd name="T3" fmla="*/ 0 h 41"/>
                    <a:gd name="T4" fmla="*/ 7 w 58"/>
                    <a:gd name="T5" fmla="*/ 3 h 41"/>
                    <a:gd name="T6" fmla="*/ 3 w 58"/>
                    <a:gd name="T7" fmla="*/ 12 h 41"/>
                    <a:gd name="T8" fmla="*/ 0 w 58"/>
                    <a:gd name="T9" fmla="*/ 12 h 41"/>
                    <a:gd name="T10" fmla="*/ 3 w 58"/>
                    <a:gd name="T11" fmla="*/ 12 h 41"/>
                    <a:gd name="T12" fmla="*/ 51 w 58"/>
                    <a:gd name="T13" fmla="*/ 41 h 41"/>
                    <a:gd name="T14" fmla="*/ 53 w 58"/>
                    <a:gd name="T15" fmla="*/ 41 h 41"/>
                    <a:gd name="T16" fmla="*/ 58 w 58"/>
                    <a:gd name="T17" fmla="*/ 31 h 41"/>
                    <a:gd name="T18" fmla="*/ 58 w 58"/>
                    <a:gd name="T19" fmla="*/ 29 h 41"/>
                    <a:gd name="T20" fmla="*/ 58 w 58"/>
                    <a:gd name="T21" fmla="*/ 27 h 41"/>
                    <a:gd name="T22" fmla="*/ 10 w 58"/>
                    <a:gd name="T23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8" h="41">
                      <a:moveTo>
                        <a:pt x="10" y="3"/>
                      </a:move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1" y="41"/>
                      </a:lnTo>
                      <a:lnTo>
                        <a:pt x="53" y="41"/>
                      </a:lnTo>
                      <a:lnTo>
                        <a:pt x="58" y="31"/>
                      </a:lnTo>
                      <a:lnTo>
                        <a:pt x="58" y="29"/>
                      </a:lnTo>
                      <a:lnTo>
                        <a:pt x="58" y="27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646" name="Group 435"/>
              <p:cNvGrpSpPr>
                <a:grpSpLocks/>
              </p:cNvGrpSpPr>
              <p:nvPr/>
            </p:nvGrpSpPr>
            <p:grpSpPr bwMode="auto">
              <a:xfrm>
                <a:off x="3433763" y="1303338"/>
                <a:ext cx="254000" cy="169862"/>
                <a:chOff x="2990" y="3421"/>
                <a:chExt cx="377" cy="238"/>
              </a:xfrm>
            </p:grpSpPr>
            <p:sp>
              <p:nvSpPr>
                <p:cNvPr id="726" name="Freeform 436"/>
                <p:cNvSpPr>
                  <a:spLocks/>
                </p:cNvSpPr>
                <p:nvPr/>
              </p:nvSpPr>
              <p:spPr bwMode="auto">
                <a:xfrm>
                  <a:off x="2990" y="3421"/>
                  <a:ext cx="377" cy="238"/>
                </a:xfrm>
                <a:custGeom>
                  <a:avLst/>
                  <a:gdLst>
                    <a:gd name="T0" fmla="*/ 0 w 377"/>
                    <a:gd name="T1" fmla="*/ 168 h 238"/>
                    <a:gd name="T2" fmla="*/ 33 w 377"/>
                    <a:gd name="T3" fmla="*/ 238 h 238"/>
                    <a:gd name="T4" fmla="*/ 377 w 377"/>
                    <a:gd name="T5" fmla="*/ 67 h 238"/>
                    <a:gd name="T6" fmla="*/ 343 w 377"/>
                    <a:gd name="T7" fmla="*/ 0 h 238"/>
                    <a:gd name="T8" fmla="*/ 0 w 377"/>
                    <a:gd name="T9" fmla="*/ 16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238">
                      <a:moveTo>
                        <a:pt x="0" y="168"/>
                      </a:moveTo>
                      <a:lnTo>
                        <a:pt x="33" y="238"/>
                      </a:lnTo>
                      <a:lnTo>
                        <a:pt x="377" y="67"/>
                      </a:lnTo>
                      <a:lnTo>
                        <a:pt x="343" y="0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27" name="Freeform 437"/>
                <p:cNvSpPr>
                  <a:spLocks/>
                </p:cNvSpPr>
                <p:nvPr/>
              </p:nvSpPr>
              <p:spPr bwMode="auto">
                <a:xfrm>
                  <a:off x="3021" y="3570"/>
                  <a:ext cx="38" cy="31"/>
                </a:xfrm>
                <a:custGeom>
                  <a:avLst/>
                  <a:gdLst>
                    <a:gd name="T0" fmla="*/ 0 w 38"/>
                    <a:gd name="T1" fmla="*/ 17 h 31"/>
                    <a:gd name="T2" fmla="*/ 0 w 38"/>
                    <a:gd name="T3" fmla="*/ 19 h 31"/>
                    <a:gd name="T4" fmla="*/ 0 w 38"/>
                    <a:gd name="T5" fmla="*/ 19 h 31"/>
                    <a:gd name="T6" fmla="*/ 2 w 38"/>
                    <a:gd name="T7" fmla="*/ 26 h 31"/>
                    <a:gd name="T8" fmla="*/ 2 w 38"/>
                    <a:gd name="T9" fmla="*/ 31 h 31"/>
                    <a:gd name="T10" fmla="*/ 5 w 38"/>
                    <a:gd name="T11" fmla="*/ 31 h 31"/>
                    <a:gd name="T12" fmla="*/ 38 w 38"/>
                    <a:gd name="T13" fmla="*/ 14 h 31"/>
                    <a:gd name="T14" fmla="*/ 38 w 38"/>
                    <a:gd name="T15" fmla="*/ 12 h 31"/>
                    <a:gd name="T16" fmla="*/ 34 w 38"/>
                    <a:gd name="T17" fmla="*/ 2 h 31"/>
                    <a:gd name="T18" fmla="*/ 34 w 38"/>
                    <a:gd name="T19" fmla="*/ 0 h 31"/>
                    <a:gd name="T20" fmla="*/ 31 w 38"/>
                    <a:gd name="T21" fmla="*/ 0 h 31"/>
                    <a:gd name="T22" fmla="*/ 0 w 38"/>
                    <a:gd name="T23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1">
                      <a:moveTo>
                        <a:pt x="0" y="17"/>
                      </a:move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38" y="14"/>
                      </a:lnTo>
                      <a:lnTo>
                        <a:pt x="38" y="12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28" name="Freeform 438"/>
                <p:cNvSpPr>
                  <a:spLocks/>
                </p:cNvSpPr>
                <p:nvPr/>
              </p:nvSpPr>
              <p:spPr bwMode="auto">
                <a:xfrm>
                  <a:off x="3071" y="3546"/>
                  <a:ext cx="41" cy="29"/>
                </a:xfrm>
                <a:custGeom>
                  <a:avLst/>
                  <a:gdLst>
                    <a:gd name="T0" fmla="*/ 0 w 41"/>
                    <a:gd name="T1" fmla="*/ 14 h 29"/>
                    <a:gd name="T2" fmla="*/ 0 w 41"/>
                    <a:gd name="T3" fmla="*/ 17 h 29"/>
                    <a:gd name="T4" fmla="*/ 0 w 41"/>
                    <a:gd name="T5" fmla="*/ 19 h 29"/>
                    <a:gd name="T6" fmla="*/ 3 w 41"/>
                    <a:gd name="T7" fmla="*/ 26 h 29"/>
                    <a:gd name="T8" fmla="*/ 5 w 41"/>
                    <a:gd name="T9" fmla="*/ 29 h 29"/>
                    <a:gd name="T10" fmla="*/ 8 w 41"/>
                    <a:gd name="T11" fmla="*/ 29 h 29"/>
                    <a:gd name="T12" fmla="*/ 39 w 41"/>
                    <a:gd name="T13" fmla="*/ 12 h 29"/>
                    <a:gd name="T14" fmla="*/ 41 w 41"/>
                    <a:gd name="T15" fmla="*/ 10 h 29"/>
                    <a:gd name="T16" fmla="*/ 39 w 41"/>
                    <a:gd name="T17" fmla="*/ 7 h 29"/>
                    <a:gd name="T18" fmla="*/ 39 w 41"/>
                    <a:gd name="T19" fmla="*/ 0 h 29"/>
                    <a:gd name="T20" fmla="*/ 34 w 41"/>
                    <a:gd name="T21" fmla="*/ 0 h 29"/>
                    <a:gd name="T22" fmla="*/ 34 w 41"/>
                    <a:gd name="T23" fmla="*/ 0 h 29"/>
                    <a:gd name="T24" fmla="*/ 0 w 41"/>
                    <a:gd name="T25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29">
                      <a:moveTo>
                        <a:pt x="0" y="14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5" y="29"/>
                      </a:lnTo>
                      <a:lnTo>
                        <a:pt x="8" y="29"/>
                      </a:lnTo>
                      <a:lnTo>
                        <a:pt x="39" y="12"/>
                      </a:lnTo>
                      <a:lnTo>
                        <a:pt x="41" y="10"/>
                      </a:lnTo>
                      <a:lnTo>
                        <a:pt x="39" y="7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29" name="Freeform 439"/>
                <p:cNvSpPr>
                  <a:spLocks/>
                </p:cNvSpPr>
                <p:nvPr/>
              </p:nvSpPr>
              <p:spPr bwMode="auto">
                <a:xfrm>
                  <a:off x="3122" y="3517"/>
                  <a:ext cx="41" cy="29"/>
                </a:xfrm>
                <a:custGeom>
                  <a:avLst/>
                  <a:gdLst>
                    <a:gd name="T0" fmla="*/ 2 w 41"/>
                    <a:gd name="T1" fmla="*/ 17 h 29"/>
                    <a:gd name="T2" fmla="*/ 0 w 41"/>
                    <a:gd name="T3" fmla="*/ 19 h 29"/>
                    <a:gd name="T4" fmla="*/ 2 w 41"/>
                    <a:gd name="T5" fmla="*/ 22 h 29"/>
                    <a:gd name="T6" fmla="*/ 5 w 41"/>
                    <a:gd name="T7" fmla="*/ 29 h 29"/>
                    <a:gd name="T8" fmla="*/ 7 w 41"/>
                    <a:gd name="T9" fmla="*/ 29 h 29"/>
                    <a:gd name="T10" fmla="*/ 9 w 41"/>
                    <a:gd name="T11" fmla="*/ 29 h 29"/>
                    <a:gd name="T12" fmla="*/ 41 w 41"/>
                    <a:gd name="T13" fmla="*/ 15 h 29"/>
                    <a:gd name="T14" fmla="*/ 41 w 41"/>
                    <a:gd name="T15" fmla="*/ 12 h 29"/>
                    <a:gd name="T16" fmla="*/ 38 w 41"/>
                    <a:gd name="T17" fmla="*/ 3 h 29"/>
                    <a:gd name="T18" fmla="*/ 36 w 41"/>
                    <a:gd name="T19" fmla="*/ 0 h 29"/>
                    <a:gd name="T20" fmla="*/ 33 w 41"/>
                    <a:gd name="T21" fmla="*/ 0 h 29"/>
                    <a:gd name="T22" fmla="*/ 2 w 41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29">
                      <a:moveTo>
                        <a:pt x="2" y="17"/>
                      </a:move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41" y="15"/>
                      </a:lnTo>
                      <a:lnTo>
                        <a:pt x="41" y="12"/>
                      </a:lnTo>
                      <a:lnTo>
                        <a:pt x="38" y="3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30" name="Freeform 440"/>
                <p:cNvSpPr>
                  <a:spLocks/>
                </p:cNvSpPr>
                <p:nvPr/>
              </p:nvSpPr>
              <p:spPr bwMode="auto">
                <a:xfrm>
                  <a:off x="3177" y="3493"/>
                  <a:ext cx="38" cy="27"/>
                </a:xfrm>
                <a:custGeom>
                  <a:avLst/>
                  <a:gdLst>
                    <a:gd name="T0" fmla="*/ 0 w 38"/>
                    <a:gd name="T1" fmla="*/ 15 h 27"/>
                    <a:gd name="T2" fmla="*/ 0 w 38"/>
                    <a:gd name="T3" fmla="*/ 17 h 27"/>
                    <a:gd name="T4" fmla="*/ 5 w 38"/>
                    <a:gd name="T5" fmla="*/ 27 h 27"/>
                    <a:gd name="T6" fmla="*/ 7 w 38"/>
                    <a:gd name="T7" fmla="*/ 27 h 27"/>
                    <a:gd name="T8" fmla="*/ 38 w 38"/>
                    <a:gd name="T9" fmla="*/ 12 h 27"/>
                    <a:gd name="T10" fmla="*/ 38 w 38"/>
                    <a:gd name="T11" fmla="*/ 10 h 27"/>
                    <a:gd name="T12" fmla="*/ 34 w 38"/>
                    <a:gd name="T13" fmla="*/ 0 h 27"/>
                    <a:gd name="T14" fmla="*/ 31 w 38"/>
                    <a:gd name="T15" fmla="*/ 0 h 27"/>
                    <a:gd name="T16" fmla="*/ 0 w 38"/>
                    <a:gd name="T17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27">
                      <a:moveTo>
                        <a:pt x="0" y="15"/>
                      </a:moveTo>
                      <a:lnTo>
                        <a:pt x="0" y="17"/>
                      </a:ln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31" name="Freeform 441"/>
                <p:cNvSpPr>
                  <a:spLocks/>
                </p:cNvSpPr>
                <p:nvPr/>
              </p:nvSpPr>
              <p:spPr bwMode="auto">
                <a:xfrm>
                  <a:off x="3230" y="3464"/>
                  <a:ext cx="38" cy="32"/>
                </a:xfrm>
                <a:custGeom>
                  <a:avLst/>
                  <a:gdLst>
                    <a:gd name="T0" fmla="*/ 0 w 38"/>
                    <a:gd name="T1" fmla="*/ 17 h 32"/>
                    <a:gd name="T2" fmla="*/ 0 w 38"/>
                    <a:gd name="T3" fmla="*/ 20 h 32"/>
                    <a:gd name="T4" fmla="*/ 0 w 38"/>
                    <a:gd name="T5" fmla="*/ 22 h 32"/>
                    <a:gd name="T6" fmla="*/ 5 w 38"/>
                    <a:gd name="T7" fmla="*/ 32 h 32"/>
                    <a:gd name="T8" fmla="*/ 7 w 38"/>
                    <a:gd name="T9" fmla="*/ 32 h 32"/>
                    <a:gd name="T10" fmla="*/ 38 w 38"/>
                    <a:gd name="T11" fmla="*/ 15 h 32"/>
                    <a:gd name="T12" fmla="*/ 38 w 38"/>
                    <a:gd name="T13" fmla="*/ 12 h 32"/>
                    <a:gd name="T14" fmla="*/ 33 w 38"/>
                    <a:gd name="T15" fmla="*/ 5 h 32"/>
                    <a:gd name="T16" fmla="*/ 33 w 38"/>
                    <a:gd name="T17" fmla="*/ 0 h 32"/>
                    <a:gd name="T18" fmla="*/ 31 w 38"/>
                    <a:gd name="T19" fmla="*/ 5 h 32"/>
                    <a:gd name="T20" fmla="*/ 0 w 38"/>
                    <a:gd name="T21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32">
                      <a:moveTo>
                        <a:pt x="0" y="17"/>
                      </a:move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5" y="32"/>
                      </a:lnTo>
                      <a:lnTo>
                        <a:pt x="7" y="32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31" y="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32" name="Freeform 442"/>
                <p:cNvSpPr>
                  <a:spLocks/>
                </p:cNvSpPr>
                <p:nvPr/>
              </p:nvSpPr>
              <p:spPr bwMode="auto">
                <a:xfrm>
                  <a:off x="3283" y="3440"/>
                  <a:ext cx="40" cy="29"/>
                </a:xfrm>
                <a:custGeom>
                  <a:avLst/>
                  <a:gdLst>
                    <a:gd name="T0" fmla="*/ 2 w 40"/>
                    <a:gd name="T1" fmla="*/ 17 h 29"/>
                    <a:gd name="T2" fmla="*/ 0 w 40"/>
                    <a:gd name="T3" fmla="*/ 17 h 29"/>
                    <a:gd name="T4" fmla="*/ 2 w 40"/>
                    <a:gd name="T5" fmla="*/ 29 h 29"/>
                    <a:gd name="T6" fmla="*/ 7 w 40"/>
                    <a:gd name="T7" fmla="*/ 29 h 29"/>
                    <a:gd name="T8" fmla="*/ 38 w 40"/>
                    <a:gd name="T9" fmla="*/ 12 h 29"/>
                    <a:gd name="T10" fmla="*/ 40 w 40"/>
                    <a:gd name="T11" fmla="*/ 12 h 29"/>
                    <a:gd name="T12" fmla="*/ 40 w 40"/>
                    <a:gd name="T13" fmla="*/ 10 h 29"/>
                    <a:gd name="T14" fmla="*/ 36 w 40"/>
                    <a:gd name="T15" fmla="*/ 0 h 29"/>
                    <a:gd name="T16" fmla="*/ 33 w 40"/>
                    <a:gd name="T17" fmla="*/ 0 h 29"/>
                    <a:gd name="T18" fmla="*/ 31 w 40"/>
                    <a:gd name="T19" fmla="*/ 0 h 29"/>
                    <a:gd name="T20" fmla="*/ 2 w 40"/>
                    <a:gd name="T21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29">
                      <a:moveTo>
                        <a:pt x="2" y="17"/>
                      </a:moveTo>
                      <a:lnTo>
                        <a:pt x="0" y="17"/>
                      </a:lnTo>
                      <a:lnTo>
                        <a:pt x="2" y="29"/>
                      </a:lnTo>
                      <a:lnTo>
                        <a:pt x="7" y="29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33" name="Freeform 443"/>
                <p:cNvSpPr>
                  <a:spLocks/>
                </p:cNvSpPr>
                <p:nvPr/>
              </p:nvSpPr>
              <p:spPr bwMode="auto">
                <a:xfrm>
                  <a:off x="3103" y="3553"/>
                  <a:ext cx="40" cy="29"/>
                </a:xfrm>
                <a:custGeom>
                  <a:avLst/>
                  <a:gdLst>
                    <a:gd name="T0" fmla="*/ 0 w 40"/>
                    <a:gd name="T1" fmla="*/ 15 h 29"/>
                    <a:gd name="T2" fmla="*/ 0 w 40"/>
                    <a:gd name="T3" fmla="*/ 17 h 29"/>
                    <a:gd name="T4" fmla="*/ 0 w 40"/>
                    <a:gd name="T5" fmla="*/ 19 h 29"/>
                    <a:gd name="T6" fmla="*/ 2 w 40"/>
                    <a:gd name="T7" fmla="*/ 29 h 29"/>
                    <a:gd name="T8" fmla="*/ 7 w 40"/>
                    <a:gd name="T9" fmla="*/ 29 h 29"/>
                    <a:gd name="T10" fmla="*/ 38 w 40"/>
                    <a:gd name="T11" fmla="*/ 12 h 29"/>
                    <a:gd name="T12" fmla="*/ 40 w 40"/>
                    <a:gd name="T13" fmla="*/ 12 h 29"/>
                    <a:gd name="T14" fmla="*/ 40 w 40"/>
                    <a:gd name="T15" fmla="*/ 10 h 29"/>
                    <a:gd name="T16" fmla="*/ 36 w 40"/>
                    <a:gd name="T17" fmla="*/ 0 h 29"/>
                    <a:gd name="T18" fmla="*/ 36 w 40"/>
                    <a:gd name="T19" fmla="*/ 0 h 29"/>
                    <a:gd name="T20" fmla="*/ 33 w 40"/>
                    <a:gd name="T21" fmla="*/ 0 h 29"/>
                    <a:gd name="T22" fmla="*/ 0 w 40"/>
                    <a:gd name="T2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29">
                      <a:moveTo>
                        <a:pt x="0" y="15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9"/>
                      </a:lnTo>
                      <a:lnTo>
                        <a:pt x="7" y="29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34" name="Freeform 444"/>
                <p:cNvSpPr>
                  <a:spLocks/>
                </p:cNvSpPr>
                <p:nvPr/>
              </p:nvSpPr>
              <p:spPr bwMode="auto">
                <a:xfrm>
                  <a:off x="3158" y="3524"/>
                  <a:ext cx="38" cy="29"/>
                </a:xfrm>
                <a:custGeom>
                  <a:avLst/>
                  <a:gdLst>
                    <a:gd name="T0" fmla="*/ 0 w 38"/>
                    <a:gd name="T1" fmla="*/ 17 h 29"/>
                    <a:gd name="T2" fmla="*/ 0 w 38"/>
                    <a:gd name="T3" fmla="*/ 20 h 29"/>
                    <a:gd name="T4" fmla="*/ 5 w 38"/>
                    <a:gd name="T5" fmla="*/ 29 h 29"/>
                    <a:gd name="T6" fmla="*/ 7 w 38"/>
                    <a:gd name="T7" fmla="*/ 29 h 29"/>
                    <a:gd name="T8" fmla="*/ 7 w 38"/>
                    <a:gd name="T9" fmla="*/ 29 h 29"/>
                    <a:gd name="T10" fmla="*/ 38 w 38"/>
                    <a:gd name="T11" fmla="*/ 15 h 29"/>
                    <a:gd name="T12" fmla="*/ 38 w 38"/>
                    <a:gd name="T13" fmla="*/ 12 h 29"/>
                    <a:gd name="T14" fmla="*/ 38 w 38"/>
                    <a:gd name="T15" fmla="*/ 10 h 29"/>
                    <a:gd name="T16" fmla="*/ 36 w 38"/>
                    <a:gd name="T17" fmla="*/ 0 h 29"/>
                    <a:gd name="T18" fmla="*/ 36 w 38"/>
                    <a:gd name="T19" fmla="*/ 0 h 29"/>
                    <a:gd name="T20" fmla="*/ 33 w 38"/>
                    <a:gd name="T21" fmla="*/ 0 h 29"/>
                    <a:gd name="T22" fmla="*/ 0 w 38"/>
                    <a:gd name="T2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9">
                      <a:moveTo>
                        <a:pt x="0" y="17"/>
                      </a:moveTo>
                      <a:lnTo>
                        <a:pt x="0" y="20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35" name="Freeform 445"/>
                <p:cNvSpPr>
                  <a:spLocks/>
                </p:cNvSpPr>
                <p:nvPr/>
              </p:nvSpPr>
              <p:spPr bwMode="auto">
                <a:xfrm>
                  <a:off x="3213" y="3496"/>
                  <a:ext cx="41" cy="28"/>
                </a:xfrm>
                <a:custGeom>
                  <a:avLst/>
                  <a:gdLst>
                    <a:gd name="T0" fmla="*/ 2 w 41"/>
                    <a:gd name="T1" fmla="*/ 14 h 28"/>
                    <a:gd name="T2" fmla="*/ 0 w 41"/>
                    <a:gd name="T3" fmla="*/ 16 h 28"/>
                    <a:gd name="T4" fmla="*/ 2 w 41"/>
                    <a:gd name="T5" fmla="*/ 19 h 28"/>
                    <a:gd name="T6" fmla="*/ 5 w 41"/>
                    <a:gd name="T7" fmla="*/ 28 h 28"/>
                    <a:gd name="T8" fmla="*/ 7 w 41"/>
                    <a:gd name="T9" fmla="*/ 28 h 28"/>
                    <a:gd name="T10" fmla="*/ 10 w 41"/>
                    <a:gd name="T11" fmla="*/ 28 h 28"/>
                    <a:gd name="T12" fmla="*/ 41 w 41"/>
                    <a:gd name="T13" fmla="*/ 12 h 28"/>
                    <a:gd name="T14" fmla="*/ 41 w 41"/>
                    <a:gd name="T15" fmla="*/ 9 h 28"/>
                    <a:gd name="T16" fmla="*/ 38 w 41"/>
                    <a:gd name="T17" fmla="*/ 2 h 28"/>
                    <a:gd name="T18" fmla="*/ 36 w 41"/>
                    <a:gd name="T19" fmla="*/ 0 h 28"/>
                    <a:gd name="T20" fmla="*/ 36 w 41"/>
                    <a:gd name="T21" fmla="*/ 0 h 28"/>
                    <a:gd name="T22" fmla="*/ 2 w 41"/>
                    <a:gd name="T23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28">
                      <a:moveTo>
                        <a:pt x="2" y="14"/>
                      </a:move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5" y="28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41" y="12"/>
                      </a:lnTo>
                      <a:lnTo>
                        <a:pt x="41" y="9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36" name="Freeform 446"/>
                <p:cNvSpPr>
                  <a:spLocks/>
                </p:cNvSpPr>
                <p:nvPr/>
              </p:nvSpPr>
              <p:spPr bwMode="auto">
                <a:xfrm>
                  <a:off x="3271" y="3457"/>
                  <a:ext cx="60" cy="41"/>
                </a:xfrm>
                <a:custGeom>
                  <a:avLst/>
                  <a:gdLst>
                    <a:gd name="T0" fmla="*/ 2 w 60"/>
                    <a:gd name="T1" fmla="*/ 27 h 41"/>
                    <a:gd name="T2" fmla="*/ 0 w 60"/>
                    <a:gd name="T3" fmla="*/ 29 h 41"/>
                    <a:gd name="T4" fmla="*/ 2 w 60"/>
                    <a:gd name="T5" fmla="*/ 31 h 41"/>
                    <a:gd name="T6" fmla="*/ 4 w 60"/>
                    <a:gd name="T7" fmla="*/ 39 h 41"/>
                    <a:gd name="T8" fmla="*/ 7 w 60"/>
                    <a:gd name="T9" fmla="*/ 41 h 41"/>
                    <a:gd name="T10" fmla="*/ 7 w 60"/>
                    <a:gd name="T11" fmla="*/ 41 h 41"/>
                    <a:gd name="T12" fmla="*/ 55 w 60"/>
                    <a:gd name="T13" fmla="*/ 15 h 41"/>
                    <a:gd name="T14" fmla="*/ 60 w 60"/>
                    <a:gd name="T15" fmla="*/ 15 h 41"/>
                    <a:gd name="T16" fmla="*/ 60 w 60"/>
                    <a:gd name="T17" fmla="*/ 12 h 41"/>
                    <a:gd name="T18" fmla="*/ 55 w 60"/>
                    <a:gd name="T19" fmla="*/ 5 h 41"/>
                    <a:gd name="T20" fmla="*/ 55 w 60"/>
                    <a:gd name="T21" fmla="*/ 0 h 41"/>
                    <a:gd name="T22" fmla="*/ 52 w 60"/>
                    <a:gd name="T23" fmla="*/ 0 h 41"/>
                    <a:gd name="T24" fmla="*/ 2 w 60"/>
                    <a:gd name="T25" fmla="*/ 2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41">
                      <a:moveTo>
                        <a:pt x="2" y="27"/>
                      </a:move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4" y="39"/>
                      </a:lnTo>
                      <a:lnTo>
                        <a:pt x="7" y="41"/>
                      </a:lnTo>
                      <a:lnTo>
                        <a:pt x="7" y="41"/>
                      </a:lnTo>
                      <a:lnTo>
                        <a:pt x="55" y="15"/>
                      </a:lnTo>
                      <a:lnTo>
                        <a:pt x="60" y="15"/>
                      </a:lnTo>
                      <a:lnTo>
                        <a:pt x="60" y="12"/>
                      </a:lnTo>
                      <a:lnTo>
                        <a:pt x="55" y="5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37" name="Freeform 447"/>
                <p:cNvSpPr>
                  <a:spLocks/>
                </p:cNvSpPr>
                <p:nvPr/>
              </p:nvSpPr>
              <p:spPr bwMode="auto">
                <a:xfrm>
                  <a:off x="3035" y="3594"/>
                  <a:ext cx="75" cy="43"/>
                </a:xfrm>
                <a:custGeom>
                  <a:avLst/>
                  <a:gdLst>
                    <a:gd name="T0" fmla="*/ 3 w 75"/>
                    <a:gd name="T1" fmla="*/ 31 h 43"/>
                    <a:gd name="T2" fmla="*/ 0 w 75"/>
                    <a:gd name="T3" fmla="*/ 34 h 43"/>
                    <a:gd name="T4" fmla="*/ 3 w 75"/>
                    <a:gd name="T5" fmla="*/ 36 h 43"/>
                    <a:gd name="T6" fmla="*/ 8 w 75"/>
                    <a:gd name="T7" fmla="*/ 43 h 43"/>
                    <a:gd name="T8" fmla="*/ 10 w 75"/>
                    <a:gd name="T9" fmla="*/ 43 h 43"/>
                    <a:gd name="T10" fmla="*/ 75 w 75"/>
                    <a:gd name="T11" fmla="*/ 12 h 43"/>
                    <a:gd name="T12" fmla="*/ 75 w 75"/>
                    <a:gd name="T13" fmla="*/ 12 h 43"/>
                    <a:gd name="T14" fmla="*/ 75 w 75"/>
                    <a:gd name="T15" fmla="*/ 10 h 43"/>
                    <a:gd name="T16" fmla="*/ 70 w 75"/>
                    <a:gd name="T17" fmla="*/ 0 h 43"/>
                    <a:gd name="T18" fmla="*/ 70 w 75"/>
                    <a:gd name="T19" fmla="*/ 0 h 43"/>
                    <a:gd name="T20" fmla="*/ 68 w 75"/>
                    <a:gd name="T21" fmla="*/ 0 h 43"/>
                    <a:gd name="T22" fmla="*/ 3 w 75"/>
                    <a:gd name="T23" fmla="*/ 3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5" h="43">
                      <a:moveTo>
                        <a:pt x="3" y="31"/>
                      </a:moveTo>
                      <a:lnTo>
                        <a:pt x="0" y="34"/>
                      </a:lnTo>
                      <a:lnTo>
                        <a:pt x="3" y="36"/>
                      </a:lnTo>
                      <a:lnTo>
                        <a:pt x="8" y="43"/>
                      </a:lnTo>
                      <a:lnTo>
                        <a:pt x="10" y="43"/>
                      </a:lnTo>
                      <a:lnTo>
                        <a:pt x="75" y="12"/>
                      </a:lnTo>
                      <a:lnTo>
                        <a:pt x="75" y="12"/>
                      </a:lnTo>
                      <a:lnTo>
                        <a:pt x="75" y="1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38" name="Freeform 448"/>
                <p:cNvSpPr>
                  <a:spLocks/>
                </p:cNvSpPr>
                <p:nvPr/>
              </p:nvSpPr>
              <p:spPr bwMode="auto">
                <a:xfrm>
                  <a:off x="3122" y="3515"/>
                  <a:ext cx="146" cy="79"/>
                </a:xfrm>
                <a:custGeom>
                  <a:avLst/>
                  <a:gdLst>
                    <a:gd name="T0" fmla="*/ 2 w 146"/>
                    <a:gd name="T1" fmla="*/ 67 h 79"/>
                    <a:gd name="T2" fmla="*/ 0 w 146"/>
                    <a:gd name="T3" fmla="*/ 69 h 79"/>
                    <a:gd name="T4" fmla="*/ 0 w 146"/>
                    <a:gd name="T5" fmla="*/ 72 h 79"/>
                    <a:gd name="T6" fmla="*/ 5 w 146"/>
                    <a:gd name="T7" fmla="*/ 79 h 79"/>
                    <a:gd name="T8" fmla="*/ 7 w 146"/>
                    <a:gd name="T9" fmla="*/ 79 h 79"/>
                    <a:gd name="T10" fmla="*/ 9 w 146"/>
                    <a:gd name="T11" fmla="*/ 79 h 79"/>
                    <a:gd name="T12" fmla="*/ 144 w 146"/>
                    <a:gd name="T13" fmla="*/ 12 h 79"/>
                    <a:gd name="T14" fmla="*/ 146 w 146"/>
                    <a:gd name="T15" fmla="*/ 12 h 79"/>
                    <a:gd name="T16" fmla="*/ 146 w 146"/>
                    <a:gd name="T17" fmla="*/ 9 h 79"/>
                    <a:gd name="T18" fmla="*/ 141 w 146"/>
                    <a:gd name="T19" fmla="*/ 0 h 79"/>
                    <a:gd name="T20" fmla="*/ 139 w 146"/>
                    <a:gd name="T21" fmla="*/ 0 h 79"/>
                    <a:gd name="T22" fmla="*/ 137 w 146"/>
                    <a:gd name="T23" fmla="*/ 0 h 79"/>
                    <a:gd name="T24" fmla="*/ 2 w 146"/>
                    <a:gd name="T25" fmla="*/ 6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6" h="79">
                      <a:moveTo>
                        <a:pt x="2" y="67"/>
                      </a:move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5" y="79"/>
                      </a:lnTo>
                      <a:lnTo>
                        <a:pt x="7" y="79"/>
                      </a:lnTo>
                      <a:lnTo>
                        <a:pt x="9" y="79"/>
                      </a:lnTo>
                      <a:lnTo>
                        <a:pt x="144" y="12"/>
                      </a:lnTo>
                      <a:lnTo>
                        <a:pt x="146" y="12"/>
                      </a:lnTo>
                      <a:lnTo>
                        <a:pt x="146" y="9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37" y="0"/>
                      </a:lnTo>
                      <a:lnTo>
                        <a:pt x="2" y="6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39" name="Freeform 449"/>
                <p:cNvSpPr>
                  <a:spLocks/>
                </p:cNvSpPr>
                <p:nvPr/>
              </p:nvSpPr>
              <p:spPr bwMode="auto">
                <a:xfrm>
                  <a:off x="3278" y="3481"/>
                  <a:ext cx="57" cy="36"/>
                </a:xfrm>
                <a:custGeom>
                  <a:avLst/>
                  <a:gdLst>
                    <a:gd name="T0" fmla="*/ 0 w 57"/>
                    <a:gd name="T1" fmla="*/ 24 h 36"/>
                    <a:gd name="T2" fmla="*/ 0 w 57"/>
                    <a:gd name="T3" fmla="*/ 24 h 36"/>
                    <a:gd name="T4" fmla="*/ 0 w 57"/>
                    <a:gd name="T5" fmla="*/ 27 h 36"/>
                    <a:gd name="T6" fmla="*/ 7 w 57"/>
                    <a:gd name="T7" fmla="*/ 34 h 36"/>
                    <a:gd name="T8" fmla="*/ 7 w 57"/>
                    <a:gd name="T9" fmla="*/ 36 h 36"/>
                    <a:gd name="T10" fmla="*/ 55 w 57"/>
                    <a:gd name="T11" fmla="*/ 12 h 36"/>
                    <a:gd name="T12" fmla="*/ 57 w 57"/>
                    <a:gd name="T13" fmla="*/ 12 h 36"/>
                    <a:gd name="T14" fmla="*/ 57 w 57"/>
                    <a:gd name="T15" fmla="*/ 10 h 36"/>
                    <a:gd name="T16" fmla="*/ 55 w 57"/>
                    <a:gd name="T17" fmla="*/ 0 h 36"/>
                    <a:gd name="T18" fmla="*/ 53 w 57"/>
                    <a:gd name="T19" fmla="*/ 0 h 36"/>
                    <a:gd name="T20" fmla="*/ 0 w 57"/>
                    <a:gd name="T21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36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7" y="1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40" name="Freeform 450"/>
                <p:cNvSpPr>
                  <a:spLocks/>
                </p:cNvSpPr>
                <p:nvPr/>
              </p:nvSpPr>
              <p:spPr bwMode="auto">
                <a:xfrm>
                  <a:off x="3028" y="3582"/>
                  <a:ext cx="58" cy="36"/>
                </a:xfrm>
                <a:custGeom>
                  <a:avLst/>
                  <a:gdLst>
                    <a:gd name="T0" fmla="*/ 0 w 58"/>
                    <a:gd name="T1" fmla="*/ 22 h 36"/>
                    <a:gd name="T2" fmla="*/ 0 w 58"/>
                    <a:gd name="T3" fmla="*/ 24 h 36"/>
                    <a:gd name="T4" fmla="*/ 0 w 58"/>
                    <a:gd name="T5" fmla="*/ 26 h 36"/>
                    <a:gd name="T6" fmla="*/ 5 w 58"/>
                    <a:gd name="T7" fmla="*/ 36 h 36"/>
                    <a:gd name="T8" fmla="*/ 7 w 58"/>
                    <a:gd name="T9" fmla="*/ 36 h 36"/>
                    <a:gd name="T10" fmla="*/ 58 w 58"/>
                    <a:gd name="T11" fmla="*/ 12 h 36"/>
                    <a:gd name="T12" fmla="*/ 58 w 58"/>
                    <a:gd name="T13" fmla="*/ 7 h 36"/>
                    <a:gd name="T14" fmla="*/ 53 w 58"/>
                    <a:gd name="T15" fmla="*/ 0 h 36"/>
                    <a:gd name="T16" fmla="*/ 51 w 58"/>
                    <a:gd name="T17" fmla="*/ 0 h 36"/>
                    <a:gd name="T18" fmla="*/ 0 w 58"/>
                    <a:gd name="T19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" h="36">
                      <a:moveTo>
                        <a:pt x="0" y="22"/>
                      </a:move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5" y="36"/>
                      </a:lnTo>
                      <a:lnTo>
                        <a:pt x="7" y="36"/>
                      </a:lnTo>
                      <a:lnTo>
                        <a:pt x="58" y="12"/>
                      </a:lnTo>
                      <a:lnTo>
                        <a:pt x="58" y="7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647" name="Group 451"/>
              <p:cNvGrpSpPr>
                <a:grpSpLocks/>
              </p:cNvGrpSpPr>
              <p:nvPr/>
            </p:nvGrpSpPr>
            <p:grpSpPr bwMode="auto">
              <a:xfrm>
                <a:off x="3703638" y="1314450"/>
                <a:ext cx="258762" cy="55563"/>
                <a:chOff x="3391" y="3436"/>
                <a:chExt cx="386" cy="76"/>
              </a:xfrm>
            </p:grpSpPr>
            <p:sp>
              <p:nvSpPr>
                <p:cNvPr id="711" name="Freeform 452"/>
                <p:cNvSpPr>
                  <a:spLocks/>
                </p:cNvSpPr>
                <p:nvPr/>
              </p:nvSpPr>
              <p:spPr bwMode="auto">
                <a:xfrm>
                  <a:off x="3391" y="3436"/>
                  <a:ext cx="386" cy="76"/>
                </a:xfrm>
                <a:custGeom>
                  <a:avLst/>
                  <a:gdLst>
                    <a:gd name="T0" fmla="*/ 0 w 386"/>
                    <a:gd name="T1" fmla="*/ 0 h 76"/>
                    <a:gd name="T2" fmla="*/ 0 w 386"/>
                    <a:gd name="T3" fmla="*/ 74 h 76"/>
                    <a:gd name="T4" fmla="*/ 386 w 386"/>
                    <a:gd name="T5" fmla="*/ 76 h 76"/>
                    <a:gd name="T6" fmla="*/ 386 w 386"/>
                    <a:gd name="T7" fmla="*/ 0 h 76"/>
                    <a:gd name="T8" fmla="*/ 0 w 386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76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386" y="76"/>
                      </a:lnTo>
                      <a:lnTo>
                        <a:pt x="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12" name="Freeform 453"/>
                <p:cNvSpPr>
                  <a:spLocks/>
                </p:cNvSpPr>
                <p:nvPr/>
              </p:nvSpPr>
              <p:spPr bwMode="auto">
                <a:xfrm>
                  <a:off x="3417" y="3445"/>
                  <a:ext cx="41" cy="12"/>
                </a:xfrm>
                <a:custGeom>
                  <a:avLst/>
                  <a:gdLst>
                    <a:gd name="T0" fmla="*/ 5 w 41"/>
                    <a:gd name="T1" fmla="*/ 0 h 12"/>
                    <a:gd name="T2" fmla="*/ 5 w 41"/>
                    <a:gd name="T3" fmla="*/ 3 h 12"/>
                    <a:gd name="T4" fmla="*/ 0 w 41"/>
                    <a:gd name="T5" fmla="*/ 3 h 12"/>
                    <a:gd name="T6" fmla="*/ 0 w 41"/>
                    <a:gd name="T7" fmla="*/ 12 h 12"/>
                    <a:gd name="T8" fmla="*/ 5 w 41"/>
                    <a:gd name="T9" fmla="*/ 12 h 12"/>
                    <a:gd name="T10" fmla="*/ 41 w 41"/>
                    <a:gd name="T11" fmla="*/ 12 h 12"/>
                    <a:gd name="T12" fmla="*/ 41 w 41"/>
                    <a:gd name="T13" fmla="*/ 12 h 12"/>
                    <a:gd name="T14" fmla="*/ 41 w 41"/>
                    <a:gd name="T15" fmla="*/ 12 h 12"/>
                    <a:gd name="T16" fmla="*/ 41 w 41"/>
                    <a:gd name="T17" fmla="*/ 3 h 12"/>
                    <a:gd name="T18" fmla="*/ 41 w 41"/>
                    <a:gd name="T19" fmla="*/ 0 h 12"/>
                    <a:gd name="T20" fmla="*/ 5 w 41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2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1" y="3"/>
                      </a:lnTo>
                      <a:lnTo>
                        <a:pt x="41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13" name="Freeform 454"/>
                <p:cNvSpPr>
                  <a:spLocks/>
                </p:cNvSpPr>
                <p:nvPr/>
              </p:nvSpPr>
              <p:spPr bwMode="auto">
                <a:xfrm>
                  <a:off x="3475" y="3445"/>
                  <a:ext cx="40" cy="12"/>
                </a:xfrm>
                <a:custGeom>
                  <a:avLst/>
                  <a:gdLst>
                    <a:gd name="T0" fmla="*/ 4 w 40"/>
                    <a:gd name="T1" fmla="*/ 0 h 12"/>
                    <a:gd name="T2" fmla="*/ 2 w 40"/>
                    <a:gd name="T3" fmla="*/ 3 h 12"/>
                    <a:gd name="T4" fmla="*/ 0 w 40"/>
                    <a:gd name="T5" fmla="*/ 12 h 12"/>
                    <a:gd name="T6" fmla="*/ 2 w 40"/>
                    <a:gd name="T7" fmla="*/ 12 h 12"/>
                    <a:gd name="T8" fmla="*/ 4 w 40"/>
                    <a:gd name="T9" fmla="*/ 12 h 12"/>
                    <a:gd name="T10" fmla="*/ 38 w 40"/>
                    <a:gd name="T11" fmla="*/ 12 h 12"/>
                    <a:gd name="T12" fmla="*/ 40 w 40"/>
                    <a:gd name="T13" fmla="*/ 12 h 12"/>
                    <a:gd name="T14" fmla="*/ 40 w 40"/>
                    <a:gd name="T15" fmla="*/ 12 h 12"/>
                    <a:gd name="T16" fmla="*/ 40 w 40"/>
                    <a:gd name="T17" fmla="*/ 3 h 12"/>
                    <a:gd name="T18" fmla="*/ 38 w 40"/>
                    <a:gd name="T19" fmla="*/ 0 h 12"/>
                    <a:gd name="T20" fmla="*/ 4 w 4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2">
                      <a:moveTo>
                        <a:pt x="4" y="0"/>
                      </a:moveTo>
                      <a:lnTo>
                        <a:pt x="2" y="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3"/>
                      </a:lnTo>
                      <a:lnTo>
                        <a:pt x="3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14" name="Freeform 455"/>
                <p:cNvSpPr>
                  <a:spLocks/>
                </p:cNvSpPr>
                <p:nvPr/>
              </p:nvSpPr>
              <p:spPr bwMode="auto">
                <a:xfrm>
                  <a:off x="3535" y="3445"/>
                  <a:ext cx="40" cy="12"/>
                </a:xfrm>
                <a:custGeom>
                  <a:avLst/>
                  <a:gdLst>
                    <a:gd name="T0" fmla="*/ 2 w 40"/>
                    <a:gd name="T1" fmla="*/ 0 h 12"/>
                    <a:gd name="T2" fmla="*/ 2 w 40"/>
                    <a:gd name="T3" fmla="*/ 3 h 12"/>
                    <a:gd name="T4" fmla="*/ 0 w 40"/>
                    <a:gd name="T5" fmla="*/ 3 h 12"/>
                    <a:gd name="T6" fmla="*/ 0 w 40"/>
                    <a:gd name="T7" fmla="*/ 12 h 12"/>
                    <a:gd name="T8" fmla="*/ 2 w 40"/>
                    <a:gd name="T9" fmla="*/ 12 h 12"/>
                    <a:gd name="T10" fmla="*/ 38 w 40"/>
                    <a:gd name="T11" fmla="*/ 12 h 12"/>
                    <a:gd name="T12" fmla="*/ 40 w 40"/>
                    <a:gd name="T13" fmla="*/ 12 h 12"/>
                    <a:gd name="T14" fmla="*/ 40 w 40"/>
                    <a:gd name="T15" fmla="*/ 12 h 12"/>
                    <a:gd name="T16" fmla="*/ 40 w 40"/>
                    <a:gd name="T17" fmla="*/ 3 h 12"/>
                    <a:gd name="T18" fmla="*/ 38 w 40"/>
                    <a:gd name="T19" fmla="*/ 0 h 12"/>
                    <a:gd name="T20" fmla="*/ 2 w 4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12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3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15" name="Freeform 456"/>
                <p:cNvSpPr>
                  <a:spLocks/>
                </p:cNvSpPr>
                <p:nvPr/>
              </p:nvSpPr>
              <p:spPr bwMode="auto">
                <a:xfrm>
                  <a:off x="3595" y="3448"/>
                  <a:ext cx="40" cy="14"/>
                </a:xfrm>
                <a:custGeom>
                  <a:avLst/>
                  <a:gdLst>
                    <a:gd name="T0" fmla="*/ 2 w 40"/>
                    <a:gd name="T1" fmla="*/ 0 h 14"/>
                    <a:gd name="T2" fmla="*/ 2 w 40"/>
                    <a:gd name="T3" fmla="*/ 0 h 14"/>
                    <a:gd name="T4" fmla="*/ 0 w 40"/>
                    <a:gd name="T5" fmla="*/ 2 h 14"/>
                    <a:gd name="T6" fmla="*/ 0 w 40"/>
                    <a:gd name="T7" fmla="*/ 9 h 14"/>
                    <a:gd name="T8" fmla="*/ 2 w 40"/>
                    <a:gd name="T9" fmla="*/ 14 h 14"/>
                    <a:gd name="T10" fmla="*/ 38 w 40"/>
                    <a:gd name="T11" fmla="*/ 14 h 14"/>
                    <a:gd name="T12" fmla="*/ 40 w 40"/>
                    <a:gd name="T13" fmla="*/ 14 h 14"/>
                    <a:gd name="T14" fmla="*/ 40 w 40"/>
                    <a:gd name="T15" fmla="*/ 9 h 14"/>
                    <a:gd name="T16" fmla="*/ 40 w 40"/>
                    <a:gd name="T17" fmla="*/ 2 h 14"/>
                    <a:gd name="T18" fmla="*/ 40 w 40"/>
                    <a:gd name="T19" fmla="*/ 0 h 14"/>
                    <a:gd name="T20" fmla="*/ 38 w 40"/>
                    <a:gd name="T21" fmla="*/ 0 h 14"/>
                    <a:gd name="T22" fmla="*/ 2 w 40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" h="1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38" y="14"/>
                      </a:lnTo>
                      <a:lnTo>
                        <a:pt x="40" y="14"/>
                      </a:lnTo>
                      <a:lnTo>
                        <a:pt x="40" y="9"/>
                      </a:lnTo>
                      <a:lnTo>
                        <a:pt x="40" y="2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16" name="Freeform 457"/>
                <p:cNvSpPr>
                  <a:spLocks/>
                </p:cNvSpPr>
                <p:nvPr/>
              </p:nvSpPr>
              <p:spPr bwMode="auto">
                <a:xfrm>
                  <a:off x="3652" y="3448"/>
                  <a:ext cx="41" cy="14"/>
                </a:xfrm>
                <a:custGeom>
                  <a:avLst/>
                  <a:gdLst>
                    <a:gd name="T0" fmla="*/ 3 w 41"/>
                    <a:gd name="T1" fmla="*/ 0 h 14"/>
                    <a:gd name="T2" fmla="*/ 0 w 41"/>
                    <a:gd name="T3" fmla="*/ 0 h 14"/>
                    <a:gd name="T4" fmla="*/ 0 w 41"/>
                    <a:gd name="T5" fmla="*/ 2 h 14"/>
                    <a:gd name="T6" fmla="*/ 0 w 41"/>
                    <a:gd name="T7" fmla="*/ 9 h 14"/>
                    <a:gd name="T8" fmla="*/ 0 w 41"/>
                    <a:gd name="T9" fmla="*/ 14 h 14"/>
                    <a:gd name="T10" fmla="*/ 3 w 41"/>
                    <a:gd name="T11" fmla="*/ 14 h 14"/>
                    <a:gd name="T12" fmla="*/ 36 w 41"/>
                    <a:gd name="T13" fmla="*/ 14 h 14"/>
                    <a:gd name="T14" fmla="*/ 41 w 41"/>
                    <a:gd name="T15" fmla="*/ 14 h 14"/>
                    <a:gd name="T16" fmla="*/ 41 w 41"/>
                    <a:gd name="T17" fmla="*/ 9 h 14"/>
                    <a:gd name="T18" fmla="*/ 41 w 41"/>
                    <a:gd name="T19" fmla="*/ 2 h 14"/>
                    <a:gd name="T20" fmla="*/ 41 w 41"/>
                    <a:gd name="T21" fmla="*/ 0 h 14"/>
                    <a:gd name="T22" fmla="*/ 36 w 41"/>
                    <a:gd name="T23" fmla="*/ 0 h 14"/>
                    <a:gd name="T24" fmla="*/ 3 w 41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1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6" y="14"/>
                      </a:lnTo>
                      <a:lnTo>
                        <a:pt x="41" y="14"/>
                      </a:lnTo>
                      <a:lnTo>
                        <a:pt x="41" y="9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17" name="Freeform 458"/>
                <p:cNvSpPr>
                  <a:spLocks/>
                </p:cNvSpPr>
                <p:nvPr/>
              </p:nvSpPr>
              <p:spPr bwMode="auto">
                <a:xfrm>
                  <a:off x="3712" y="3448"/>
                  <a:ext cx="39" cy="14"/>
                </a:xfrm>
                <a:custGeom>
                  <a:avLst/>
                  <a:gdLst>
                    <a:gd name="T0" fmla="*/ 3 w 39"/>
                    <a:gd name="T1" fmla="*/ 0 h 14"/>
                    <a:gd name="T2" fmla="*/ 0 w 39"/>
                    <a:gd name="T3" fmla="*/ 0 h 14"/>
                    <a:gd name="T4" fmla="*/ 0 w 39"/>
                    <a:gd name="T5" fmla="*/ 2 h 14"/>
                    <a:gd name="T6" fmla="*/ 0 w 39"/>
                    <a:gd name="T7" fmla="*/ 9 h 14"/>
                    <a:gd name="T8" fmla="*/ 0 w 39"/>
                    <a:gd name="T9" fmla="*/ 14 h 14"/>
                    <a:gd name="T10" fmla="*/ 3 w 39"/>
                    <a:gd name="T11" fmla="*/ 14 h 14"/>
                    <a:gd name="T12" fmla="*/ 36 w 39"/>
                    <a:gd name="T13" fmla="*/ 14 h 14"/>
                    <a:gd name="T14" fmla="*/ 39 w 39"/>
                    <a:gd name="T15" fmla="*/ 14 h 14"/>
                    <a:gd name="T16" fmla="*/ 39 w 39"/>
                    <a:gd name="T17" fmla="*/ 9 h 14"/>
                    <a:gd name="T18" fmla="*/ 39 w 39"/>
                    <a:gd name="T19" fmla="*/ 2 h 14"/>
                    <a:gd name="T20" fmla="*/ 39 w 39"/>
                    <a:gd name="T21" fmla="*/ 0 h 14"/>
                    <a:gd name="T22" fmla="*/ 36 w 39"/>
                    <a:gd name="T23" fmla="*/ 0 h 14"/>
                    <a:gd name="T24" fmla="*/ 3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6" y="14"/>
                      </a:lnTo>
                      <a:lnTo>
                        <a:pt x="39" y="14"/>
                      </a:lnTo>
                      <a:lnTo>
                        <a:pt x="39" y="9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18" name="Freeform 459"/>
                <p:cNvSpPr>
                  <a:spLocks/>
                </p:cNvSpPr>
                <p:nvPr/>
              </p:nvSpPr>
              <p:spPr bwMode="auto">
                <a:xfrm>
                  <a:off x="3501" y="3464"/>
                  <a:ext cx="41" cy="17"/>
                </a:xfrm>
                <a:custGeom>
                  <a:avLst/>
                  <a:gdLst>
                    <a:gd name="T0" fmla="*/ 2 w 41"/>
                    <a:gd name="T1" fmla="*/ 0 h 17"/>
                    <a:gd name="T2" fmla="*/ 0 w 41"/>
                    <a:gd name="T3" fmla="*/ 5 h 17"/>
                    <a:gd name="T4" fmla="*/ 0 w 41"/>
                    <a:gd name="T5" fmla="*/ 15 h 17"/>
                    <a:gd name="T6" fmla="*/ 0 w 41"/>
                    <a:gd name="T7" fmla="*/ 17 h 17"/>
                    <a:gd name="T8" fmla="*/ 2 w 41"/>
                    <a:gd name="T9" fmla="*/ 17 h 17"/>
                    <a:gd name="T10" fmla="*/ 38 w 41"/>
                    <a:gd name="T11" fmla="*/ 17 h 17"/>
                    <a:gd name="T12" fmla="*/ 41 w 41"/>
                    <a:gd name="T13" fmla="*/ 17 h 17"/>
                    <a:gd name="T14" fmla="*/ 41 w 41"/>
                    <a:gd name="T15" fmla="*/ 15 h 17"/>
                    <a:gd name="T16" fmla="*/ 41 w 41"/>
                    <a:gd name="T17" fmla="*/ 5 h 17"/>
                    <a:gd name="T18" fmla="*/ 38 w 41"/>
                    <a:gd name="T19" fmla="*/ 0 h 17"/>
                    <a:gd name="T20" fmla="*/ 2 w 41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7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38" y="17"/>
                      </a:lnTo>
                      <a:lnTo>
                        <a:pt x="41" y="17"/>
                      </a:lnTo>
                      <a:lnTo>
                        <a:pt x="41" y="15"/>
                      </a:lnTo>
                      <a:lnTo>
                        <a:pt x="41" y="5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19" name="Freeform 460"/>
                <p:cNvSpPr>
                  <a:spLocks/>
                </p:cNvSpPr>
                <p:nvPr/>
              </p:nvSpPr>
              <p:spPr bwMode="auto">
                <a:xfrm>
                  <a:off x="3563" y="3469"/>
                  <a:ext cx="39" cy="12"/>
                </a:xfrm>
                <a:custGeom>
                  <a:avLst/>
                  <a:gdLst>
                    <a:gd name="T0" fmla="*/ 3 w 39"/>
                    <a:gd name="T1" fmla="*/ 0 h 12"/>
                    <a:gd name="T2" fmla="*/ 0 w 39"/>
                    <a:gd name="T3" fmla="*/ 0 h 12"/>
                    <a:gd name="T4" fmla="*/ 0 w 39"/>
                    <a:gd name="T5" fmla="*/ 0 h 12"/>
                    <a:gd name="T6" fmla="*/ 0 w 39"/>
                    <a:gd name="T7" fmla="*/ 10 h 12"/>
                    <a:gd name="T8" fmla="*/ 0 w 39"/>
                    <a:gd name="T9" fmla="*/ 12 h 12"/>
                    <a:gd name="T10" fmla="*/ 3 w 39"/>
                    <a:gd name="T11" fmla="*/ 12 h 12"/>
                    <a:gd name="T12" fmla="*/ 39 w 39"/>
                    <a:gd name="T13" fmla="*/ 12 h 12"/>
                    <a:gd name="T14" fmla="*/ 39 w 39"/>
                    <a:gd name="T15" fmla="*/ 12 h 12"/>
                    <a:gd name="T16" fmla="*/ 39 w 39"/>
                    <a:gd name="T17" fmla="*/ 10 h 12"/>
                    <a:gd name="T18" fmla="*/ 39 w 39"/>
                    <a:gd name="T19" fmla="*/ 0 h 12"/>
                    <a:gd name="T20" fmla="*/ 39 w 39"/>
                    <a:gd name="T21" fmla="*/ 0 h 12"/>
                    <a:gd name="T22" fmla="*/ 39 w 39"/>
                    <a:gd name="T23" fmla="*/ 0 h 12"/>
                    <a:gd name="T24" fmla="*/ 3 w 39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20" name="Freeform 461"/>
                <p:cNvSpPr>
                  <a:spLocks/>
                </p:cNvSpPr>
                <p:nvPr/>
              </p:nvSpPr>
              <p:spPr bwMode="auto">
                <a:xfrm>
                  <a:off x="3626" y="3469"/>
                  <a:ext cx="41" cy="12"/>
                </a:xfrm>
                <a:custGeom>
                  <a:avLst/>
                  <a:gdLst>
                    <a:gd name="T0" fmla="*/ 2 w 41"/>
                    <a:gd name="T1" fmla="*/ 0 h 12"/>
                    <a:gd name="T2" fmla="*/ 0 w 41"/>
                    <a:gd name="T3" fmla="*/ 0 h 12"/>
                    <a:gd name="T4" fmla="*/ 0 w 41"/>
                    <a:gd name="T5" fmla="*/ 0 h 12"/>
                    <a:gd name="T6" fmla="*/ 0 w 41"/>
                    <a:gd name="T7" fmla="*/ 10 h 12"/>
                    <a:gd name="T8" fmla="*/ 0 w 41"/>
                    <a:gd name="T9" fmla="*/ 12 h 12"/>
                    <a:gd name="T10" fmla="*/ 2 w 41"/>
                    <a:gd name="T11" fmla="*/ 12 h 12"/>
                    <a:gd name="T12" fmla="*/ 38 w 41"/>
                    <a:gd name="T13" fmla="*/ 12 h 12"/>
                    <a:gd name="T14" fmla="*/ 41 w 41"/>
                    <a:gd name="T15" fmla="*/ 12 h 12"/>
                    <a:gd name="T16" fmla="*/ 41 w 41"/>
                    <a:gd name="T17" fmla="*/ 10 h 12"/>
                    <a:gd name="T18" fmla="*/ 41 w 41"/>
                    <a:gd name="T19" fmla="*/ 0 h 12"/>
                    <a:gd name="T20" fmla="*/ 41 w 41"/>
                    <a:gd name="T21" fmla="*/ 0 h 12"/>
                    <a:gd name="T22" fmla="*/ 38 w 41"/>
                    <a:gd name="T23" fmla="*/ 0 h 12"/>
                    <a:gd name="T24" fmla="*/ 2 w 41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1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8" y="12"/>
                      </a:lnTo>
                      <a:lnTo>
                        <a:pt x="41" y="12"/>
                      </a:lnTo>
                      <a:lnTo>
                        <a:pt x="41" y="1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21" name="Freeform 462"/>
                <p:cNvSpPr>
                  <a:spLocks/>
                </p:cNvSpPr>
                <p:nvPr/>
              </p:nvSpPr>
              <p:spPr bwMode="auto">
                <a:xfrm>
                  <a:off x="3688" y="3469"/>
                  <a:ext cx="60" cy="12"/>
                </a:xfrm>
                <a:custGeom>
                  <a:avLst/>
                  <a:gdLst>
                    <a:gd name="T0" fmla="*/ 5 w 60"/>
                    <a:gd name="T1" fmla="*/ 0 h 12"/>
                    <a:gd name="T2" fmla="*/ 0 w 60"/>
                    <a:gd name="T3" fmla="*/ 0 h 12"/>
                    <a:gd name="T4" fmla="*/ 0 w 60"/>
                    <a:gd name="T5" fmla="*/ 0 h 12"/>
                    <a:gd name="T6" fmla="*/ 0 w 60"/>
                    <a:gd name="T7" fmla="*/ 10 h 12"/>
                    <a:gd name="T8" fmla="*/ 0 w 60"/>
                    <a:gd name="T9" fmla="*/ 12 h 12"/>
                    <a:gd name="T10" fmla="*/ 5 w 60"/>
                    <a:gd name="T11" fmla="*/ 12 h 12"/>
                    <a:gd name="T12" fmla="*/ 58 w 60"/>
                    <a:gd name="T13" fmla="*/ 12 h 12"/>
                    <a:gd name="T14" fmla="*/ 60 w 60"/>
                    <a:gd name="T15" fmla="*/ 12 h 12"/>
                    <a:gd name="T16" fmla="*/ 60 w 60"/>
                    <a:gd name="T17" fmla="*/ 10 h 12"/>
                    <a:gd name="T18" fmla="*/ 60 w 60"/>
                    <a:gd name="T19" fmla="*/ 0 h 12"/>
                    <a:gd name="T20" fmla="*/ 60 w 60"/>
                    <a:gd name="T21" fmla="*/ 0 h 12"/>
                    <a:gd name="T22" fmla="*/ 58 w 60"/>
                    <a:gd name="T23" fmla="*/ 0 h 12"/>
                    <a:gd name="T24" fmla="*/ 5 w 60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12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58" y="12"/>
                      </a:lnTo>
                      <a:lnTo>
                        <a:pt x="60" y="12"/>
                      </a:lnTo>
                      <a:lnTo>
                        <a:pt x="60" y="1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22" name="Freeform 463"/>
                <p:cNvSpPr>
                  <a:spLocks/>
                </p:cNvSpPr>
                <p:nvPr/>
              </p:nvSpPr>
              <p:spPr bwMode="auto">
                <a:xfrm>
                  <a:off x="3417" y="3488"/>
                  <a:ext cx="77" cy="17"/>
                </a:xfrm>
                <a:custGeom>
                  <a:avLst/>
                  <a:gdLst>
                    <a:gd name="T0" fmla="*/ 0 w 77"/>
                    <a:gd name="T1" fmla="*/ 0 h 17"/>
                    <a:gd name="T2" fmla="*/ 0 w 77"/>
                    <a:gd name="T3" fmla="*/ 0 h 17"/>
                    <a:gd name="T4" fmla="*/ 0 w 77"/>
                    <a:gd name="T5" fmla="*/ 3 h 17"/>
                    <a:gd name="T6" fmla="*/ 0 w 77"/>
                    <a:gd name="T7" fmla="*/ 15 h 17"/>
                    <a:gd name="T8" fmla="*/ 0 w 77"/>
                    <a:gd name="T9" fmla="*/ 17 h 17"/>
                    <a:gd name="T10" fmla="*/ 0 w 77"/>
                    <a:gd name="T11" fmla="*/ 17 h 17"/>
                    <a:gd name="T12" fmla="*/ 72 w 77"/>
                    <a:gd name="T13" fmla="*/ 17 h 17"/>
                    <a:gd name="T14" fmla="*/ 74 w 77"/>
                    <a:gd name="T15" fmla="*/ 17 h 17"/>
                    <a:gd name="T16" fmla="*/ 77 w 77"/>
                    <a:gd name="T17" fmla="*/ 15 h 17"/>
                    <a:gd name="T18" fmla="*/ 77 w 77"/>
                    <a:gd name="T19" fmla="*/ 3 h 17"/>
                    <a:gd name="T20" fmla="*/ 74 w 77"/>
                    <a:gd name="T21" fmla="*/ 3 h 17"/>
                    <a:gd name="T22" fmla="*/ 72 w 77"/>
                    <a:gd name="T23" fmla="*/ 0 h 17"/>
                    <a:gd name="T24" fmla="*/ 0 w 77"/>
                    <a:gd name="T2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72" y="17"/>
                      </a:lnTo>
                      <a:lnTo>
                        <a:pt x="74" y="17"/>
                      </a:lnTo>
                      <a:lnTo>
                        <a:pt x="77" y="15"/>
                      </a:lnTo>
                      <a:lnTo>
                        <a:pt x="77" y="3"/>
                      </a:lnTo>
                      <a:lnTo>
                        <a:pt x="74" y="3"/>
                      </a:lnTo>
                      <a:lnTo>
                        <a:pt x="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23" name="Freeform 464"/>
                <p:cNvSpPr>
                  <a:spLocks/>
                </p:cNvSpPr>
                <p:nvPr/>
              </p:nvSpPr>
              <p:spPr bwMode="auto">
                <a:xfrm>
                  <a:off x="3513" y="3491"/>
                  <a:ext cx="156" cy="14"/>
                </a:xfrm>
                <a:custGeom>
                  <a:avLst/>
                  <a:gdLst>
                    <a:gd name="T0" fmla="*/ 0 w 156"/>
                    <a:gd name="T1" fmla="*/ 0 h 14"/>
                    <a:gd name="T2" fmla="*/ 0 w 156"/>
                    <a:gd name="T3" fmla="*/ 0 h 14"/>
                    <a:gd name="T4" fmla="*/ 0 w 156"/>
                    <a:gd name="T5" fmla="*/ 2 h 14"/>
                    <a:gd name="T6" fmla="*/ 0 w 156"/>
                    <a:gd name="T7" fmla="*/ 12 h 14"/>
                    <a:gd name="T8" fmla="*/ 0 w 156"/>
                    <a:gd name="T9" fmla="*/ 14 h 14"/>
                    <a:gd name="T10" fmla="*/ 154 w 156"/>
                    <a:gd name="T11" fmla="*/ 14 h 14"/>
                    <a:gd name="T12" fmla="*/ 156 w 156"/>
                    <a:gd name="T13" fmla="*/ 14 h 14"/>
                    <a:gd name="T14" fmla="*/ 156 w 156"/>
                    <a:gd name="T15" fmla="*/ 12 h 14"/>
                    <a:gd name="T16" fmla="*/ 156 w 156"/>
                    <a:gd name="T17" fmla="*/ 2 h 14"/>
                    <a:gd name="T18" fmla="*/ 156 w 156"/>
                    <a:gd name="T19" fmla="*/ 0 h 14"/>
                    <a:gd name="T20" fmla="*/ 154 w 156"/>
                    <a:gd name="T21" fmla="*/ 0 h 14"/>
                    <a:gd name="T22" fmla="*/ 0 w 156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6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54" y="14"/>
                      </a:lnTo>
                      <a:lnTo>
                        <a:pt x="156" y="14"/>
                      </a:lnTo>
                      <a:lnTo>
                        <a:pt x="156" y="1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24" name="Freeform 465"/>
                <p:cNvSpPr>
                  <a:spLocks/>
                </p:cNvSpPr>
                <p:nvPr/>
              </p:nvSpPr>
              <p:spPr bwMode="auto">
                <a:xfrm>
                  <a:off x="3686" y="3491"/>
                  <a:ext cx="60" cy="14"/>
                </a:xfrm>
                <a:custGeom>
                  <a:avLst/>
                  <a:gdLst>
                    <a:gd name="T0" fmla="*/ 2 w 60"/>
                    <a:gd name="T1" fmla="*/ 0 h 14"/>
                    <a:gd name="T2" fmla="*/ 0 w 60"/>
                    <a:gd name="T3" fmla="*/ 0 h 14"/>
                    <a:gd name="T4" fmla="*/ 0 w 60"/>
                    <a:gd name="T5" fmla="*/ 2 h 14"/>
                    <a:gd name="T6" fmla="*/ 0 w 60"/>
                    <a:gd name="T7" fmla="*/ 12 h 14"/>
                    <a:gd name="T8" fmla="*/ 0 w 60"/>
                    <a:gd name="T9" fmla="*/ 14 h 14"/>
                    <a:gd name="T10" fmla="*/ 2 w 60"/>
                    <a:gd name="T11" fmla="*/ 14 h 14"/>
                    <a:gd name="T12" fmla="*/ 57 w 60"/>
                    <a:gd name="T13" fmla="*/ 14 h 14"/>
                    <a:gd name="T14" fmla="*/ 60 w 60"/>
                    <a:gd name="T15" fmla="*/ 14 h 14"/>
                    <a:gd name="T16" fmla="*/ 60 w 60"/>
                    <a:gd name="T17" fmla="*/ 12 h 14"/>
                    <a:gd name="T18" fmla="*/ 60 w 60"/>
                    <a:gd name="T19" fmla="*/ 2 h 14"/>
                    <a:gd name="T20" fmla="*/ 60 w 60"/>
                    <a:gd name="T21" fmla="*/ 0 h 14"/>
                    <a:gd name="T22" fmla="*/ 57 w 60"/>
                    <a:gd name="T23" fmla="*/ 0 h 14"/>
                    <a:gd name="T24" fmla="*/ 2 w 60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1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7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60" y="2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25" name="Freeform 466"/>
                <p:cNvSpPr>
                  <a:spLocks/>
                </p:cNvSpPr>
                <p:nvPr/>
              </p:nvSpPr>
              <p:spPr bwMode="auto">
                <a:xfrm>
                  <a:off x="3417" y="3464"/>
                  <a:ext cx="60" cy="17"/>
                </a:xfrm>
                <a:custGeom>
                  <a:avLst/>
                  <a:gdLst>
                    <a:gd name="T0" fmla="*/ 5 w 60"/>
                    <a:gd name="T1" fmla="*/ 0 h 17"/>
                    <a:gd name="T2" fmla="*/ 5 w 60"/>
                    <a:gd name="T3" fmla="*/ 5 h 17"/>
                    <a:gd name="T4" fmla="*/ 0 w 60"/>
                    <a:gd name="T5" fmla="*/ 5 h 17"/>
                    <a:gd name="T6" fmla="*/ 0 w 60"/>
                    <a:gd name="T7" fmla="*/ 15 h 17"/>
                    <a:gd name="T8" fmla="*/ 5 w 60"/>
                    <a:gd name="T9" fmla="*/ 17 h 17"/>
                    <a:gd name="T10" fmla="*/ 58 w 60"/>
                    <a:gd name="T11" fmla="*/ 17 h 17"/>
                    <a:gd name="T12" fmla="*/ 60 w 60"/>
                    <a:gd name="T13" fmla="*/ 17 h 17"/>
                    <a:gd name="T14" fmla="*/ 60 w 60"/>
                    <a:gd name="T15" fmla="*/ 15 h 17"/>
                    <a:gd name="T16" fmla="*/ 60 w 60"/>
                    <a:gd name="T17" fmla="*/ 5 h 17"/>
                    <a:gd name="T18" fmla="*/ 58 w 60"/>
                    <a:gd name="T19" fmla="*/ 0 h 17"/>
                    <a:gd name="T20" fmla="*/ 5 w 60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0" h="17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5" y="17"/>
                      </a:lnTo>
                      <a:lnTo>
                        <a:pt x="58" y="17"/>
                      </a:lnTo>
                      <a:lnTo>
                        <a:pt x="60" y="17"/>
                      </a:lnTo>
                      <a:lnTo>
                        <a:pt x="60" y="15"/>
                      </a:lnTo>
                      <a:lnTo>
                        <a:pt x="60" y="5"/>
                      </a:lnTo>
                      <a:lnTo>
                        <a:pt x="5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648" name="Group 467"/>
              <p:cNvGrpSpPr>
                <a:grpSpLocks/>
              </p:cNvGrpSpPr>
              <p:nvPr/>
            </p:nvGrpSpPr>
            <p:grpSpPr bwMode="auto">
              <a:xfrm>
                <a:off x="3730625" y="1147763"/>
                <a:ext cx="203200" cy="466725"/>
                <a:chOff x="3431" y="3203"/>
                <a:chExt cx="303" cy="655"/>
              </a:xfrm>
            </p:grpSpPr>
            <p:sp>
              <p:nvSpPr>
                <p:cNvPr id="706" name="Oval 468"/>
                <p:cNvSpPr>
                  <a:spLocks noChangeArrowheads="1"/>
                </p:cNvSpPr>
                <p:nvPr/>
              </p:nvSpPr>
              <p:spPr bwMode="auto">
                <a:xfrm>
                  <a:off x="3515" y="3203"/>
                  <a:ext cx="116" cy="132"/>
                </a:xfrm>
                <a:prstGeom prst="ellipse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07" name="Freeform 469"/>
                <p:cNvSpPr>
                  <a:spLocks/>
                </p:cNvSpPr>
                <p:nvPr/>
              </p:nvSpPr>
              <p:spPr bwMode="auto">
                <a:xfrm>
                  <a:off x="3513" y="3352"/>
                  <a:ext cx="113" cy="458"/>
                </a:xfrm>
                <a:custGeom>
                  <a:avLst/>
                  <a:gdLst>
                    <a:gd name="T0" fmla="*/ 17 w 113"/>
                    <a:gd name="T1" fmla="*/ 0 h 458"/>
                    <a:gd name="T2" fmla="*/ 10 w 113"/>
                    <a:gd name="T3" fmla="*/ 2 h 458"/>
                    <a:gd name="T4" fmla="*/ 5 w 113"/>
                    <a:gd name="T5" fmla="*/ 7 h 458"/>
                    <a:gd name="T6" fmla="*/ 0 w 113"/>
                    <a:gd name="T7" fmla="*/ 14 h 458"/>
                    <a:gd name="T8" fmla="*/ 0 w 113"/>
                    <a:gd name="T9" fmla="*/ 21 h 458"/>
                    <a:gd name="T10" fmla="*/ 0 w 113"/>
                    <a:gd name="T11" fmla="*/ 439 h 458"/>
                    <a:gd name="T12" fmla="*/ 0 w 113"/>
                    <a:gd name="T13" fmla="*/ 448 h 458"/>
                    <a:gd name="T14" fmla="*/ 5 w 113"/>
                    <a:gd name="T15" fmla="*/ 453 h 458"/>
                    <a:gd name="T16" fmla="*/ 10 w 113"/>
                    <a:gd name="T17" fmla="*/ 458 h 458"/>
                    <a:gd name="T18" fmla="*/ 17 w 113"/>
                    <a:gd name="T19" fmla="*/ 458 h 458"/>
                    <a:gd name="T20" fmla="*/ 94 w 113"/>
                    <a:gd name="T21" fmla="*/ 458 h 458"/>
                    <a:gd name="T22" fmla="*/ 101 w 113"/>
                    <a:gd name="T23" fmla="*/ 458 h 458"/>
                    <a:gd name="T24" fmla="*/ 108 w 113"/>
                    <a:gd name="T25" fmla="*/ 453 h 458"/>
                    <a:gd name="T26" fmla="*/ 110 w 113"/>
                    <a:gd name="T27" fmla="*/ 448 h 458"/>
                    <a:gd name="T28" fmla="*/ 113 w 113"/>
                    <a:gd name="T29" fmla="*/ 439 h 458"/>
                    <a:gd name="T30" fmla="*/ 113 w 113"/>
                    <a:gd name="T31" fmla="*/ 21 h 458"/>
                    <a:gd name="T32" fmla="*/ 110 w 113"/>
                    <a:gd name="T33" fmla="*/ 14 h 458"/>
                    <a:gd name="T34" fmla="*/ 108 w 113"/>
                    <a:gd name="T35" fmla="*/ 7 h 458"/>
                    <a:gd name="T36" fmla="*/ 101 w 113"/>
                    <a:gd name="T37" fmla="*/ 2 h 458"/>
                    <a:gd name="T38" fmla="*/ 94 w 113"/>
                    <a:gd name="T39" fmla="*/ 0 h 458"/>
                    <a:gd name="T40" fmla="*/ 17 w 113"/>
                    <a:gd name="T41" fmla="*/ 0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458">
                      <a:moveTo>
                        <a:pt x="17" y="0"/>
                      </a:move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439"/>
                      </a:lnTo>
                      <a:lnTo>
                        <a:pt x="0" y="448"/>
                      </a:lnTo>
                      <a:lnTo>
                        <a:pt x="5" y="453"/>
                      </a:lnTo>
                      <a:lnTo>
                        <a:pt x="10" y="458"/>
                      </a:lnTo>
                      <a:lnTo>
                        <a:pt x="17" y="458"/>
                      </a:lnTo>
                      <a:lnTo>
                        <a:pt x="94" y="458"/>
                      </a:lnTo>
                      <a:lnTo>
                        <a:pt x="101" y="458"/>
                      </a:lnTo>
                      <a:lnTo>
                        <a:pt x="108" y="453"/>
                      </a:lnTo>
                      <a:lnTo>
                        <a:pt x="110" y="448"/>
                      </a:lnTo>
                      <a:lnTo>
                        <a:pt x="113" y="439"/>
                      </a:lnTo>
                      <a:lnTo>
                        <a:pt x="113" y="21"/>
                      </a:lnTo>
                      <a:lnTo>
                        <a:pt x="110" y="14"/>
                      </a:lnTo>
                      <a:lnTo>
                        <a:pt x="108" y="7"/>
                      </a:lnTo>
                      <a:lnTo>
                        <a:pt x="101" y="2"/>
                      </a:lnTo>
                      <a:lnTo>
                        <a:pt x="94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08" name="Freeform 470"/>
                <p:cNvSpPr>
                  <a:spLocks/>
                </p:cNvSpPr>
                <p:nvPr/>
              </p:nvSpPr>
              <p:spPr bwMode="auto">
                <a:xfrm>
                  <a:off x="3556" y="3623"/>
                  <a:ext cx="27" cy="235"/>
                </a:xfrm>
                <a:custGeom>
                  <a:avLst/>
                  <a:gdLst>
                    <a:gd name="T0" fmla="*/ 15 w 27"/>
                    <a:gd name="T1" fmla="*/ 0 h 235"/>
                    <a:gd name="T2" fmla="*/ 10 w 27"/>
                    <a:gd name="T3" fmla="*/ 2 h 235"/>
                    <a:gd name="T4" fmla="*/ 5 w 27"/>
                    <a:gd name="T5" fmla="*/ 5 h 235"/>
                    <a:gd name="T6" fmla="*/ 5 w 27"/>
                    <a:gd name="T7" fmla="*/ 7 h 235"/>
                    <a:gd name="T8" fmla="*/ 0 w 27"/>
                    <a:gd name="T9" fmla="*/ 12 h 235"/>
                    <a:gd name="T10" fmla="*/ 0 w 27"/>
                    <a:gd name="T11" fmla="*/ 223 h 235"/>
                    <a:gd name="T12" fmla="*/ 5 w 27"/>
                    <a:gd name="T13" fmla="*/ 228 h 235"/>
                    <a:gd name="T14" fmla="*/ 5 w 27"/>
                    <a:gd name="T15" fmla="*/ 233 h 235"/>
                    <a:gd name="T16" fmla="*/ 15 w 27"/>
                    <a:gd name="T17" fmla="*/ 235 h 235"/>
                    <a:gd name="T18" fmla="*/ 24 w 27"/>
                    <a:gd name="T19" fmla="*/ 233 h 235"/>
                    <a:gd name="T20" fmla="*/ 27 w 27"/>
                    <a:gd name="T21" fmla="*/ 223 h 235"/>
                    <a:gd name="T22" fmla="*/ 27 w 27"/>
                    <a:gd name="T23" fmla="*/ 12 h 235"/>
                    <a:gd name="T24" fmla="*/ 24 w 27"/>
                    <a:gd name="T25" fmla="*/ 5 h 235"/>
                    <a:gd name="T26" fmla="*/ 19 w 27"/>
                    <a:gd name="T27" fmla="*/ 2 h 235"/>
                    <a:gd name="T28" fmla="*/ 15 w 27"/>
                    <a:gd name="T2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7" h="23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0" y="12"/>
                      </a:lnTo>
                      <a:lnTo>
                        <a:pt x="0" y="223"/>
                      </a:lnTo>
                      <a:lnTo>
                        <a:pt x="5" y="228"/>
                      </a:lnTo>
                      <a:lnTo>
                        <a:pt x="5" y="233"/>
                      </a:lnTo>
                      <a:lnTo>
                        <a:pt x="15" y="235"/>
                      </a:lnTo>
                      <a:lnTo>
                        <a:pt x="24" y="233"/>
                      </a:lnTo>
                      <a:lnTo>
                        <a:pt x="27" y="223"/>
                      </a:lnTo>
                      <a:lnTo>
                        <a:pt x="27" y="12"/>
                      </a:lnTo>
                      <a:lnTo>
                        <a:pt x="24" y="5"/>
                      </a:lnTo>
                      <a:lnTo>
                        <a:pt x="19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09" name="Freeform 471"/>
                <p:cNvSpPr>
                  <a:spLocks/>
                </p:cNvSpPr>
                <p:nvPr/>
              </p:nvSpPr>
              <p:spPr bwMode="auto">
                <a:xfrm>
                  <a:off x="3602" y="3344"/>
                  <a:ext cx="132" cy="214"/>
                </a:xfrm>
                <a:custGeom>
                  <a:avLst/>
                  <a:gdLst>
                    <a:gd name="T0" fmla="*/ 14 w 132"/>
                    <a:gd name="T1" fmla="*/ 3 h 214"/>
                    <a:gd name="T2" fmla="*/ 5 w 132"/>
                    <a:gd name="T3" fmla="*/ 8 h 214"/>
                    <a:gd name="T4" fmla="*/ 0 w 132"/>
                    <a:gd name="T5" fmla="*/ 17 h 214"/>
                    <a:gd name="T6" fmla="*/ 0 w 132"/>
                    <a:gd name="T7" fmla="*/ 27 h 214"/>
                    <a:gd name="T8" fmla="*/ 2 w 132"/>
                    <a:gd name="T9" fmla="*/ 34 h 214"/>
                    <a:gd name="T10" fmla="*/ 84 w 132"/>
                    <a:gd name="T11" fmla="*/ 202 h 214"/>
                    <a:gd name="T12" fmla="*/ 91 w 132"/>
                    <a:gd name="T13" fmla="*/ 209 h 214"/>
                    <a:gd name="T14" fmla="*/ 98 w 132"/>
                    <a:gd name="T15" fmla="*/ 214 h 214"/>
                    <a:gd name="T16" fmla="*/ 108 w 132"/>
                    <a:gd name="T17" fmla="*/ 214 h 214"/>
                    <a:gd name="T18" fmla="*/ 117 w 132"/>
                    <a:gd name="T19" fmla="*/ 212 h 214"/>
                    <a:gd name="T20" fmla="*/ 127 w 132"/>
                    <a:gd name="T21" fmla="*/ 204 h 214"/>
                    <a:gd name="T22" fmla="*/ 132 w 132"/>
                    <a:gd name="T23" fmla="*/ 200 h 214"/>
                    <a:gd name="T24" fmla="*/ 132 w 132"/>
                    <a:gd name="T25" fmla="*/ 190 h 214"/>
                    <a:gd name="T26" fmla="*/ 127 w 132"/>
                    <a:gd name="T27" fmla="*/ 180 h 214"/>
                    <a:gd name="T28" fmla="*/ 45 w 132"/>
                    <a:gd name="T29" fmla="*/ 15 h 214"/>
                    <a:gd name="T30" fmla="*/ 41 w 132"/>
                    <a:gd name="T31" fmla="*/ 5 h 214"/>
                    <a:gd name="T32" fmla="*/ 33 w 132"/>
                    <a:gd name="T33" fmla="*/ 0 h 214"/>
                    <a:gd name="T34" fmla="*/ 24 w 132"/>
                    <a:gd name="T35" fmla="*/ 0 h 214"/>
                    <a:gd name="T36" fmla="*/ 14 w 132"/>
                    <a:gd name="T37" fmla="*/ 3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" h="214">
                      <a:moveTo>
                        <a:pt x="14" y="3"/>
                      </a:moveTo>
                      <a:lnTo>
                        <a:pt x="5" y="8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84" y="202"/>
                      </a:lnTo>
                      <a:lnTo>
                        <a:pt x="91" y="209"/>
                      </a:lnTo>
                      <a:lnTo>
                        <a:pt x="98" y="214"/>
                      </a:lnTo>
                      <a:lnTo>
                        <a:pt x="108" y="214"/>
                      </a:lnTo>
                      <a:lnTo>
                        <a:pt x="117" y="212"/>
                      </a:lnTo>
                      <a:lnTo>
                        <a:pt x="127" y="204"/>
                      </a:lnTo>
                      <a:lnTo>
                        <a:pt x="132" y="200"/>
                      </a:lnTo>
                      <a:lnTo>
                        <a:pt x="132" y="190"/>
                      </a:lnTo>
                      <a:lnTo>
                        <a:pt x="127" y="180"/>
                      </a:lnTo>
                      <a:lnTo>
                        <a:pt x="45" y="15"/>
                      </a:lnTo>
                      <a:lnTo>
                        <a:pt x="41" y="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10" name="Freeform 472"/>
                <p:cNvSpPr>
                  <a:spLocks/>
                </p:cNvSpPr>
                <p:nvPr/>
              </p:nvSpPr>
              <p:spPr bwMode="auto">
                <a:xfrm>
                  <a:off x="3431" y="3337"/>
                  <a:ext cx="104" cy="228"/>
                </a:xfrm>
                <a:custGeom>
                  <a:avLst/>
                  <a:gdLst>
                    <a:gd name="T0" fmla="*/ 84 w 104"/>
                    <a:gd name="T1" fmla="*/ 3 h 228"/>
                    <a:gd name="T2" fmla="*/ 94 w 104"/>
                    <a:gd name="T3" fmla="*/ 7 h 228"/>
                    <a:gd name="T4" fmla="*/ 101 w 104"/>
                    <a:gd name="T5" fmla="*/ 15 h 228"/>
                    <a:gd name="T6" fmla="*/ 104 w 104"/>
                    <a:gd name="T7" fmla="*/ 24 h 228"/>
                    <a:gd name="T8" fmla="*/ 101 w 104"/>
                    <a:gd name="T9" fmla="*/ 34 h 228"/>
                    <a:gd name="T10" fmla="*/ 48 w 104"/>
                    <a:gd name="T11" fmla="*/ 209 h 228"/>
                    <a:gd name="T12" fmla="*/ 44 w 104"/>
                    <a:gd name="T13" fmla="*/ 219 h 228"/>
                    <a:gd name="T14" fmla="*/ 36 w 104"/>
                    <a:gd name="T15" fmla="*/ 226 h 228"/>
                    <a:gd name="T16" fmla="*/ 27 w 104"/>
                    <a:gd name="T17" fmla="*/ 228 h 228"/>
                    <a:gd name="T18" fmla="*/ 17 w 104"/>
                    <a:gd name="T19" fmla="*/ 228 h 228"/>
                    <a:gd name="T20" fmla="*/ 10 w 104"/>
                    <a:gd name="T21" fmla="*/ 223 h 228"/>
                    <a:gd name="T22" fmla="*/ 3 w 104"/>
                    <a:gd name="T23" fmla="*/ 216 h 228"/>
                    <a:gd name="T24" fmla="*/ 0 w 104"/>
                    <a:gd name="T25" fmla="*/ 207 h 228"/>
                    <a:gd name="T26" fmla="*/ 0 w 104"/>
                    <a:gd name="T27" fmla="*/ 197 h 228"/>
                    <a:gd name="T28" fmla="*/ 56 w 104"/>
                    <a:gd name="T29" fmla="*/ 19 h 228"/>
                    <a:gd name="T30" fmla="*/ 60 w 104"/>
                    <a:gd name="T31" fmla="*/ 10 h 228"/>
                    <a:gd name="T32" fmla="*/ 68 w 104"/>
                    <a:gd name="T33" fmla="*/ 5 h 228"/>
                    <a:gd name="T34" fmla="*/ 75 w 104"/>
                    <a:gd name="T35" fmla="*/ 0 h 228"/>
                    <a:gd name="T36" fmla="*/ 84 w 104"/>
                    <a:gd name="T37" fmla="*/ 3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4" h="228">
                      <a:moveTo>
                        <a:pt x="84" y="3"/>
                      </a:moveTo>
                      <a:lnTo>
                        <a:pt x="94" y="7"/>
                      </a:lnTo>
                      <a:lnTo>
                        <a:pt x="101" y="15"/>
                      </a:lnTo>
                      <a:lnTo>
                        <a:pt x="104" y="24"/>
                      </a:lnTo>
                      <a:lnTo>
                        <a:pt x="101" y="34"/>
                      </a:lnTo>
                      <a:lnTo>
                        <a:pt x="48" y="209"/>
                      </a:lnTo>
                      <a:lnTo>
                        <a:pt x="44" y="219"/>
                      </a:lnTo>
                      <a:lnTo>
                        <a:pt x="36" y="226"/>
                      </a:lnTo>
                      <a:lnTo>
                        <a:pt x="27" y="228"/>
                      </a:lnTo>
                      <a:lnTo>
                        <a:pt x="17" y="228"/>
                      </a:lnTo>
                      <a:lnTo>
                        <a:pt x="10" y="223"/>
                      </a:lnTo>
                      <a:lnTo>
                        <a:pt x="3" y="216"/>
                      </a:lnTo>
                      <a:lnTo>
                        <a:pt x="0" y="207"/>
                      </a:lnTo>
                      <a:lnTo>
                        <a:pt x="0" y="197"/>
                      </a:lnTo>
                      <a:lnTo>
                        <a:pt x="56" y="19"/>
                      </a:lnTo>
                      <a:lnTo>
                        <a:pt x="60" y="10"/>
                      </a:lnTo>
                      <a:lnTo>
                        <a:pt x="68" y="5"/>
                      </a:lnTo>
                      <a:lnTo>
                        <a:pt x="75" y="0"/>
                      </a:lnTo>
                      <a:lnTo>
                        <a:pt x="8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649" name="Group 473"/>
              <p:cNvGrpSpPr>
                <a:grpSpLocks/>
              </p:cNvGrpSpPr>
              <p:nvPr/>
            </p:nvGrpSpPr>
            <p:grpSpPr bwMode="auto">
              <a:xfrm>
                <a:off x="3957638" y="1228725"/>
                <a:ext cx="214312" cy="344488"/>
                <a:chOff x="3770" y="3316"/>
                <a:chExt cx="319" cy="482"/>
              </a:xfrm>
            </p:grpSpPr>
            <p:sp>
              <p:nvSpPr>
                <p:cNvPr id="696" name="Freeform 474"/>
                <p:cNvSpPr>
                  <a:spLocks/>
                </p:cNvSpPr>
                <p:nvPr/>
              </p:nvSpPr>
              <p:spPr bwMode="auto">
                <a:xfrm>
                  <a:off x="3808" y="3448"/>
                  <a:ext cx="123" cy="206"/>
                </a:xfrm>
                <a:custGeom>
                  <a:avLst/>
                  <a:gdLst>
                    <a:gd name="T0" fmla="*/ 17 w 123"/>
                    <a:gd name="T1" fmla="*/ 0 h 206"/>
                    <a:gd name="T2" fmla="*/ 10 w 123"/>
                    <a:gd name="T3" fmla="*/ 2 h 206"/>
                    <a:gd name="T4" fmla="*/ 7 w 123"/>
                    <a:gd name="T5" fmla="*/ 7 h 206"/>
                    <a:gd name="T6" fmla="*/ 3 w 123"/>
                    <a:gd name="T7" fmla="*/ 9 h 206"/>
                    <a:gd name="T8" fmla="*/ 0 w 123"/>
                    <a:gd name="T9" fmla="*/ 16 h 206"/>
                    <a:gd name="T10" fmla="*/ 0 w 123"/>
                    <a:gd name="T11" fmla="*/ 189 h 206"/>
                    <a:gd name="T12" fmla="*/ 3 w 123"/>
                    <a:gd name="T13" fmla="*/ 196 h 206"/>
                    <a:gd name="T14" fmla="*/ 7 w 123"/>
                    <a:gd name="T15" fmla="*/ 201 h 206"/>
                    <a:gd name="T16" fmla="*/ 10 w 123"/>
                    <a:gd name="T17" fmla="*/ 206 h 206"/>
                    <a:gd name="T18" fmla="*/ 17 w 123"/>
                    <a:gd name="T19" fmla="*/ 206 h 206"/>
                    <a:gd name="T20" fmla="*/ 106 w 123"/>
                    <a:gd name="T21" fmla="*/ 206 h 206"/>
                    <a:gd name="T22" fmla="*/ 113 w 123"/>
                    <a:gd name="T23" fmla="*/ 206 h 206"/>
                    <a:gd name="T24" fmla="*/ 118 w 123"/>
                    <a:gd name="T25" fmla="*/ 201 h 206"/>
                    <a:gd name="T26" fmla="*/ 123 w 123"/>
                    <a:gd name="T27" fmla="*/ 196 h 206"/>
                    <a:gd name="T28" fmla="*/ 123 w 123"/>
                    <a:gd name="T29" fmla="*/ 189 h 206"/>
                    <a:gd name="T30" fmla="*/ 123 w 123"/>
                    <a:gd name="T31" fmla="*/ 16 h 206"/>
                    <a:gd name="T32" fmla="*/ 123 w 123"/>
                    <a:gd name="T33" fmla="*/ 9 h 206"/>
                    <a:gd name="T34" fmla="*/ 118 w 123"/>
                    <a:gd name="T35" fmla="*/ 7 h 206"/>
                    <a:gd name="T36" fmla="*/ 113 w 123"/>
                    <a:gd name="T37" fmla="*/ 2 h 206"/>
                    <a:gd name="T38" fmla="*/ 106 w 123"/>
                    <a:gd name="T39" fmla="*/ 0 h 206"/>
                    <a:gd name="T40" fmla="*/ 17 w 123"/>
                    <a:gd name="T41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3" h="206">
                      <a:moveTo>
                        <a:pt x="17" y="0"/>
                      </a:move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3" y="9"/>
                      </a:lnTo>
                      <a:lnTo>
                        <a:pt x="0" y="16"/>
                      </a:lnTo>
                      <a:lnTo>
                        <a:pt x="0" y="189"/>
                      </a:lnTo>
                      <a:lnTo>
                        <a:pt x="3" y="196"/>
                      </a:lnTo>
                      <a:lnTo>
                        <a:pt x="7" y="201"/>
                      </a:lnTo>
                      <a:lnTo>
                        <a:pt x="10" y="206"/>
                      </a:lnTo>
                      <a:lnTo>
                        <a:pt x="17" y="206"/>
                      </a:lnTo>
                      <a:lnTo>
                        <a:pt x="106" y="206"/>
                      </a:lnTo>
                      <a:lnTo>
                        <a:pt x="113" y="206"/>
                      </a:lnTo>
                      <a:lnTo>
                        <a:pt x="118" y="201"/>
                      </a:lnTo>
                      <a:lnTo>
                        <a:pt x="123" y="196"/>
                      </a:lnTo>
                      <a:lnTo>
                        <a:pt x="123" y="189"/>
                      </a:lnTo>
                      <a:lnTo>
                        <a:pt x="123" y="16"/>
                      </a:lnTo>
                      <a:lnTo>
                        <a:pt x="123" y="9"/>
                      </a:lnTo>
                      <a:lnTo>
                        <a:pt x="118" y="7"/>
                      </a:lnTo>
                      <a:lnTo>
                        <a:pt x="113" y="2"/>
                      </a:lnTo>
                      <a:lnTo>
                        <a:pt x="106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97" name="Freeform 475"/>
                <p:cNvSpPr>
                  <a:spLocks/>
                </p:cNvSpPr>
                <p:nvPr/>
              </p:nvSpPr>
              <p:spPr bwMode="auto">
                <a:xfrm>
                  <a:off x="3892" y="3616"/>
                  <a:ext cx="108" cy="170"/>
                </a:xfrm>
                <a:custGeom>
                  <a:avLst/>
                  <a:gdLst>
                    <a:gd name="T0" fmla="*/ 39 w 108"/>
                    <a:gd name="T1" fmla="*/ 0 h 170"/>
                    <a:gd name="T2" fmla="*/ 24 w 108"/>
                    <a:gd name="T3" fmla="*/ 2 h 170"/>
                    <a:gd name="T4" fmla="*/ 10 w 108"/>
                    <a:gd name="T5" fmla="*/ 12 h 170"/>
                    <a:gd name="T6" fmla="*/ 3 w 108"/>
                    <a:gd name="T7" fmla="*/ 21 h 170"/>
                    <a:gd name="T8" fmla="*/ 0 w 108"/>
                    <a:gd name="T9" fmla="*/ 36 h 170"/>
                    <a:gd name="T10" fmla="*/ 0 w 108"/>
                    <a:gd name="T11" fmla="*/ 134 h 170"/>
                    <a:gd name="T12" fmla="*/ 3 w 108"/>
                    <a:gd name="T13" fmla="*/ 148 h 170"/>
                    <a:gd name="T14" fmla="*/ 10 w 108"/>
                    <a:gd name="T15" fmla="*/ 158 h 170"/>
                    <a:gd name="T16" fmla="*/ 24 w 108"/>
                    <a:gd name="T17" fmla="*/ 168 h 170"/>
                    <a:gd name="T18" fmla="*/ 39 w 108"/>
                    <a:gd name="T19" fmla="*/ 170 h 170"/>
                    <a:gd name="T20" fmla="*/ 70 w 108"/>
                    <a:gd name="T21" fmla="*/ 170 h 170"/>
                    <a:gd name="T22" fmla="*/ 87 w 108"/>
                    <a:gd name="T23" fmla="*/ 168 h 170"/>
                    <a:gd name="T24" fmla="*/ 99 w 108"/>
                    <a:gd name="T25" fmla="*/ 158 h 170"/>
                    <a:gd name="T26" fmla="*/ 106 w 108"/>
                    <a:gd name="T27" fmla="*/ 148 h 170"/>
                    <a:gd name="T28" fmla="*/ 108 w 108"/>
                    <a:gd name="T29" fmla="*/ 134 h 170"/>
                    <a:gd name="T30" fmla="*/ 108 w 108"/>
                    <a:gd name="T31" fmla="*/ 36 h 170"/>
                    <a:gd name="T32" fmla="*/ 106 w 108"/>
                    <a:gd name="T33" fmla="*/ 21 h 170"/>
                    <a:gd name="T34" fmla="*/ 99 w 108"/>
                    <a:gd name="T35" fmla="*/ 12 h 170"/>
                    <a:gd name="T36" fmla="*/ 87 w 108"/>
                    <a:gd name="T37" fmla="*/ 2 h 170"/>
                    <a:gd name="T38" fmla="*/ 70 w 108"/>
                    <a:gd name="T39" fmla="*/ 0 h 170"/>
                    <a:gd name="T40" fmla="*/ 39 w 108"/>
                    <a:gd name="T41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8" h="170">
                      <a:moveTo>
                        <a:pt x="39" y="0"/>
                      </a:moveTo>
                      <a:lnTo>
                        <a:pt x="24" y="2"/>
                      </a:lnTo>
                      <a:lnTo>
                        <a:pt x="10" y="12"/>
                      </a:lnTo>
                      <a:lnTo>
                        <a:pt x="3" y="21"/>
                      </a:lnTo>
                      <a:lnTo>
                        <a:pt x="0" y="36"/>
                      </a:lnTo>
                      <a:lnTo>
                        <a:pt x="0" y="134"/>
                      </a:lnTo>
                      <a:lnTo>
                        <a:pt x="3" y="148"/>
                      </a:lnTo>
                      <a:lnTo>
                        <a:pt x="10" y="158"/>
                      </a:lnTo>
                      <a:lnTo>
                        <a:pt x="24" y="168"/>
                      </a:lnTo>
                      <a:lnTo>
                        <a:pt x="39" y="170"/>
                      </a:lnTo>
                      <a:lnTo>
                        <a:pt x="70" y="170"/>
                      </a:lnTo>
                      <a:lnTo>
                        <a:pt x="87" y="168"/>
                      </a:lnTo>
                      <a:lnTo>
                        <a:pt x="99" y="158"/>
                      </a:lnTo>
                      <a:lnTo>
                        <a:pt x="106" y="148"/>
                      </a:lnTo>
                      <a:lnTo>
                        <a:pt x="108" y="134"/>
                      </a:lnTo>
                      <a:lnTo>
                        <a:pt x="108" y="36"/>
                      </a:lnTo>
                      <a:lnTo>
                        <a:pt x="106" y="21"/>
                      </a:lnTo>
                      <a:lnTo>
                        <a:pt x="99" y="12"/>
                      </a:lnTo>
                      <a:lnTo>
                        <a:pt x="87" y="2"/>
                      </a:lnTo>
                      <a:lnTo>
                        <a:pt x="70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98" name="Rectangle 476"/>
                <p:cNvSpPr>
                  <a:spLocks noChangeArrowheads="1"/>
                </p:cNvSpPr>
                <p:nvPr/>
              </p:nvSpPr>
              <p:spPr bwMode="auto">
                <a:xfrm>
                  <a:off x="3770" y="3505"/>
                  <a:ext cx="125" cy="291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99" name="Rectangle 477"/>
                <p:cNvSpPr>
                  <a:spLocks noChangeArrowheads="1"/>
                </p:cNvSpPr>
                <p:nvPr/>
              </p:nvSpPr>
              <p:spPr bwMode="auto">
                <a:xfrm>
                  <a:off x="3890" y="3656"/>
                  <a:ext cx="77" cy="140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00" name="Rectangle 478"/>
                <p:cNvSpPr>
                  <a:spLocks noChangeArrowheads="1"/>
                </p:cNvSpPr>
                <p:nvPr/>
              </p:nvSpPr>
              <p:spPr bwMode="auto">
                <a:xfrm>
                  <a:off x="3892" y="3688"/>
                  <a:ext cx="48" cy="105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01" name="Rectangle 479"/>
                <p:cNvSpPr>
                  <a:spLocks noChangeArrowheads="1"/>
                </p:cNvSpPr>
                <p:nvPr/>
              </p:nvSpPr>
              <p:spPr bwMode="auto">
                <a:xfrm>
                  <a:off x="3813" y="3688"/>
                  <a:ext cx="46" cy="105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02" name="Rectangle 480"/>
                <p:cNvSpPr>
                  <a:spLocks noChangeArrowheads="1"/>
                </p:cNvSpPr>
                <p:nvPr/>
              </p:nvSpPr>
              <p:spPr bwMode="auto">
                <a:xfrm>
                  <a:off x="3967" y="3692"/>
                  <a:ext cx="40" cy="106"/>
                </a:xfrm>
                <a:prstGeom prst="rect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03" name="Freeform 481"/>
                <p:cNvSpPr>
                  <a:spLocks/>
                </p:cNvSpPr>
                <p:nvPr/>
              </p:nvSpPr>
              <p:spPr bwMode="auto">
                <a:xfrm>
                  <a:off x="3887" y="3448"/>
                  <a:ext cx="111" cy="134"/>
                </a:xfrm>
                <a:custGeom>
                  <a:avLst/>
                  <a:gdLst>
                    <a:gd name="T0" fmla="*/ 36 w 111"/>
                    <a:gd name="T1" fmla="*/ 7 h 134"/>
                    <a:gd name="T2" fmla="*/ 22 w 111"/>
                    <a:gd name="T3" fmla="*/ 0 h 134"/>
                    <a:gd name="T4" fmla="*/ 15 w 111"/>
                    <a:gd name="T5" fmla="*/ 0 h 134"/>
                    <a:gd name="T6" fmla="*/ 10 w 111"/>
                    <a:gd name="T7" fmla="*/ 2 h 134"/>
                    <a:gd name="T8" fmla="*/ 5 w 111"/>
                    <a:gd name="T9" fmla="*/ 9 h 134"/>
                    <a:gd name="T10" fmla="*/ 0 w 111"/>
                    <a:gd name="T11" fmla="*/ 14 h 134"/>
                    <a:gd name="T12" fmla="*/ 3 w 111"/>
                    <a:gd name="T13" fmla="*/ 21 h 134"/>
                    <a:gd name="T14" fmla="*/ 5 w 111"/>
                    <a:gd name="T15" fmla="*/ 28 h 134"/>
                    <a:gd name="T16" fmla="*/ 72 w 111"/>
                    <a:gd name="T17" fmla="*/ 127 h 134"/>
                    <a:gd name="T18" fmla="*/ 80 w 111"/>
                    <a:gd name="T19" fmla="*/ 132 h 134"/>
                    <a:gd name="T20" fmla="*/ 87 w 111"/>
                    <a:gd name="T21" fmla="*/ 134 h 134"/>
                    <a:gd name="T22" fmla="*/ 94 w 111"/>
                    <a:gd name="T23" fmla="*/ 134 h 134"/>
                    <a:gd name="T24" fmla="*/ 101 w 111"/>
                    <a:gd name="T25" fmla="*/ 132 h 134"/>
                    <a:gd name="T26" fmla="*/ 106 w 111"/>
                    <a:gd name="T27" fmla="*/ 124 h 134"/>
                    <a:gd name="T28" fmla="*/ 111 w 111"/>
                    <a:gd name="T29" fmla="*/ 117 h 134"/>
                    <a:gd name="T30" fmla="*/ 111 w 111"/>
                    <a:gd name="T31" fmla="*/ 110 h 134"/>
                    <a:gd name="T32" fmla="*/ 106 w 111"/>
                    <a:gd name="T33" fmla="*/ 105 h 134"/>
                    <a:gd name="T34" fmla="*/ 36 w 111"/>
                    <a:gd name="T35" fmla="*/ 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1" h="134">
                      <a:moveTo>
                        <a:pt x="36" y="7"/>
                      </a:move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5" y="9"/>
                      </a:lnTo>
                      <a:lnTo>
                        <a:pt x="0" y="14"/>
                      </a:lnTo>
                      <a:lnTo>
                        <a:pt x="3" y="21"/>
                      </a:lnTo>
                      <a:lnTo>
                        <a:pt x="5" y="28"/>
                      </a:lnTo>
                      <a:lnTo>
                        <a:pt x="72" y="127"/>
                      </a:lnTo>
                      <a:lnTo>
                        <a:pt x="80" y="132"/>
                      </a:lnTo>
                      <a:lnTo>
                        <a:pt x="87" y="134"/>
                      </a:lnTo>
                      <a:lnTo>
                        <a:pt x="94" y="134"/>
                      </a:lnTo>
                      <a:lnTo>
                        <a:pt x="101" y="132"/>
                      </a:lnTo>
                      <a:lnTo>
                        <a:pt x="106" y="124"/>
                      </a:lnTo>
                      <a:lnTo>
                        <a:pt x="111" y="117"/>
                      </a:lnTo>
                      <a:lnTo>
                        <a:pt x="111" y="110"/>
                      </a:lnTo>
                      <a:lnTo>
                        <a:pt x="106" y="105"/>
                      </a:lnTo>
                      <a:lnTo>
                        <a:pt x="3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04" name="Freeform 482"/>
                <p:cNvSpPr>
                  <a:spLocks/>
                </p:cNvSpPr>
                <p:nvPr/>
              </p:nvSpPr>
              <p:spPr bwMode="auto">
                <a:xfrm>
                  <a:off x="3964" y="3544"/>
                  <a:ext cx="125" cy="38"/>
                </a:xfrm>
                <a:custGeom>
                  <a:avLst/>
                  <a:gdLst>
                    <a:gd name="T0" fmla="*/ 22 w 125"/>
                    <a:gd name="T1" fmla="*/ 0 h 38"/>
                    <a:gd name="T2" fmla="*/ 15 w 125"/>
                    <a:gd name="T3" fmla="*/ 2 h 38"/>
                    <a:gd name="T4" fmla="*/ 7 w 125"/>
                    <a:gd name="T5" fmla="*/ 4 h 38"/>
                    <a:gd name="T6" fmla="*/ 3 w 125"/>
                    <a:gd name="T7" fmla="*/ 12 h 38"/>
                    <a:gd name="T8" fmla="*/ 0 w 125"/>
                    <a:gd name="T9" fmla="*/ 19 h 38"/>
                    <a:gd name="T10" fmla="*/ 3 w 125"/>
                    <a:gd name="T11" fmla="*/ 26 h 38"/>
                    <a:gd name="T12" fmla="*/ 7 w 125"/>
                    <a:gd name="T13" fmla="*/ 33 h 38"/>
                    <a:gd name="T14" fmla="*/ 15 w 125"/>
                    <a:gd name="T15" fmla="*/ 36 h 38"/>
                    <a:gd name="T16" fmla="*/ 22 w 125"/>
                    <a:gd name="T17" fmla="*/ 38 h 38"/>
                    <a:gd name="T18" fmla="*/ 103 w 125"/>
                    <a:gd name="T19" fmla="*/ 38 h 38"/>
                    <a:gd name="T20" fmla="*/ 113 w 125"/>
                    <a:gd name="T21" fmla="*/ 36 h 38"/>
                    <a:gd name="T22" fmla="*/ 118 w 125"/>
                    <a:gd name="T23" fmla="*/ 31 h 38"/>
                    <a:gd name="T24" fmla="*/ 123 w 125"/>
                    <a:gd name="T25" fmla="*/ 26 h 38"/>
                    <a:gd name="T26" fmla="*/ 125 w 125"/>
                    <a:gd name="T27" fmla="*/ 16 h 38"/>
                    <a:gd name="T28" fmla="*/ 123 w 125"/>
                    <a:gd name="T29" fmla="*/ 9 h 38"/>
                    <a:gd name="T30" fmla="*/ 118 w 125"/>
                    <a:gd name="T31" fmla="*/ 4 h 38"/>
                    <a:gd name="T32" fmla="*/ 113 w 125"/>
                    <a:gd name="T33" fmla="*/ 2 h 38"/>
                    <a:gd name="T34" fmla="*/ 103 w 125"/>
                    <a:gd name="T35" fmla="*/ 0 h 38"/>
                    <a:gd name="T36" fmla="*/ 22 w 125"/>
                    <a:gd name="T3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5" h="38">
                      <a:moveTo>
                        <a:pt x="22" y="0"/>
                      </a:moveTo>
                      <a:lnTo>
                        <a:pt x="15" y="2"/>
                      </a:lnTo>
                      <a:lnTo>
                        <a:pt x="7" y="4"/>
                      </a:lnTo>
                      <a:lnTo>
                        <a:pt x="3" y="12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7" y="33"/>
                      </a:lnTo>
                      <a:lnTo>
                        <a:pt x="15" y="36"/>
                      </a:lnTo>
                      <a:lnTo>
                        <a:pt x="22" y="38"/>
                      </a:lnTo>
                      <a:lnTo>
                        <a:pt x="103" y="38"/>
                      </a:lnTo>
                      <a:lnTo>
                        <a:pt x="113" y="36"/>
                      </a:lnTo>
                      <a:lnTo>
                        <a:pt x="118" y="31"/>
                      </a:lnTo>
                      <a:lnTo>
                        <a:pt x="123" y="26"/>
                      </a:lnTo>
                      <a:lnTo>
                        <a:pt x="125" y="16"/>
                      </a:lnTo>
                      <a:lnTo>
                        <a:pt x="123" y="9"/>
                      </a:lnTo>
                      <a:lnTo>
                        <a:pt x="118" y="4"/>
                      </a:lnTo>
                      <a:lnTo>
                        <a:pt x="113" y="2"/>
                      </a:lnTo>
                      <a:lnTo>
                        <a:pt x="103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89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705" name="Oval 483"/>
                <p:cNvSpPr>
                  <a:spLocks noChangeArrowheads="1"/>
                </p:cNvSpPr>
                <p:nvPr/>
              </p:nvSpPr>
              <p:spPr bwMode="auto">
                <a:xfrm>
                  <a:off x="3825" y="3316"/>
                  <a:ext cx="115" cy="120"/>
                </a:xfrm>
                <a:prstGeom prst="ellipse">
                  <a:avLst/>
                </a:prstGeom>
                <a:solidFill>
                  <a:srgbClr val="000000"/>
                </a:solidFill>
                <a:ln w="889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650" name="Group 484"/>
              <p:cNvGrpSpPr>
                <a:grpSpLocks/>
              </p:cNvGrpSpPr>
              <p:nvPr/>
            </p:nvGrpSpPr>
            <p:grpSpPr bwMode="auto">
              <a:xfrm>
                <a:off x="3384550" y="1076325"/>
                <a:ext cx="969963" cy="85725"/>
                <a:chOff x="2918" y="3102"/>
                <a:chExt cx="1440" cy="122"/>
              </a:xfrm>
            </p:grpSpPr>
            <p:sp>
              <p:nvSpPr>
                <p:cNvPr id="684" name="Freeform 485"/>
                <p:cNvSpPr>
                  <a:spLocks/>
                </p:cNvSpPr>
                <p:nvPr/>
              </p:nvSpPr>
              <p:spPr bwMode="auto">
                <a:xfrm>
                  <a:off x="2918" y="3102"/>
                  <a:ext cx="1440" cy="122"/>
                </a:xfrm>
                <a:custGeom>
                  <a:avLst/>
                  <a:gdLst>
                    <a:gd name="T0" fmla="*/ 0 w 1440"/>
                    <a:gd name="T1" fmla="*/ 122 h 122"/>
                    <a:gd name="T2" fmla="*/ 21 w 1440"/>
                    <a:gd name="T3" fmla="*/ 108 h 122"/>
                    <a:gd name="T4" fmla="*/ 53 w 1440"/>
                    <a:gd name="T5" fmla="*/ 96 h 122"/>
                    <a:gd name="T6" fmla="*/ 81 w 1440"/>
                    <a:gd name="T7" fmla="*/ 84 h 122"/>
                    <a:gd name="T8" fmla="*/ 117 w 1440"/>
                    <a:gd name="T9" fmla="*/ 72 h 122"/>
                    <a:gd name="T10" fmla="*/ 153 w 1440"/>
                    <a:gd name="T11" fmla="*/ 62 h 122"/>
                    <a:gd name="T12" fmla="*/ 194 w 1440"/>
                    <a:gd name="T13" fmla="*/ 50 h 122"/>
                    <a:gd name="T14" fmla="*/ 237 w 1440"/>
                    <a:gd name="T15" fmla="*/ 43 h 122"/>
                    <a:gd name="T16" fmla="*/ 285 w 1440"/>
                    <a:gd name="T17" fmla="*/ 36 h 122"/>
                    <a:gd name="T18" fmla="*/ 333 w 1440"/>
                    <a:gd name="T19" fmla="*/ 26 h 122"/>
                    <a:gd name="T20" fmla="*/ 386 w 1440"/>
                    <a:gd name="T21" fmla="*/ 19 h 122"/>
                    <a:gd name="T22" fmla="*/ 494 w 1440"/>
                    <a:gd name="T23" fmla="*/ 9 h 122"/>
                    <a:gd name="T24" fmla="*/ 607 w 1440"/>
                    <a:gd name="T25" fmla="*/ 2 h 122"/>
                    <a:gd name="T26" fmla="*/ 727 w 1440"/>
                    <a:gd name="T27" fmla="*/ 0 h 122"/>
                    <a:gd name="T28" fmla="*/ 840 w 1440"/>
                    <a:gd name="T29" fmla="*/ 2 h 122"/>
                    <a:gd name="T30" fmla="*/ 950 w 1440"/>
                    <a:gd name="T31" fmla="*/ 7 h 122"/>
                    <a:gd name="T32" fmla="*/ 1056 w 1440"/>
                    <a:gd name="T33" fmla="*/ 19 h 122"/>
                    <a:gd name="T34" fmla="*/ 1152 w 1440"/>
                    <a:gd name="T35" fmla="*/ 31 h 122"/>
                    <a:gd name="T36" fmla="*/ 1197 w 1440"/>
                    <a:gd name="T37" fmla="*/ 41 h 122"/>
                    <a:gd name="T38" fmla="*/ 1241 w 1440"/>
                    <a:gd name="T39" fmla="*/ 48 h 122"/>
                    <a:gd name="T40" fmla="*/ 1281 w 1440"/>
                    <a:gd name="T41" fmla="*/ 55 h 122"/>
                    <a:gd name="T42" fmla="*/ 1320 w 1440"/>
                    <a:gd name="T43" fmla="*/ 67 h 122"/>
                    <a:gd name="T44" fmla="*/ 1353 w 1440"/>
                    <a:gd name="T45" fmla="*/ 77 h 122"/>
                    <a:gd name="T46" fmla="*/ 1387 w 1440"/>
                    <a:gd name="T47" fmla="*/ 89 h 122"/>
                    <a:gd name="T48" fmla="*/ 1416 w 1440"/>
                    <a:gd name="T49" fmla="*/ 101 h 122"/>
                    <a:gd name="T50" fmla="*/ 1440 w 1440"/>
                    <a:gd name="T51" fmla="*/ 11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2">
                      <a:moveTo>
                        <a:pt x="0" y="122"/>
                      </a:moveTo>
                      <a:lnTo>
                        <a:pt x="21" y="108"/>
                      </a:lnTo>
                      <a:lnTo>
                        <a:pt x="53" y="96"/>
                      </a:lnTo>
                      <a:lnTo>
                        <a:pt x="81" y="84"/>
                      </a:lnTo>
                      <a:lnTo>
                        <a:pt x="117" y="72"/>
                      </a:lnTo>
                      <a:lnTo>
                        <a:pt x="153" y="62"/>
                      </a:lnTo>
                      <a:lnTo>
                        <a:pt x="194" y="50"/>
                      </a:lnTo>
                      <a:lnTo>
                        <a:pt x="237" y="43"/>
                      </a:lnTo>
                      <a:lnTo>
                        <a:pt x="285" y="36"/>
                      </a:lnTo>
                      <a:lnTo>
                        <a:pt x="333" y="26"/>
                      </a:lnTo>
                      <a:lnTo>
                        <a:pt x="386" y="19"/>
                      </a:lnTo>
                      <a:lnTo>
                        <a:pt x="494" y="9"/>
                      </a:lnTo>
                      <a:lnTo>
                        <a:pt x="607" y="2"/>
                      </a:lnTo>
                      <a:lnTo>
                        <a:pt x="727" y="0"/>
                      </a:lnTo>
                      <a:lnTo>
                        <a:pt x="840" y="2"/>
                      </a:lnTo>
                      <a:lnTo>
                        <a:pt x="950" y="7"/>
                      </a:lnTo>
                      <a:lnTo>
                        <a:pt x="1056" y="19"/>
                      </a:lnTo>
                      <a:lnTo>
                        <a:pt x="1152" y="31"/>
                      </a:lnTo>
                      <a:lnTo>
                        <a:pt x="1197" y="41"/>
                      </a:lnTo>
                      <a:lnTo>
                        <a:pt x="1241" y="48"/>
                      </a:lnTo>
                      <a:lnTo>
                        <a:pt x="1281" y="55"/>
                      </a:lnTo>
                      <a:lnTo>
                        <a:pt x="1320" y="67"/>
                      </a:lnTo>
                      <a:lnTo>
                        <a:pt x="1353" y="77"/>
                      </a:lnTo>
                      <a:lnTo>
                        <a:pt x="1387" y="89"/>
                      </a:lnTo>
                      <a:lnTo>
                        <a:pt x="1416" y="101"/>
                      </a:lnTo>
                      <a:lnTo>
                        <a:pt x="144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85" name="Line 486"/>
                <p:cNvSpPr>
                  <a:spLocks noChangeShapeType="1"/>
                </p:cNvSpPr>
                <p:nvPr/>
              </p:nvSpPr>
              <p:spPr bwMode="auto">
                <a:xfrm>
                  <a:off x="3021" y="3186"/>
                  <a:ext cx="84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86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3105" y="3167"/>
                  <a:ext cx="113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87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3218" y="3126"/>
                  <a:ext cx="3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688" name="Group 489"/>
                <p:cNvGrpSpPr>
                  <a:grpSpLocks/>
                </p:cNvGrpSpPr>
                <p:nvPr/>
              </p:nvGrpSpPr>
              <p:grpSpPr bwMode="auto">
                <a:xfrm>
                  <a:off x="4046" y="3114"/>
                  <a:ext cx="230" cy="67"/>
                  <a:chOff x="4046" y="3114"/>
                  <a:chExt cx="230" cy="67"/>
                </a:xfrm>
              </p:grpSpPr>
              <p:sp>
                <p:nvSpPr>
                  <p:cNvPr id="693" name="Line 4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6" y="3114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694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3114"/>
                    <a:ext cx="115" cy="2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695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3143"/>
                    <a:ext cx="31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689" name="Line 493"/>
                <p:cNvSpPr>
                  <a:spLocks noChangeShapeType="1"/>
                </p:cNvSpPr>
                <p:nvPr/>
              </p:nvSpPr>
              <p:spPr bwMode="auto">
                <a:xfrm>
                  <a:off x="3487" y="3104"/>
                  <a:ext cx="127" cy="5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90" name="Line 494"/>
                <p:cNvSpPr>
                  <a:spLocks noChangeShapeType="1"/>
                </p:cNvSpPr>
                <p:nvPr/>
              </p:nvSpPr>
              <p:spPr bwMode="auto">
                <a:xfrm>
                  <a:off x="3566" y="3133"/>
                  <a:ext cx="247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91" name="Line 495"/>
                <p:cNvSpPr>
                  <a:spLocks noChangeShapeType="1"/>
                </p:cNvSpPr>
                <p:nvPr/>
              </p:nvSpPr>
              <p:spPr bwMode="auto">
                <a:xfrm>
                  <a:off x="3611" y="3162"/>
                  <a:ext cx="128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92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3743" y="3109"/>
                  <a:ext cx="130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651" name="Group 497"/>
              <p:cNvGrpSpPr>
                <a:grpSpLocks/>
              </p:cNvGrpSpPr>
              <p:nvPr/>
            </p:nvGrpSpPr>
            <p:grpSpPr bwMode="auto">
              <a:xfrm>
                <a:off x="3384550" y="1154113"/>
                <a:ext cx="969963" cy="87312"/>
                <a:chOff x="2918" y="3212"/>
                <a:chExt cx="1440" cy="120"/>
              </a:xfrm>
            </p:grpSpPr>
            <p:sp>
              <p:nvSpPr>
                <p:cNvPr id="673" name="Freeform 498"/>
                <p:cNvSpPr>
                  <a:spLocks/>
                </p:cNvSpPr>
                <p:nvPr/>
              </p:nvSpPr>
              <p:spPr bwMode="auto">
                <a:xfrm>
                  <a:off x="2918" y="3212"/>
                  <a:ext cx="1440" cy="120"/>
                </a:xfrm>
                <a:custGeom>
                  <a:avLst/>
                  <a:gdLst>
                    <a:gd name="T0" fmla="*/ 1440 w 1440"/>
                    <a:gd name="T1" fmla="*/ 120 h 120"/>
                    <a:gd name="T2" fmla="*/ 1418 w 1440"/>
                    <a:gd name="T3" fmla="*/ 106 h 120"/>
                    <a:gd name="T4" fmla="*/ 1389 w 1440"/>
                    <a:gd name="T5" fmla="*/ 96 h 120"/>
                    <a:gd name="T6" fmla="*/ 1358 w 1440"/>
                    <a:gd name="T7" fmla="*/ 82 h 120"/>
                    <a:gd name="T8" fmla="*/ 1325 w 1440"/>
                    <a:gd name="T9" fmla="*/ 70 h 120"/>
                    <a:gd name="T10" fmla="*/ 1286 w 1440"/>
                    <a:gd name="T11" fmla="*/ 63 h 120"/>
                    <a:gd name="T12" fmla="*/ 1245 w 1440"/>
                    <a:gd name="T13" fmla="*/ 51 h 120"/>
                    <a:gd name="T14" fmla="*/ 1202 w 1440"/>
                    <a:gd name="T15" fmla="*/ 41 h 120"/>
                    <a:gd name="T16" fmla="*/ 1154 w 1440"/>
                    <a:gd name="T17" fmla="*/ 34 h 120"/>
                    <a:gd name="T18" fmla="*/ 1106 w 1440"/>
                    <a:gd name="T19" fmla="*/ 24 h 120"/>
                    <a:gd name="T20" fmla="*/ 1053 w 1440"/>
                    <a:gd name="T21" fmla="*/ 19 h 120"/>
                    <a:gd name="T22" fmla="*/ 948 w 1440"/>
                    <a:gd name="T23" fmla="*/ 10 h 120"/>
                    <a:gd name="T24" fmla="*/ 833 w 1440"/>
                    <a:gd name="T25" fmla="*/ 3 h 120"/>
                    <a:gd name="T26" fmla="*/ 715 w 1440"/>
                    <a:gd name="T27" fmla="*/ 0 h 120"/>
                    <a:gd name="T28" fmla="*/ 600 w 1440"/>
                    <a:gd name="T29" fmla="*/ 3 h 120"/>
                    <a:gd name="T30" fmla="*/ 489 w 1440"/>
                    <a:gd name="T31" fmla="*/ 7 h 120"/>
                    <a:gd name="T32" fmla="*/ 384 w 1440"/>
                    <a:gd name="T33" fmla="*/ 19 h 120"/>
                    <a:gd name="T34" fmla="*/ 288 w 1440"/>
                    <a:gd name="T35" fmla="*/ 29 h 120"/>
                    <a:gd name="T36" fmla="*/ 242 w 1440"/>
                    <a:gd name="T37" fmla="*/ 39 h 120"/>
                    <a:gd name="T38" fmla="*/ 199 w 1440"/>
                    <a:gd name="T39" fmla="*/ 46 h 120"/>
                    <a:gd name="T40" fmla="*/ 158 w 1440"/>
                    <a:gd name="T41" fmla="*/ 56 h 120"/>
                    <a:gd name="T42" fmla="*/ 120 w 1440"/>
                    <a:gd name="T43" fmla="*/ 65 h 120"/>
                    <a:gd name="T44" fmla="*/ 86 w 1440"/>
                    <a:gd name="T45" fmla="*/ 77 h 120"/>
                    <a:gd name="T46" fmla="*/ 55 w 1440"/>
                    <a:gd name="T47" fmla="*/ 87 h 120"/>
                    <a:gd name="T48" fmla="*/ 24 w 1440"/>
                    <a:gd name="T49" fmla="*/ 101 h 120"/>
                    <a:gd name="T50" fmla="*/ 0 w 1440"/>
                    <a:gd name="T51" fmla="*/ 11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0">
                      <a:moveTo>
                        <a:pt x="1440" y="120"/>
                      </a:moveTo>
                      <a:lnTo>
                        <a:pt x="1418" y="106"/>
                      </a:lnTo>
                      <a:lnTo>
                        <a:pt x="1389" y="96"/>
                      </a:lnTo>
                      <a:lnTo>
                        <a:pt x="1358" y="82"/>
                      </a:lnTo>
                      <a:lnTo>
                        <a:pt x="1325" y="70"/>
                      </a:lnTo>
                      <a:lnTo>
                        <a:pt x="1286" y="63"/>
                      </a:lnTo>
                      <a:lnTo>
                        <a:pt x="1245" y="51"/>
                      </a:lnTo>
                      <a:lnTo>
                        <a:pt x="1202" y="41"/>
                      </a:lnTo>
                      <a:lnTo>
                        <a:pt x="1154" y="34"/>
                      </a:lnTo>
                      <a:lnTo>
                        <a:pt x="1106" y="24"/>
                      </a:lnTo>
                      <a:lnTo>
                        <a:pt x="1053" y="19"/>
                      </a:lnTo>
                      <a:lnTo>
                        <a:pt x="948" y="10"/>
                      </a:lnTo>
                      <a:lnTo>
                        <a:pt x="833" y="3"/>
                      </a:lnTo>
                      <a:lnTo>
                        <a:pt x="715" y="0"/>
                      </a:lnTo>
                      <a:lnTo>
                        <a:pt x="600" y="3"/>
                      </a:lnTo>
                      <a:lnTo>
                        <a:pt x="489" y="7"/>
                      </a:lnTo>
                      <a:lnTo>
                        <a:pt x="384" y="19"/>
                      </a:lnTo>
                      <a:lnTo>
                        <a:pt x="288" y="29"/>
                      </a:lnTo>
                      <a:lnTo>
                        <a:pt x="242" y="39"/>
                      </a:lnTo>
                      <a:lnTo>
                        <a:pt x="199" y="46"/>
                      </a:lnTo>
                      <a:lnTo>
                        <a:pt x="158" y="56"/>
                      </a:lnTo>
                      <a:lnTo>
                        <a:pt x="120" y="65"/>
                      </a:lnTo>
                      <a:lnTo>
                        <a:pt x="86" y="77"/>
                      </a:lnTo>
                      <a:lnTo>
                        <a:pt x="55" y="87"/>
                      </a:lnTo>
                      <a:lnTo>
                        <a:pt x="24" y="101"/>
                      </a:lnTo>
                      <a:lnTo>
                        <a:pt x="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74" name="Line 499"/>
                <p:cNvSpPr>
                  <a:spLocks noChangeShapeType="1"/>
                </p:cNvSpPr>
                <p:nvPr/>
              </p:nvSpPr>
              <p:spPr bwMode="auto">
                <a:xfrm flipH="1">
                  <a:off x="4171" y="3292"/>
                  <a:ext cx="84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75" name="Line 500"/>
                <p:cNvSpPr>
                  <a:spLocks noChangeShapeType="1"/>
                </p:cNvSpPr>
                <p:nvPr/>
              </p:nvSpPr>
              <p:spPr bwMode="auto">
                <a:xfrm flipH="1" flipV="1">
                  <a:off x="4058" y="3277"/>
                  <a:ext cx="1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76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027" y="3234"/>
                  <a:ext cx="31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677" name="Group 502"/>
                <p:cNvGrpSpPr>
                  <a:grpSpLocks/>
                </p:cNvGrpSpPr>
                <p:nvPr/>
              </p:nvGrpSpPr>
              <p:grpSpPr bwMode="auto">
                <a:xfrm>
                  <a:off x="2999" y="3224"/>
                  <a:ext cx="231" cy="65"/>
                  <a:chOff x="2999" y="3224"/>
                  <a:chExt cx="231" cy="65"/>
                </a:xfrm>
              </p:grpSpPr>
              <p:sp>
                <p:nvSpPr>
                  <p:cNvPr id="681" name="Line 5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46" y="3224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682" name="Line 5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1" y="3224"/>
                    <a:ext cx="115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683" name="Line 5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9" y="3253"/>
                    <a:ext cx="32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678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3715" y="3215"/>
                  <a:ext cx="74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79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3465" y="3241"/>
                  <a:ext cx="24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80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3403" y="3219"/>
                  <a:ext cx="81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grpSp>
            <p:nvGrpSpPr>
              <p:cNvPr id="652" name="Group 509"/>
              <p:cNvGrpSpPr>
                <a:grpSpLocks/>
              </p:cNvGrpSpPr>
              <p:nvPr/>
            </p:nvGrpSpPr>
            <p:grpSpPr bwMode="auto">
              <a:xfrm>
                <a:off x="3384550" y="1235075"/>
                <a:ext cx="969963" cy="85725"/>
                <a:chOff x="2918" y="3325"/>
                <a:chExt cx="1440" cy="120"/>
              </a:xfrm>
            </p:grpSpPr>
            <p:sp>
              <p:nvSpPr>
                <p:cNvPr id="661" name="Freeform 510"/>
                <p:cNvSpPr>
                  <a:spLocks/>
                </p:cNvSpPr>
                <p:nvPr/>
              </p:nvSpPr>
              <p:spPr bwMode="auto">
                <a:xfrm>
                  <a:off x="2918" y="3325"/>
                  <a:ext cx="1440" cy="120"/>
                </a:xfrm>
                <a:custGeom>
                  <a:avLst/>
                  <a:gdLst>
                    <a:gd name="T0" fmla="*/ 0 w 1440"/>
                    <a:gd name="T1" fmla="*/ 120 h 120"/>
                    <a:gd name="T2" fmla="*/ 21 w 1440"/>
                    <a:gd name="T3" fmla="*/ 106 h 120"/>
                    <a:gd name="T4" fmla="*/ 53 w 1440"/>
                    <a:gd name="T5" fmla="*/ 96 h 120"/>
                    <a:gd name="T6" fmla="*/ 81 w 1440"/>
                    <a:gd name="T7" fmla="*/ 84 h 120"/>
                    <a:gd name="T8" fmla="*/ 117 w 1440"/>
                    <a:gd name="T9" fmla="*/ 72 h 120"/>
                    <a:gd name="T10" fmla="*/ 153 w 1440"/>
                    <a:gd name="T11" fmla="*/ 60 h 120"/>
                    <a:gd name="T12" fmla="*/ 194 w 1440"/>
                    <a:gd name="T13" fmla="*/ 51 h 120"/>
                    <a:gd name="T14" fmla="*/ 237 w 1440"/>
                    <a:gd name="T15" fmla="*/ 41 h 120"/>
                    <a:gd name="T16" fmla="*/ 285 w 1440"/>
                    <a:gd name="T17" fmla="*/ 34 h 120"/>
                    <a:gd name="T18" fmla="*/ 333 w 1440"/>
                    <a:gd name="T19" fmla="*/ 27 h 120"/>
                    <a:gd name="T20" fmla="*/ 386 w 1440"/>
                    <a:gd name="T21" fmla="*/ 19 h 120"/>
                    <a:gd name="T22" fmla="*/ 494 w 1440"/>
                    <a:gd name="T23" fmla="*/ 10 h 120"/>
                    <a:gd name="T24" fmla="*/ 607 w 1440"/>
                    <a:gd name="T25" fmla="*/ 5 h 120"/>
                    <a:gd name="T26" fmla="*/ 727 w 1440"/>
                    <a:gd name="T27" fmla="*/ 0 h 120"/>
                    <a:gd name="T28" fmla="*/ 840 w 1440"/>
                    <a:gd name="T29" fmla="*/ 5 h 120"/>
                    <a:gd name="T30" fmla="*/ 950 w 1440"/>
                    <a:gd name="T31" fmla="*/ 7 h 120"/>
                    <a:gd name="T32" fmla="*/ 1056 w 1440"/>
                    <a:gd name="T33" fmla="*/ 19 h 120"/>
                    <a:gd name="T34" fmla="*/ 1152 w 1440"/>
                    <a:gd name="T35" fmla="*/ 31 h 120"/>
                    <a:gd name="T36" fmla="*/ 1197 w 1440"/>
                    <a:gd name="T37" fmla="*/ 41 h 120"/>
                    <a:gd name="T38" fmla="*/ 1241 w 1440"/>
                    <a:gd name="T39" fmla="*/ 48 h 120"/>
                    <a:gd name="T40" fmla="*/ 1281 w 1440"/>
                    <a:gd name="T41" fmla="*/ 55 h 120"/>
                    <a:gd name="T42" fmla="*/ 1320 w 1440"/>
                    <a:gd name="T43" fmla="*/ 67 h 120"/>
                    <a:gd name="T44" fmla="*/ 1353 w 1440"/>
                    <a:gd name="T45" fmla="*/ 77 h 120"/>
                    <a:gd name="T46" fmla="*/ 1387 w 1440"/>
                    <a:gd name="T47" fmla="*/ 89 h 120"/>
                    <a:gd name="T48" fmla="*/ 1416 w 1440"/>
                    <a:gd name="T49" fmla="*/ 101 h 120"/>
                    <a:gd name="T50" fmla="*/ 1440 w 1440"/>
                    <a:gd name="T51" fmla="*/ 11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0" h="120">
                      <a:moveTo>
                        <a:pt x="0" y="120"/>
                      </a:moveTo>
                      <a:lnTo>
                        <a:pt x="21" y="106"/>
                      </a:lnTo>
                      <a:lnTo>
                        <a:pt x="53" y="96"/>
                      </a:lnTo>
                      <a:lnTo>
                        <a:pt x="81" y="84"/>
                      </a:lnTo>
                      <a:lnTo>
                        <a:pt x="117" y="72"/>
                      </a:lnTo>
                      <a:lnTo>
                        <a:pt x="153" y="60"/>
                      </a:lnTo>
                      <a:lnTo>
                        <a:pt x="194" y="51"/>
                      </a:lnTo>
                      <a:lnTo>
                        <a:pt x="237" y="41"/>
                      </a:lnTo>
                      <a:lnTo>
                        <a:pt x="285" y="34"/>
                      </a:lnTo>
                      <a:lnTo>
                        <a:pt x="333" y="27"/>
                      </a:lnTo>
                      <a:lnTo>
                        <a:pt x="386" y="19"/>
                      </a:lnTo>
                      <a:lnTo>
                        <a:pt x="494" y="10"/>
                      </a:lnTo>
                      <a:lnTo>
                        <a:pt x="607" y="5"/>
                      </a:lnTo>
                      <a:lnTo>
                        <a:pt x="727" y="0"/>
                      </a:lnTo>
                      <a:lnTo>
                        <a:pt x="840" y="5"/>
                      </a:lnTo>
                      <a:lnTo>
                        <a:pt x="950" y="7"/>
                      </a:lnTo>
                      <a:lnTo>
                        <a:pt x="1056" y="19"/>
                      </a:lnTo>
                      <a:lnTo>
                        <a:pt x="1152" y="31"/>
                      </a:lnTo>
                      <a:lnTo>
                        <a:pt x="1197" y="41"/>
                      </a:lnTo>
                      <a:lnTo>
                        <a:pt x="1241" y="48"/>
                      </a:lnTo>
                      <a:lnTo>
                        <a:pt x="1281" y="55"/>
                      </a:lnTo>
                      <a:lnTo>
                        <a:pt x="1320" y="67"/>
                      </a:lnTo>
                      <a:lnTo>
                        <a:pt x="1353" y="77"/>
                      </a:lnTo>
                      <a:lnTo>
                        <a:pt x="1387" y="89"/>
                      </a:lnTo>
                      <a:lnTo>
                        <a:pt x="1416" y="101"/>
                      </a:lnTo>
                      <a:lnTo>
                        <a:pt x="1440" y="11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62" name="Line 511"/>
                <p:cNvSpPr>
                  <a:spLocks noChangeShapeType="1"/>
                </p:cNvSpPr>
                <p:nvPr/>
              </p:nvSpPr>
              <p:spPr bwMode="auto">
                <a:xfrm>
                  <a:off x="3021" y="3407"/>
                  <a:ext cx="84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63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3105" y="3390"/>
                  <a:ext cx="113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64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3218" y="3349"/>
                  <a:ext cx="31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grpSp>
              <p:nvGrpSpPr>
                <p:cNvPr id="665" name="Group 514"/>
                <p:cNvGrpSpPr>
                  <a:grpSpLocks/>
                </p:cNvGrpSpPr>
                <p:nvPr/>
              </p:nvGrpSpPr>
              <p:grpSpPr bwMode="auto">
                <a:xfrm>
                  <a:off x="4046" y="3337"/>
                  <a:ext cx="230" cy="67"/>
                  <a:chOff x="4046" y="3337"/>
                  <a:chExt cx="230" cy="67"/>
                </a:xfrm>
              </p:grpSpPr>
              <p:sp>
                <p:nvSpPr>
                  <p:cNvPr id="670" name="Line 5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6" y="3337"/>
                    <a:ext cx="84" cy="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671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4130" y="3337"/>
                    <a:ext cx="115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  <p:sp>
                <p:nvSpPr>
                  <p:cNvPr id="672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4245" y="3366"/>
                    <a:ext cx="31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BE" sz="2400"/>
                  </a:p>
                </p:txBody>
              </p:sp>
            </p:grpSp>
            <p:sp>
              <p:nvSpPr>
                <p:cNvPr id="666" name="Line 518"/>
                <p:cNvSpPr>
                  <a:spLocks noChangeShapeType="1"/>
                </p:cNvSpPr>
                <p:nvPr/>
              </p:nvSpPr>
              <p:spPr bwMode="auto">
                <a:xfrm>
                  <a:off x="3487" y="3325"/>
                  <a:ext cx="127" cy="6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67" name="Line 519"/>
                <p:cNvSpPr>
                  <a:spLocks noChangeShapeType="1"/>
                </p:cNvSpPr>
                <p:nvPr/>
              </p:nvSpPr>
              <p:spPr bwMode="auto">
                <a:xfrm>
                  <a:off x="3566" y="3356"/>
                  <a:ext cx="247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68" name="Line 520"/>
                <p:cNvSpPr>
                  <a:spLocks noChangeShapeType="1"/>
                </p:cNvSpPr>
                <p:nvPr/>
              </p:nvSpPr>
              <p:spPr bwMode="auto">
                <a:xfrm>
                  <a:off x="3611" y="3385"/>
                  <a:ext cx="128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  <p:sp>
              <p:nvSpPr>
                <p:cNvPr id="669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3743" y="3330"/>
                  <a:ext cx="130" cy="5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BE" sz="2400"/>
                </a:p>
              </p:txBody>
            </p:sp>
          </p:grpSp>
          <p:sp>
            <p:nvSpPr>
              <p:cNvPr id="653" name="Freeform 523"/>
              <p:cNvSpPr>
                <a:spLocks/>
              </p:cNvSpPr>
              <p:nvPr/>
            </p:nvSpPr>
            <p:spPr bwMode="auto">
              <a:xfrm>
                <a:off x="3417888" y="1084263"/>
                <a:ext cx="96837" cy="50800"/>
              </a:xfrm>
              <a:custGeom>
                <a:avLst/>
                <a:gdLst>
                  <a:gd name="T0" fmla="*/ 7 w 144"/>
                  <a:gd name="T1" fmla="*/ 43 h 69"/>
                  <a:gd name="T2" fmla="*/ 0 w 144"/>
                  <a:gd name="T3" fmla="*/ 45 h 69"/>
                  <a:gd name="T4" fmla="*/ 0 w 144"/>
                  <a:gd name="T5" fmla="*/ 48 h 69"/>
                  <a:gd name="T6" fmla="*/ 0 w 144"/>
                  <a:gd name="T7" fmla="*/ 55 h 69"/>
                  <a:gd name="T8" fmla="*/ 0 w 144"/>
                  <a:gd name="T9" fmla="*/ 62 h 69"/>
                  <a:gd name="T10" fmla="*/ 7 w 144"/>
                  <a:gd name="T11" fmla="*/ 69 h 69"/>
                  <a:gd name="T12" fmla="*/ 14 w 144"/>
                  <a:gd name="T13" fmla="*/ 69 h 69"/>
                  <a:gd name="T14" fmla="*/ 139 w 144"/>
                  <a:gd name="T15" fmla="*/ 26 h 69"/>
                  <a:gd name="T16" fmla="*/ 144 w 144"/>
                  <a:gd name="T17" fmla="*/ 26 h 69"/>
                  <a:gd name="T18" fmla="*/ 144 w 144"/>
                  <a:gd name="T19" fmla="*/ 21 h 69"/>
                  <a:gd name="T20" fmla="*/ 144 w 144"/>
                  <a:gd name="T21" fmla="*/ 14 h 69"/>
                  <a:gd name="T22" fmla="*/ 144 w 144"/>
                  <a:gd name="T23" fmla="*/ 7 h 69"/>
                  <a:gd name="T24" fmla="*/ 139 w 144"/>
                  <a:gd name="T25" fmla="*/ 0 h 69"/>
                  <a:gd name="T26" fmla="*/ 129 w 144"/>
                  <a:gd name="T27" fmla="*/ 0 h 69"/>
                  <a:gd name="T28" fmla="*/ 7 w 144"/>
                  <a:gd name="T29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69">
                    <a:moveTo>
                      <a:pt x="7" y="43"/>
                    </a:moveTo>
                    <a:lnTo>
                      <a:pt x="0" y="45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7" y="69"/>
                    </a:lnTo>
                    <a:lnTo>
                      <a:pt x="14" y="69"/>
                    </a:lnTo>
                    <a:lnTo>
                      <a:pt x="139" y="26"/>
                    </a:lnTo>
                    <a:lnTo>
                      <a:pt x="144" y="26"/>
                    </a:lnTo>
                    <a:lnTo>
                      <a:pt x="144" y="21"/>
                    </a:lnTo>
                    <a:lnTo>
                      <a:pt x="144" y="14"/>
                    </a:lnTo>
                    <a:lnTo>
                      <a:pt x="144" y="7"/>
                    </a:lnTo>
                    <a:lnTo>
                      <a:pt x="139" y="0"/>
                    </a:lnTo>
                    <a:lnTo>
                      <a:pt x="129" y="0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54" name="Freeform 524"/>
              <p:cNvSpPr>
                <a:spLocks/>
              </p:cNvSpPr>
              <p:nvPr/>
            </p:nvSpPr>
            <p:spPr bwMode="auto">
              <a:xfrm>
                <a:off x="3617913" y="1209675"/>
                <a:ext cx="103187" cy="30163"/>
              </a:xfrm>
              <a:custGeom>
                <a:avLst/>
                <a:gdLst>
                  <a:gd name="T0" fmla="*/ 9 w 151"/>
                  <a:gd name="T1" fmla="*/ 17 h 41"/>
                  <a:gd name="T2" fmla="*/ 2 w 151"/>
                  <a:gd name="T3" fmla="*/ 19 h 41"/>
                  <a:gd name="T4" fmla="*/ 0 w 151"/>
                  <a:gd name="T5" fmla="*/ 29 h 41"/>
                  <a:gd name="T6" fmla="*/ 0 w 151"/>
                  <a:gd name="T7" fmla="*/ 36 h 41"/>
                  <a:gd name="T8" fmla="*/ 5 w 151"/>
                  <a:gd name="T9" fmla="*/ 41 h 41"/>
                  <a:gd name="T10" fmla="*/ 9 w 151"/>
                  <a:gd name="T11" fmla="*/ 41 h 41"/>
                  <a:gd name="T12" fmla="*/ 12 w 151"/>
                  <a:gd name="T13" fmla="*/ 41 h 41"/>
                  <a:gd name="T14" fmla="*/ 144 w 151"/>
                  <a:gd name="T15" fmla="*/ 27 h 41"/>
                  <a:gd name="T16" fmla="*/ 151 w 151"/>
                  <a:gd name="T17" fmla="*/ 24 h 41"/>
                  <a:gd name="T18" fmla="*/ 151 w 151"/>
                  <a:gd name="T19" fmla="*/ 15 h 41"/>
                  <a:gd name="T20" fmla="*/ 151 w 151"/>
                  <a:gd name="T21" fmla="*/ 7 h 41"/>
                  <a:gd name="T22" fmla="*/ 149 w 151"/>
                  <a:gd name="T23" fmla="*/ 0 h 41"/>
                  <a:gd name="T24" fmla="*/ 146 w 151"/>
                  <a:gd name="T25" fmla="*/ 0 h 41"/>
                  <a:gd name="T26" fmla="*/ 141 w 151"/>
                  <a:gd name="T27" fmla="*/ 0 h 41"/>
                  <a:gd name="T28" fmla="*/ 9 w 151"/>
                  <a:gd name="T29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41">
                    <a:moveTo>
                      <a:pt x="9" y="17"/>
                    </a:moveTo>
                    <a:lnTo>
                      <a:pt x="2" y="19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2" y="41"/>
                    </a:lnTo>
                    <a:lnTo>
                      <a:pt x="144" y="27"/>
                    </a:lnTo>
                    <a:lnTo>
                      <a:pt x="151" y="24"/>
                    </a:lnTo>
                    <a:lnTo>
                      <a:pt x="151" y="15"/>
                    </a:lnTo>
                    <a:lnTo>
                      <a:pt x="151" y="7"/>
                    </a:lnTo>
                    <a:lnTo>
                      <a:pt x="149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55" name="Freeform 525"/>
              <p:cNvSpPr>
                <a:spLocks/>
              </p:cNvSpPr>
              <p:nvPr/>
            </p:nvSpPr>
            <p:spPr bwMode="auto">
              <a:xfrm>
                <a:off x="4171950" y="1268413"/>
                <a:ext cx="98425" cy="39687"/>
              </a:xfrm>
              <a:custGeom>
                <a:avLst/>
                <a:gdLst>
                  <a:gd name="T0" fmla="*/ 12 w 146"/>
                  <a:gd name="T1" fmla="*/ 0 h 55"/>
                  <a:gd name="T2" fmla="*/ 7 w 146"/>
                  <a:gd name="T3" fmla="*/ 0 h 55"/>
                  <a:gd name="T4" fmla="*/ 5 w 146"/>
                  <a:gd name="T5" fmla="*/ 0 h 55"/>
                  <a:gd name="T6" fmla="*/ 2 w 146"/>
                  <a:gd name="T7" fmla="*/ 2 h 55"/>
                  <a:gd name="T8" fmla="*/ 0 w 146"/>
                  <a:gd name="T9" fmla="*/ 5 h 55"/>
                  <a:gd name="T10" fmla="*/ 0 w 146"/>
                  <a:gd name="T11" fmla="*/ 12 h 55"/>
                  <a:gd name="T12" fmla="*/ 0 w 146"/>
                  <a:gd name="T13" fmla="*/ 17 h 55"/>
                  <a:gd name="T14" fmla="*/ 0 w 146"/>
                  <a:gd name="T15" fmla="*/ 19 h 55"/>
                  <a:gd name="T16" fmla="*/ 5 w 146"/>
                  <a:gd name="T17" fmla="*/ 24 h 55"/>
                  <a:gd name="T18" fmla="*/ 137 w 146"/>
                  <a:gd name="T19" fmla="*/ 55 h 55"/>
                  <a:gd name="T20" fmla="*/ 139 w 146"/>
                  <a:gd name="T21" fmla="*/ 55 h 55"/>
                  <a:gd name="T22" fmla="*/ 142 w 146"/>
                  <a:gd name="T23" fmla="*/ 55 h 55"/>
                  <a:gd name="T24" fmla="*/ 146 w 146"/>
                  <a:gd name="T25" fmla="*/ 50 h 55"/>
                  <a:gd name="T26" fmla="*/ 146 w 146"/>
                  <a:gd name="T27" fmla="*/ 43 h 55"/>
                  <a:gd name="T28" fmla="*/ 146 w 146"/>
                  <a:gd name="T29" fmla="*/ 36 h 55"/>
                  <a:gd name="T30" fmla="*/ 144 w 146"/>
                  <a:gd name="T31" fmla="*/ 33 h 55"/>
                  <a:gd name="T32" fmla="*/ 139 w 146"/>
                  <a:gd name="T33" fmla="*/ 31 h 55"/>
                  <a:gd name="T34" fmla="*/ 12 w 146"/>
                  <a:gd name="T3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55">
                    <a:moveTo>
                      <a:pt x="12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37" y="55"/>
                    </a:lnTo>
                    <a:lnTo>
                      <a:pt x="139" y="55"/>
                    </a:lnTo>
                    <a:lnTo>
                      <a:pt x="142" y="55"/>
                    </a:lnTo>
                    <a:lnTo>
                      <a:pt x="146" y="50"/>
                    </a:lnTo>
                    <a:lnTo>
                      <a:pt x="146" y="43"/>
                    </a:lnTo>
                    <a:lnTo>
                      <a:pt x="146" y="36"/>
                    </a:lnTo>
                    <a:lnTo>
                      <a:pt x="144" y="33"/>
                    </a:lnTo>
                    <a:lnTo>
                      <a:pt x="139" y="3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56" name="Freeform 526"/>
              <p:cNvSpPr>
                <a:spLocks/>
              </p:cNvSpPr>
              <p:nvPr/>
            </p:nvSpPr>
            <p:spPr bwMode="auto">
              <a:xfrm>
                <a:off x="3956050" y="1128713"/>
                <a:ext cx="100013" cy="26987"/>
              </a:xfrm>
              <a:custGeom>
                <a:avLst/>
                <a:gdLst>
                  <a:gd name="T0" fmla="*/ 10 w 149"/>
                  <a:gd name="T1" fmla="*/ 0 h 39"/>
                  <a:gd name="T2" fmla="*/ 10 w 149"/>
                  <a:gd name="T3" fmla="*/ 0 h 39"/>
                  <a:gd name="T4" fmla="*/ 3 w 149"/>
                  <a:gd name="T5" fmla="*/ 3 h 39"/>
                  <a:gd name="T6" fmla="*/ 0 w 149"/>
                  <a:gd name="T7" fmla="*/ 10 h 39"/>
                  <a:gd name="T8" fmla="*/ 0 w 149"/>
                  <a:gd name="T9" fmla="*/ 17 h 39"/>
                  <a:gd name="T10" fmla="*/ 3 w 149"/>
                  <a:gd name="T11" fmla="*/ 22 h 39"/>
                  <a:gd name="T12" fmla="*/ 10 w 149"/>
                  <a:gd name="T13" fmla="*/ 27 h 39"/>
                  <a:gd name="T14" fmla="*/ 140 w 149"/>
                  <a:gd name="T15" fmla="*/ 39 h 39"/>
                  <a:gd name="T16" fmla="*/ 147 w 149"/>
                  <a:gd name="T17" fmla="*/ 36 h 39"/>
                  <a:gd name="T18" fmla="*/ 149 w 149"/>
                  <a:gd name="T19" fmla="*/ 29 h 39"/>
                  <a:gd name="T20" fmla="*/ 149 w 149"/>
                  <a:gd name="T21" fmla="*/ 22 h 39"/>
                  <a:gd name="T22" fmla="*/ 147 w 149"/>
                  <a:gd name="T23" fmla="*/ 15 h 39"/>
                  <a:gd name="T24" fmla="*/ 142 w 149"/>
                  <a:gd name="T25" fmla="*/ 10 h 39"/>
                  <a:gd name="T26" fmla="*/ 10 w 149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" h="39">
                    <a:moveTo>
                      <a:pt x="10" y="0"/>
                    </a:moveTo>
                    <a:lnTo>
                      <a:pt x="10" y="0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10" y="27"/>
                    </a:lnTo>
                    <a:lnTo>
                      <a:pt x="140" y="39"/>
                    </a:lnTo>
                    <a:lnTo>
                      <a:pt x="147" y="36"/>
                    </a:lnTo>
                    <a:lnTo>
                      <a:pt x="149" y="29"/>
                    </a:lnTo>
                    <a:lnTo>
                      <a:pt x="149" y="22"/>
                    </a:lnTo>
                    <a:lnTo>
                      <a:pt x="147" y="15"/>
                    </a:lnTo>
                    <a:lnTo>
                      <a:pt x="1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57" name="Freeform 528"/>
              <p:cNvSpPr>
                <a:spLocks/>
              </p:cNvSpPr>
              <p:nvPr/>
            </p:nvSpPr>
            <p:spPr bwMode="auto">
              <a:xfrm>
                <a:off x="3560763" y="1223963"/>
                <a:ext cx="31750" cy="23812"/>
              </a:xfrm>
              <a:custGeom>
                <a:avLst/>
                <a:gdLst>
                  <a:gd name="T0" fmla="*/ 12 w 46"/>
                  <a:gd name="T1" fmla="*/ 0 h 31"/>
                  <a:gd name="T2" fmla="*/ 3 w 46"/>
                  <a:gd name="T3" fmla="*/ 2 h 31"/>
                  <a:gd name="T4" fmla="*/ 0 w 46"/>
                  <a:gd name="T5" fmla="*/ 12 h 31"/>
                  <a:gd name="T6" fmla="*/ 0 w 46"/>
                  <a:gd name="T7" fmla="*/ 19 h 31"/>
                  <a:gd name="T8" fmla="*/ 3 w 46"/>
                  <a:gd name="T9" fmla="*/ 29 h 31"/>
                  <a:gd name="T10" fmla="*/ 12 w 46"/>
                  <a:gd name="T11" fmla="*/ 31 h 31"/>
                  <a:gd name="T12" fmla="*/ 32 w 46"/>
                  <a:gd name="T13" fmla="*/ 31 h 31"/>
                  <a:gd name="T14" fmla="*/ 41 w 46"/>
                  <a:gd name="T15" fmla="*/ 29 h 31"/>
                  <a:gd name="T16" fmla="*/ 46 w 46"/>
                  <a:gd name="T17" fmla="*/ 24 h 31"/>
                  <a:gd name="T18" fmla="*/ 46 w 46"/>
                  <a:gd name="T19" fmla="*/ 19 h 31"/>
                  <a:gd name="T20" fmla="*/ 46 w 46"/>
                  <a:gd name="T21" fmla="*/ 12 h 31"/>
                  <a:gd name="T22" fmla="*/ 46 w 46"/>
                  <a:gd name="T23" fmla="*/ 7 h 31"/>
                  <a:gd name="T24" fmla="*/ 41 w 46"/>
                  <a:gd name="T25" fmla="*/ 2 h 31"/>
                  <a:gd name="T26" fmla="*/ 32 w 46"/>
                  <a:gd name="T27" fmla="*/ 0 h 31"/>
                  <a:gd name="T28" fmla="*/ 12 w 46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1">
                    <a:moveTo>
                      <a:pt x="12" y="0"/>
                    </a:moveTo>
                    <a:lnTo>
                      <a:pt x="3" y="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9"/>
                    </a:lnTo>
                    <a:lnTo>
                      <a:pt x="12" y="31"/>
                    </a:lnTo>
                    <a:lnTo>
                      <a:pt x="32" y="31"/>
                    </a:lnTo>
                    <a:lnTo>
                      <a:pt x="41" y="29"/>
                    </a:lnTo>
                    <a:lnTo>
                      <a:pt x="46" y="24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58" name="Freeform 530"/>
              <p:cNvSpPr>
                <a:spLocks/>
              </p:cNvSpPr>
              <p:nvPr/>
            </p:nvSpPr>
            <p:spPr bwMode="auto">
              <a:xfrm>
                <a:off x="4140200" y="1143000"/>
                <a:ext cx="26988" cy="22225"/>
              </a:xfrm>
              <a:custGeom>
                <a:avLst/>
                <a:gdLst>
                  <a:gd name="T0" fmla="*/ 14 w 43"/>
                  <a:gd name="T1" fmla="*/ 0 h 34"/>
                  <a:gd name="T2" fmla="*/ 2 w 43"/>
                  <a:gd name="T3" fmla="*/ 3 h 34"/>
                  <a:gd name="T4" fmla="*/ 2 w 43"/>
                  <a:gd name="T5" fmla="*/ 8 h 34"/>
                  <a:gd name="T6" fmla="*/ 0 w 43"/>
                  <a:gd name="T7" fmla="*/ 12 h 34"/>
                  <a:gd name="T8" fmla="*/ 0 w 43"/>
                  <a:gd name="T9" fmla="*/ 22 h 34"/>
                  <a:gd name="T10" fmla="*/ 2 w 43"/>
                  <a:gd name="T11" fmla="*/ 27 h 34"/>
                  <a:gd name="T12" fmla="*/ 2 w 43"/>
                  <a:gd name="T13" fmla="*/ 32 h 34"/>
                  <a:gd name="T14" fmla="*/ 14 w 43"/>
                  <a:gd name="T15" fmla="*/ 34 h 34"/>
                  <a:gd name="T16" fmla="*/ 33 w 43"/>
                  <a:gd name="T17" fmla="*/ 34 h 34"/>
                  <a:gd name="T18" fmla="*/ 43 w 43"/>
                  <a:gd name="T19" fmla="*/ 32 h 34"/>
                  <a:gd name="T20" fmla="*/ 43 w 43"/>
                  <a:gd name="T21" fmla="*/ 22 h 34"/>
                  <a:gd name="T22" fmla="*/ 43 w 43"/>
                  <a:gd name="T23" fmla="*/ 12 h 34"/>
                  <a:gd name="T24" fmla="*/ 43 w 43"/>
                  <a:gd name="T25" fmla="*/ 3 h 34"/>
                  <a:gd name="T26" fmla="*/ 33 w 43"/>
                  <a:gd name="T27" fmla="*/ 0 h 34"/>
                  <a:gd name="T28" fmla="*/ 14 w 43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34">
                    <a:moveTo>
                      <a:pt x="14" y="0"/>
                    </a:moveTo>
                    <a:lnTo>
                      <a:pt x="2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2" y="32"/>
                    </a:lnTo>
                    <a:lnTo>
                      <a:pt x="14" y="34"/>
                    </a:lnTo>
                    <a:lnTo>
                      <a:pt x="33" y="34"/>
                    </a:lnTo>
                    <a:lnTo>
                      <a:pt x="43" y="32"/>
                    </a:lnTo>
                    <a:lnTo>
                      <a:pt x="43" y="22"/>
                    </a:lnTo>
                    <a:lnTo>
                      <a:pt x="43" y="12"/>
                    </a:lnTo>
                    <a:lnTo>
                      <a:pt x="43" y="3"/>
                    </a:lnTo>
                    <a:lnTo>
                      <a:pt x="3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59" name="Freeform 532"/>
              <p:cNvSpPr>
                <a:spLocks/>
              </p:cNvSpPr>
              <p:nvPr/>
            </p:nvSpPr>
            <p:spPr bwMode="auto">
              <a:xfrm>
                <a:off x="4310063" y="1263650"/>
                <a:ext cx="31750" cy="25400"/>
              </a:xfrm>
              <a:custGeom>
                <a:avLst/>
                <a:gdLst>
                  <a:gd name="T0" fmla="*/ 12 w 46"/>
                  <a:gd name="T1" fmla="*/ 0 h 34"/>
                  <a:gd name="T2" fmla="*/ 2 w 46"/>
                  <a:gd name="T3" fmla="*/ 5 h 34"/>
                  <a:gd name="T4" fmla="*/ 0 w 46"/>
                  <a:gd name="T5" fmla="*/ 12 h 34"/>
                  <a:gd name="T6" fmla="*/ 0 w 46"/>
                  <a:gd name="T7" fmla="*/ 22 h 34"/>
                  <a:gd name="T8" fmla="*/ 2 w 46"/>
                  <a:gd name="T9" fmla="*/ 31 h 34"/>
                  <a:gd name="T10" fmla="*/ 12 w 46"/>
                  <a:gd name="T11" fmla="*/ 34 h 34"/>
                  <a:gd name="T12" fmla="*/ 31 w 46"/>
                  <a:gd name="T13" fmla="*/ 34 h 34"/>
                  <a:gd name="T14" fmla="*/ 41 w 46"/>
                  <a:gd name="T15" fmla="*/ 31 h 34"/>
                  <a:gd name="T16" fmla="*/ 46 w 46"/>
                  <a:gd name="T17" fmla="*/ 26 h 34"/>
                  <a:gd name="T18" fmla="*/ 46 w 46"/>
                  <a:gd name="T19" fmla="*/ 22 h 34"/>
                  <a:gd name="T20" fmla="*/ 46 w 46"/>
                  <a:gd name="T21" fmla="*/ 12 h 34"/>
                  <a:gd name="T22" fmla="*/ 46 w 46"/>
                  <a:gd name="T23" fmla="*/ 7 h 34"/>
                  <a:gd name="T24" fmla="*/ 41 w 46"/>
                  <a:gd name="T25" fmla="*/ 5 h 34"/>
                  <a:gd name="T26" fmla="*/ 31 w 46"/>
                  <a:gd name="T27" fmla="*/ 0 h 34"/>
                  <a:gd name="T28" fmla="*/ 12 w 4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4">
                    <a:moveTo>
                      <a:pt x="12" y="0"/>
                    </a:moveTo>
                    <a:lnTo>
                      <a:pt x="2" y="5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4"/>
                    </a:lnTo>
                    <a:lnTo>
                      <a:pt x="31" y="34"/>
                    </a:lnTo>
                    <a:lnTo>
                      <a:pt x="41" y="31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41" y="5"/>
                    </a:lnTo>
                    <a:lnTo>
                      <a:pt x="3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CC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  <p:sp>
            <p:nvSpPr>
              <p:cNvPr id="660" name="Freeform 533"/>
              <p:cNvSpPr>
                <a:spLocks/>
              </p:cNvSpPr>
              <p:nvPr/>
            </p:nvSpPr>
            <p:spPr bwMode="auto">
              <a:xfrm>
                <a:off x="3692525" y="1165225"/>
                <a:ext cx="31750" cy="22225"/>
              </a:xfrm>
              <a:custGeom>
                <a:avLst/>
                <a:gdLst>
                  <a:gd name="T0" fmla="*/ 14 w 48"/>
                  <a:gd name="T1" fmla="*/ 0 h 31"/>
                  <a:gd name="T2" fmla="*/ 7 w 48"/>
                  <a:gd name="T3" fmla="*/ 2 h 31"/>
                  <a:gd name="T4" fmla="*/ 2 w 48"/>
                  <a:gd name="T5" fmla="*/ 5 h 31"/>
                  <a:gd name="T6" fmla="*/ 0 w 48"/>
                  <a:gd name="T7" fmla="*/ 12 h 31"/>
                  <a:gd name="T8" fmla="*/ 0 w 48"/>
                  <a:gd name="T9" fmla="*/ 19 h 31"/>
                  <a:gd name="T10" fmla="*/ 2 w 48"/>
                  <a:gd name="T11" fmla="*/ 24 h 31"/>
                  <a:gd name="T12" fmla="*/ 7 w 48"/>
                  <a:gd name="T13" fmla="*/ 29 h 31"/>
                  <a:gd name="T14" fmla="*/ 14 w 48"/>
                  <a:gd name="T15" fmla="*/ 31 h 31"/>
                  <a:gd name="T16" fmla="*/ 36 w 48"/>
                  <a:gd name="T17" fmla="*/ 31 h 31"/>
                  <a:gd name="T18" fmla="*/ 43 w 48"/>
                  <a:gd name="T19" fmla="*/ 29 h 31"/>
                  <a:gd name="T20" fmla="*/ 48 w 48"/>
                  <a:gd name="T21" fmla="*/ 19 h 31"/>
                  <a:gd name="T22" fmla="*/ 48 w 48"/>
                  <a:gd name="T23" fmla="*/ 12 h 31"/>
                  <a:gd name="T24" fmla="*/ 43 w 48"/>
                  <a:gd name="T25" fmla="*/ 2 h 31"/>
                  <a:gd name="T26" fmla="*/ 36 w 48"/>
                  <a:gd name="T27" fmla="*/ 0 h 31"/>
                  <a:gd name="T28" fmla="*/ 14 w 48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1">
                    <a:moveTo>
                      <a:pt x="14" y="0"/>
                    </a:moveTo>
                    <a:lnTo>
                      <a:pt x="7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4" y="31"/>
                    </a:lnTo>
                    <a:lnTo>
                      <a:pt x="36" y="31"/>
                    </a:lnTo>
                    <a:lnTo>
                      <a:pt x="43" y="29"/>
                    </a:lnTo>
                    <a:lnTo>
                      <a:pt x="48" y="19"/>
                    </a:lnTo>
                    <a:lnTo>
                      <a:pt x="48" y="12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 sz="2400"/>
              </a:p>
            </p:txBody>
          </p:sp>
        </p:grpSp>
      </p:grpSp>
      <p:pic>
        <p:nvPicPr>
          <p:cNvPr id="757" name="Obrázek 7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31" y="4129826"/>
            <a:ext cx="367271" cy="496996"/>
          </a:xfrm>
          <a:prstGeom prst="rect">
            <a:avLst/>
          </a:prstGeom>
        </p:spPr>
      </p:pic>
      <p:cxnSp>
        <p:nvCxnSpPr>
          <p:cNvPr id="45" name="Přímá spojnice se šipkou 44"/>
          <p:cNvCxnSpPr>
            <a:stCxn id="381" idx="2"/>
            <a:endCxn id="634" idx="0"/>
          </p:cNvCxnSpPr>
          <p:nvPr/>
        </p:nvCxnSpPr>
        <p:spPr>
          <a:xfrm flipH="1">
            <a:off x="810625" y="3813043"/>
            <a:ext cx="11649" cy="779387"/>
          </a:xfrm>
          <a:prstGeom prst="straightConnector1">
            <a:avLst/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0" name="Obrázek 59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4206" y="1775081"/>
            <a:ext cx="1959068" cy="2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ZD 2021.potx" id="{EF786012-062B-450C-AD39-5A52098ED638}" vid="{6F8A0ABC-428D-4B06-8123-39A38D285C6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64FE49EA983347BC7C3FA7254FCFE8" ma:contentTypeVersion="13" ma:contentTypeDescription="Vytvoří nový dokument" ma:contentTypeScope="" ma:versionID="dfd0df4a5d7b52bf0b9062e761f915dd">
  <xsd:schema xmlns:xsd="http://www.w3.org/2001/XMLSchema" xmlns:xs="http://www.w3.org/2001/XMLSchema" xmlns:p="http://schemas.microsoft.com/office/2006/metadata/properties" xmlns:ns2="a4add95d-39ba-4e9e-ad16-6bcdeabd52aa" xmlns:ns3="28157356-507e-468c-95e5-14d7b67a9df3" targetNamespace="http://schemas.microsoft.com/office/2006/metadata/properties" ma:root="true" ma:fieldsID="7b73b5a1b7e2e7426f5e254764459eb0" ns2:_="" ns3:_="">
    <xsd:import namespace="a4add95d-39ba-4e9e-ad16-6bcdeabd52aa"/>
    <xsd:import namespace="28157356-507e-468c-95e5-14d7b67a9d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dd95d-39ba-4e9e-ad16-6bcdeabd5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57356-507e-468c-95e5-14d7b67a9d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149D44-6557-4265-97E4-21552C1053E5}"/>
</file>

<file path=customXml/itemProps2.xml><?xml version="1.0" encoding="utf-8"?>
<ds:datastoreItem xmlns:ds="http://schemas.openxmlformats.org/officeDocument/2006/customXml" ds:itemID="{9653518A-C25A-4183-8B46-DD34DC54C480}"/>
</file>

<file path=customXml/itemProps3.xml><?xml version="1.0" encoding="utf-8"?>
<ds:datastoreItem xmlns:ds="http://schemas.openxmlformats.org/officeDocument/2006/customXml" ds:itemID="{FD41092D-B920-430C-9C04-881DB05C4EA5}"/>
</file>

<file path=docProps/app.xml><?xml version="1.0" encoding="utf-8"?>
<Properties xmlns="http://schemas.openxmlformats.org/officeDocument/2006/extended-properties" xmlns:vt="http://schemas.openxmlformats.org/officeDocument/2006/docPropsVTypes">
  <Template>AZD 2021</Template>
  <TotalTime>985</TotalTime>
  <Words>338</Words>
  <Application>Microsoft Office PowerPoint</Application>
  <PresentationFormat>Širokoúhlá obrazovka</PresentationFormat>
  <Paragraphs>72</Paragraphs>
  <Slides>7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Wingdings</vt:lpstr>
      <vt:lpstr>Vlastní návrh</vt:lpstr>
      <vt:lpstr>Systém zabezpečení pro vysokorychlostní tratě a nové technologie</vt:lpstr>
      <vt:lpstr>Systém ERTMS</vt:lpstr>
      <vt:lpstr>Názorný extrémní příklad:  Implementace ETCS na zařízení SZZ kategorie I</vt:lpstr>
      <vt:lpstr>Vhodnost využití ERTMS pro jednotlivé tratě</vt:lpstr>
      <vt:lpstr>ERTMS na VRT</vt:lpstr>
      <vt:lpstr>“Safety on the Wings of Technology”</vt:lpstr>
      <vt:lpstr>Propojenost systémů řízení a koordinace (hromadné) dopravy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Kampík Vladimír, Ing.</dc:creator>
  <cp:lastModifiedBy>Kampík Vladimír, Ing.</cp:lastModifiedBy>
  <cp:revision>82</cp:revision>
  <dcterms:created xsi:type="dcterms:W3CDTF">2021-09-14T11:18:11Z</dcterms:created>
  <dcterms:modified xsi:type="dcterms:W3CDTF">2021-09-15T20:15:21Z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0x0101007264FE49EA983347BC7C3FA7254FCFE8</vt:lpwstr>
  </property>
</Properties>
</file>