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85" r:id="rId3"/>
    <p:sldId id="286" r:id="rId4"/>
    <p:sldId id="278" r:id="rId5"/>
    <p:sldId id="280" r:id="rId6"/>
    <p:sldId id="281" r:id="rId7"/>
    <p:sldId id="282" r:id="rId8"/>
    <p:sldId id="283" r:id="rId9"/>
    <p:sldId id="284" r:id="rId10"/>
    <p:sldId id="287" r:id="rId11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571">
          <p15:clr>
            <a:srgbClr val="A4A3A4"/>
          </p15:clr>
        </p15:guide>
        <p15:guide id="4" pos="265">
          <p15:clr>
            <a:srgbClr val="A4A3A4"/>
          </p15:clr>
        </p15:guide>
        <p15:guide id="5" orient="horz" pos="2676">
          <p15:clr>
            <a:srgbClr val="A4A3A4"/>
          </p15:clr>
        </p15:guide>
        <p15:guide id="6" orient="horz" pos="1826">
          <p15:clr>
            <a:srgbClr val="A4A3A4"/>
          </p15:clr>
        </p15:guide>
        <p15:guide id="7" orient="horz" pos="960">
          <p15:clr>
            <a:srgbClr val="A4A3A4"/>
          </p15:clr>
        </p15:guide>
        <p15:guide id="8" orient="horz" pos="407">
          <p15:clr>
            <a:srgbClr val="A4A3A4"/>
          </p15:clr>
        </p15:guide>
        <p15:guide id="9" orient="horz" pos="641">
          <p15:clr>
            <a:srgbClr val="A4A3A4"/>
          </p15:clr>
        </p15:guide>
        <p15:guide id="10" orient="horz" pos="4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9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1" autoAdjust="0"/>
    <p:restoredTop sz="94660"/>
  </p:normalViewPr>
  <p:slideViewPr>
    <p:cSldViewPr snapToGrid="0" snapToObjects="1" showGuides="1">
      <p:cViewPr varScale="1">
        <p:scale>
          <a:sx n="171" d="100"/>
          <a:sy n="171" d="100"/>
        </p:scale>
        <p:origin x="156" y="264"/>
      </p:cViewPr>
      <p:guideLst>
        <p:guide orient="horz" pos="1620"/>
        <p:guide pos="2880"/>
        <p:guide orient="horz" pos="1571"/>
        <p:guide pos="265"/>
        <p:guide orient="horz" pos="2676"/>
        <p:guide orient="horz" pos="1826"/>
        <p:guide orient="horz" pos="960"/>
        <p:guide orient="horz" pos="407"/>
        <p:guide orient="horz" pos="641"/>
        <p:guide orient="horz" pos="46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9A3256B-B775-4FE6-B0A5-78145BDE0CB5}" type="datetimeFigureOut">
              <a:rPr lang="cs-CZ" smtClean="0"/>
              <a:t>15.9.2021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DF39A71-4703-481B-A694-500195F641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8241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9426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03598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9A3256B-B775-4FE6-B0A5-78145BDE0CB5}" type="datetimeFigureOut">
              <a:rPr lang="cs-CZ" smtClean="0"/>
              <a:t>15.9.2021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DF39A71-4703-481B-A694-500195F641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577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9A3256B-B775-4FE6-B0A5-78145BDE0CB5}" type="datetimeFigureOut">
              <a:rPr lang="cs-CZ" smtClean="0"/>
              <a:t>15.9.2021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DF39A71-4703-481B-A694-500195F641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908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230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9A3256B-B775-4FE6-B0A5-78145BDE0CB5}" type="datetimeFigureOut">
              <a:rPr lang="cs-CZ" smtClean="0"/>
              <a:t>15.9.2021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DF39A71-4703-481B-A694-500195F641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565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9426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9A3256B-B775-4FE6-B0A5-78145BDE0CB5}" type="datetimeFigureOut">
              <a:rPr lang="cs-CZ" smtClean="0"/>
              <a:t>15.9.2021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DF39A71-4703-481B-A694-500195F641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87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9426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9A3256B-B775-4FE6-B0A5-78145BDE0CB5}" type="datetimeFigureOut">
              <a:rPr lang="cs-CZ" smtClean="0"/>
              <a:t>15.9.2021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DF39A71-4703-481B-A694-500195F641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0590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9426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9A3256B-B775-4FE6-B0A5-78145BDE0CB5}" type="datetimeFigureOut">
              <a:rPr lang="cs-CZ" smtClean="0"/>
              <a:t>15.9.2021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DF39A71-4703-481B-A694-500195F641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633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826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9A3256B-B775-4FE6-B0A5-78145BDE0CB5}" type="datetimeFigureOut">
              <a:rPr lang="cs-CZ" smtClean="0"/>
              <a:t>15.9.2021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DF39A71-4703-481B-A694-500195F641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028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9A3256B-B775-4FE6-B0A5-78145BDE0CB5}" type="datetimeFigureOut">
              <a:rPr lang="cs-CZ" smtClean="0"/>
              <a:t>15.9.2021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DF39A71-4703-481B-A694-500195F641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-2234" y="4594820"/>
            <a:ext cx="9152162" cy="548680"/>
          </a:xfrm>
          <a:prstGeom prst="rect">
            <a:avLst/>
          </a:prstGeom>
          <a:solidFill>
            <a:srgbClr val="0993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 userDrawn="1"/>
        </p:nvSpPr>
        <p:spPr>
          <a:xfrm>
            <a:off x="6444208" y="4731990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www.oltis.cz</a:t>
            </a:r>
          </a:p>
        </p:txBody>
      </p:sp>
      <p:sp>
        <p:nvSpPr>
          <p:cNvPr id="7" name="Rovnoramenný trojúhelník 6"/>
          <p:cNvSpPr/>
          <p:nvPr userDrawn="1"/>
        </p:nvSpPr>
        <p:spPr>
          <a:xfrm flipV="1">
            <a:off x="5004048" y="0"/>
            <a:ext cx="4145880" cy="2499742"/>
          </a:xfrm>
          <a:prstGeom prst="triangle">
            <a:avLst>
              <a:gd name="adj" fmla="val 100000"/>
            </a:avLst>
          </a:prstGeom>
          <a:solidFill>
            <a:srgbClr val="0993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" name="Picture 2" descr="P:\MARKETING\_Akce\2018 -11 Firma roku\podklady pro prezentaci\ikonky 02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948" y="56098"/>
            <a:ext cx="2375603" cy="2112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Přímá spojnice 7"/>
          <p:cNvCxnSpPr/>
          <p:nvPr userDrawn="1"/>
        </p:nvCxnSpPr>
        <p:spPr>
          <a:xfrm flipH="1">
            <a:off x="7472363" y="1282124"/>
            <a:ext cx="371533" cy="203776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 flipH="1">
            <a:off x="7512844" y="1305937"/>
            <a:ext cx="371533" cy="203776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 userDrawn="1"/>
        </p:nvCxnSpPr>
        <p:spPr>
          <a:xfrm rot="-60000" flipH="1">
            <a:off x="8478593" y="773906"/>
            <a:ext cx="251070" cy="142497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 userDrawn="1"/>
        </p:nvCxnSpPr>
        <p:spPr>
          <a:xfrm rot="-60000" flipH="1">
            <a:off x="8479632" y="795990"/>
            <a:ext cx="288000" cy="16200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7946232" y="1428750"/>
            <a:ext cx="577605" cy="324188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 flipH="1">
            <a:off x="8704812" y="83344"/>
            <a:ext cx="374894" cy="225842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85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38" y="-128239"/>
            <a:ext cx="5107538" cy="2948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209" y="476672"/>
            <a:ext cx="2255565" cy="55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865509" y="3147814"/>
            <a:ext cx="5469189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Ing. Miroslav Fukan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, výkonný ředitel</a:t>
            </a:r>
          </a:p>
          <a:p>
            <a:pPr>
              <a:spcBef>
                <a:spcPts val="1800"/>
              </a:spcBef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Pardubice, 16.–17. září 2021</a:t>
            </a:r>
          </a:p>
        </p:txBody>
      </p:sp>
      <p:pic>
        <p:nvPicPr>
          <p:cNvPr id="1026" name="Picture 2" descr="P:\MARKETING\_Akce\2022-10 IRFC 2022\Grafika\Loga firem\Partneri\Zeleznicni konference 2021 Pardubic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28" y="223781"/>
            <a:ext cx="4159860" cy="2596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2507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211B4BF9-BD59-431E-A936-00E6FFE15AF3}"/>
              </a:ext>
            </a:extLst>
          </p:cNvPr>
          <p:cNvSpPr txBox="1"/>
          <p:nvPr/>
        </p:nvSpPr>
        <p:spPr>
          <a:xfrm>
            <a:off x="635000" y="2921000"/>
            <a:ext cx="4991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Děkuji za Vaši pozornost.</a:t>
            </a:r>
          </a:p>
          <a:p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S pozdravem, Miroslav Fukan</a:t>
            </a:r>
          </a:p>
        </p:txBody>
      </p:sp>
    </p:spTree>
    <p:extLst>
      <p:ext uri="{BB962C8B-B14F-4D97-AF65-F5344CB8AC3E}">
        <p14:creationId xmlns:p14="http://schemas.microsoft.com/office/powerpoint/2010/main" val="114437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3D02EA2D-F82D-4A2D-937E-604ACA45D886}"/>
              </a:ext>
            </a:extLst>
          </p:cNvPr>
          <p:cNvSpPr txBox="1"/>
          <p:nvPr/>
        </p:nvSpPr>
        <p:spPr>
          <a:xfrm>
            <a:off x="323528" y="393513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Železnice – priorita dnešní </a:t>
            </a:r>
            <a:r>
              <a:rPr lang="sk-SK" sz="1600" b="1" dirty="0" err="1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Evropy</a:t>
            </a:r>
            <a:endParaRPr lang="sk-SK" sz="1600" b="1" dirty="0">
              <a:solidFill>
                <a:srgbClr val="0993CD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EE1AE77-AA62-4056-A5CC-08DDE7DF2A8E}"/>
              </a:ext>
            </a:extLst>
          </p:cNvPr>
          <p:cNvSpPr txBox="1"/>
          <p:nvPr/>
        </p:nvSpPr>
        <p:spPr>
          <a:xfrm>
            <a:off x="323528" y="1241213"/>
            <a:ext cx="8274207" cy="2634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Železnice ekologická –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Green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Deal</a:t>
            </a:r>
            <a:endParaRPr lang="sk-SK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sk-SK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Jednotný železniční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evropský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prostor</a:t>
            </a:r>
            <a:endParaRPr lang="sk-SK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Single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European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Railway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Area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(ETCS, TSI)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Sektorové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organizace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v rámci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Evropy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(CER, EIM, UNIFE ...)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EUAR –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Evropský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drážní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úřad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European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Union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Agency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for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Railways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</p:txBody>
      </p:sp>
      <p:cxnSp>
        <p:nvCxnSpPr>
          <p:cNvPr id="4" name="Přímá spojnice 3">
            <a:extLst>
              <a:ext uri="{FF2B5EF4-FFF2-40B4-BE49-F238E27FC236}">
                <a16:creationId xmlns:a16="http://schemas.microsoft.com/office/drawing/2014/main" id="{23149537-4291-430E-A52A-5D453D91B4CA}"/>
              </a:ext>
            </a:extLst>
          </p:cNvPr>
          <p:cNvCxnSpPr/>
          <p:nvPr/>
        </p:nvCxnSpPr>
        <p:spPr>
          <a:xfrm>
            <a:off x="414000" y="733646"/>
            <a:ext cx="898460" cy="0"/>
          </a:xfrm>
          <a:prstGeom prst="line">
            <a:avLst/>
          </a:prstGeom>
          <a:ln>
            <a:solidFill>
              <a:srgbClr val="099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031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1EE9AD54-896D-4791-AD3E-CAD1A6588895}"/>
              </a:ext>
            </a:extLst>
          </p:cNvPr>
          <p:cNvSpPr txBox="1"/>
          <p:nvPr/>
        </p:nvSpPr>
        <p:spPr>
          <a:xfrm>
            <a:off x="323528" y="393513"/>
            <a:ext cx="55819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Priority a </a:t>
            </a:r>
            <a:r>
              <a:rPr lang="sk-SK" sz="1600" b="1" dirty="0" err="1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ohrožení</a:t>
            </a:r>
            <a:r>
              <a:rPr lang="sk-SK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600" b="1" dirty="0" err="1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Digitalizace</a:t>
            </a:r>
            <a:r>
              <a:rPr lang="sk-SK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železnice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5EAB3D72-6236-4019-A85A-A5AE043F7063}"/>
              </a:ext>
            </a:extLst>
          </p:cNvPr>
          <p:cNvSpPr txBox="1"/>
          <p:nvPr/>
        </p:nvSpPr>
        <p:spPr>
          <a:xfrm>
            <a:off x="323528" y="1241082"/>
            <a:ext cx="8274207" cy="295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Single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European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Railway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Area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–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Evropský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systém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Kompatibilní vozy,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lokomotivy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, zabezpečení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TSI –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standardní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výměna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informací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v rámci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Evropy</a:t>
            </a: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sk-SK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Kybernetická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bezpečnost</a:t>
            </a:r>
            <a:endParaRPr lang="sk-SK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Kritická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infrastruktura</a:t>
            </a: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Zálohování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a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archivace</a:t>
            </a: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sk-SK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Kritický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nedostatek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IT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odborníků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– ČR i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Evropa</a:t>
            </a: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4" name="Přímá spojnice 3">
            <a:extLst>
              <a:ext uri="{FF2B5EF4-FFF2-40B4-BE49-F238E27FC236}">
                <a16:creationId xmlns:a16="http://schemas.microsoft.com/office/drawing/2014/main" id="{57A6DF90-0C88-4FCB-B149-4BBC3E92CB53}"/>
              </a:ext>
            </a:extLst>
          </p:cNvPr>
          <p:cNvCxnSpPr/>
          <p:nvPr/>
        </p:nvCxnSpPr>
        <p:spPr>
          <a:xfrm>
            <a:off x="414000" y="733646"/>
            <a:ext cx="898460" cy="0"/>
          </a:xfrm>
          <a:prstGeom prst="line">
            <a:avLst/>
          </a:prstGeom>
          <a:ln>
            <a:solidFill>
              <a:srgbClr val="099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395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3528" y="393513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Programy podpory – </a:t>
            </a:r>
            <a:r>
              <a:rPr lang="sk-SK" sz="1600" b="1" dirty="0" err="1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Evropa</a:t>
            </a:r>
            <a:endParaRPr lang="sk-SK" sz="1600" b="1" dirty="0">
              <a:solidFill>
                <a:srgbClr val="0993CD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23528" y="732067"/>
            <a:ext cx="827420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Horizon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Europe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: (EC) –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VaV</a:t>
            </a: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34988" indent="-261938">
              <a:lnSpc>
                <a:spcPct val="150000"/>
              </a:lnSpc>
              <a:buFont typeface="Courier New" panose="02070309020205020404" pitchFamily="49" charset="0"/>
              <a:buChar char="o"/>
              <a:tabLst>
                <a:tab pos="903288" algn="l"/>
              </a:tabLst>
            </a:pP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2021–2027; 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95,5 mld. EUR</a:t>
            </a:r>
          </a:p>
          <a:p>
            <a:pPr marL="534988" indent="-261938">
              <a:lnSpc>
                <a:spcPct val="150000"/>
              </a:lnSpc>
              <a:buFont typeface="Courier New" panose="02070309020205020404" pitchFamily="49" charset="0"/>
              <a:buChar char="o"/>
              <a:tabLst>
                <a:tab pos="903288" algn="l"/>
              </a:tabLst>
            </a:pPr>
            <a:r>
              <a:rPr lang="cs-CZ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Europe's</a:t>
            </a: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Rail</a:t>
            </a: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 Joint </a:t>
            </a:r>
            <a:r>
              <a:rPr lang="cs-CZ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Undertaking</a:t>
            </a: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(EC) –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VaV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1016000" lvl="1" indent="-28575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03288" algn="l"/>
              </a:tabLst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2021–2027; předběžně 600 mil. EUR</a:t>
            </a:r>
          </a:p>
          <a:p>
            <a:pPr marL="101600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Společný podnik EC a železničního sektoru (průmysl, IM, RU)</a:t>
            </a:r>
          </a:p>
          <a:p>
            <a:pPr marL="101600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ČR – AŽD Praha s.r.o., České dráhy, a.s.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Connecting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Europe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Facility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(EC) –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Implementace</a:t>
            </a: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34988" indent="-261938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2021–2027; 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25,8 mld. EUR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Program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Digitální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Evropa</a:t>
            </a: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(MPO) –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Implementace</a:t>
            </a: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286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2021–2027; 7,6 mld. EUR</a:t>
            </a:r>
          </a:p>
          <a:p>
            <a:pPr marL="6286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Superpočítače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Umělá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inteligence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, Kybernetická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bezpečnost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, pokročilé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digitální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dovednosti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Využívání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digitálních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technologií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ve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společnosti</a:t>
            </a: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3" name="Přímá spojnice 12"/>
          <p:cNvCxnSpPr/>
          <p:nvPr/>
        </p:nvCxnSpPr>
        <p:spPr>
          <a:xfrm>
            <a:off x="414000" y="733646"/>
            <a:ext cx="898460" cy="0"/>
          </a:xfrm>
          <a:prstGeom prst="line">
            <a:avLst/>
          </a:prstGeom>
          <a:ln>
            <a:solidFill>
              <a:srgbClr val="099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1611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9878" y="390377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Programy podpory - ČR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29878" y="734821"/>
            <a:ext cx="8036701" cy="3925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Program DOPRAVA 2020+ 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(MD) –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VaV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28650" indent="-2730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2020–2026; 1,95 mld. Kč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Operační program Doprava 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(MD) –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Implementace</a:t>
            </a: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286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2021–2027; 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4,86 mld. EUR</a:t>
            </a: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1400" b="1" dirty="0">
                <a:latin typeface="Verdana" panose="020B0604030504040204" pitchFamily="34" charset="0"/>
                <a:ea typeface="Verdana" panose="020B0604030504040204" pitchFamily="34" charset="0"/>
              </a:rPr>
              <a:t>Národní plán obnovy 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(MPO) –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Implementace</a:t>
            </a:r>
            <a:endParaRPr lang="sk-SK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286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2021–2027; 190 mld. Kč</a:t>
            </a:r>
          </a:p>
          <a:p>
            <a:pPr marL="623888" indent="-265113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Digitalizace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28 mld. Kč</a:t>
            </a:r>
          </a:p>
          <a:p>
            <a:pPr marL="623888" indent="-265113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Fyzická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infrastruktura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a zelená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tranzice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85 mld. Kč</a:t>
            </a:r>
          </a:p>
          <a:p>
            <a:pPr marL="623888" indent="-265113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Výzkum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, vývoj a </a:t>
            </a:r>
            <a:r>
              <a:rPr lang="sk-SK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inovace</a:t>
            </a:r>
            <a:r>
              <a:rPr lang="sk-SK" sz="1400" dirty="0">
                <a:latin typeface="Verdana" panose="020B0604030504040204" pitchFamily="34" charset="0"/>
                <a:ea typeface="Verdana" panose="020B0604030504040204" pitchFamily="34" charset="0"/>
              </a:rPr>
              <a:t> 13 mld. Kč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Operační program Technologie a aplikace pro konkurenceschopnost 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(MPO)</a:t>
            </a:r>
          </a:p>
          <a:p>
            <a:pPr marL="628650" indent="-269875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2021–2027, 80 mld. Kč, implementace/VAV</a:t>
            </a:r>
          </a:p>
          <a:p>
            <a:pPr>
              <a:lnSpc>
                <a:spcPts val="2000"/>
              </a:lnSpc>
              <a:spcBef>
                <a:spcPts val="400"/>
              </a:spcBef>
            </a:pPr>
            <a:endParaRPr lang="cs-CZ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3" name="Přímá spojnice 12"/>
          <p:cNvCxnSpPr/>
          <p:nvPr/>
        </p:nvCxnSpPr>
        <p:spPr>
          <a:xfrm>
            <a:off x="414000" y="728931"/>
            <a:ext cx="898460" cy="0"/>
          </a:xfrm>
          <a:prstGeom prst="line">
            <a:avLst/>
          </a:prstGeom>
          <a:ln>
            <a:solidFill>
              <a:srgbClr val="099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540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3FDFEF27-1C3F-4BF3-96AB-6B5BCF1D1E74}"/>
              </a:ext>
            </a:extLst>
          </p:cNvPr>
          <p:cNvSpPr txBox="1"/>
          <p:nvPr/>
        </p:nvSpPr>
        <p:spPr>
          <a:xfrm>
            <a:off x="323528" y="392519"/>
            <a:ext cx="5437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Trendy IT systémů pro železnici </a:t>
            </a:r>
          </a:p>
          <a:p>
            <a:r>
              <a:rPr lang="cs-CZ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 nákladní dopravě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4ED01AE-B803-4E5B-8F3E-ABA65CD0B1A4}"/>
              </a:ext>
            </a:extLst>
          </p:cNvPr>
          <p:cNvSpPr txBox="1"/>
          <p:nvPr/>
        </p:nvSpPr>
        <p:spPr>
          <a:xfrm>
            <a:off x="313486" y="1285293"/>
            <a:ext cx="6597332" cy="3426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cs-CZ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Freight</a:t>
            </a: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 as a </a:t>
            </a:r>
            <a:r>
              <a:rPr lang="cs-CZ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Service</a:t>
            </a:r>
            <a:endParaRPr lang="cs-CZ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Integrovaná přepravní služba pro koncové zákazníky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Sdílení dostupných kapacit dopravců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2000"/>
              </a:lnSpc>
              <a:spcBef>
                <a:spcPts val="400"/>
              </a:spcBef>
            </a:pP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Digital </a:t>
            </a:r>
            <a:r>
              <a:rPr lang="cs-CZ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Automatic</a:t>
            </a: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Coupling</a:t>
            </a: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 – automatické spřáhlo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Online informace o nákladním voze a vlaku</a:t>
            </a:r>
          </a:p>
          <a:p>
            <a:pPr>
              <a:lnSpc>
                <a:spcPts val="2000"/>
              </a:lnSpc>
              <a:spcBef>
                <a:spcPts val="400"/>
              </a:spcBef>
            </a:pP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2000"/>
              </a:lnSpc>
              <a:spcBef>
                <a:spcPts val="400"/>
              </a:spcBef>
            </a:pP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Systémy s umělou inteligencí pro plánování 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Nasazení zdrojů na pravidelné i ad-hoc výkony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Plánované i mimořádné výluky</a:t>
            </a:r>
          </a:p>
          <a:p>
            <a:pPr>
              <a:lnSpc>
                <a:spcPts val="2000"/>
              </a:lnSpc>
              <a:spcBef>
                <a:spcPts val="400"/>
              </a:spcBef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4" name="Přímá spojnice 3">
            <a:extLst>
              <a:ext uri="{FF2B5EF4-FFF2-40B4-BE49-F238E27FC236}">
                <a16:creationId xmlns:a16="http://schemas.microsoft.com/office/drawing/2014/main" id="{7A621580-C071-4D36-85FC-CCAFE19B1FBD}"/>
              </a:ext>
            </a:extLst>
          </p:cNvPr>
          <p:cNvCxnSpPr/>
          <p:nvPr/>
        </p:nvCxnSpPr>
        <p:spPr>
          <a:xfrm>
            <a:off x="414000" y="977294"/>
            <a:ext cx="898460" cy="0"/>
          </a:xfrm>
          <a:prstGeom prst="line">
            <a:avLst/>
          </a:prstGeom>
          <a:ln>
            <a:solidFill>
              <a:srgbClr val="099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292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CD601ABA-A0EF-4ACA-ACC0-71BDF21F88DD}"/>
              </a:ext>
            </a:extLst>
          </p:cNvPr>
          <p:cNvSpPr txBox="1"/>
          <p:nvPr/>
        </p:nvSpPr>
        <p:spPr>
          <a:xfrm>
            <a:off x="323528" y="392783"/>
            <a:ext cx="5437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Trendy IT systémů pro železnici </a:t>
            </a:r>
          </a:p>
          <a:p>
            <a:r>
              <a:rPr lang="cs-CZ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 nákladní dopravě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79D9C41-B629-4561-9BC1-06CAA8D1A7F0}"/>
              </a:ext>
            </a:extLst>
          </p:cNvPr>
          <p:cNvSpPr txBox="1"/>
          <p:nvPr/>
        </p:nvSpPr>
        <p:spPr>
          <a:xfrm>
            <a:off x="319792" y="1291599"/>
            <a:ext cx="6597332" cy="3118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Předávání informací o přepravě mezi dopravci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Pokračující standardizace u velkých dopravců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Nové způsoby a standardizace u malých dopravců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Bezpečnost a dohledatelnost informací o zásilce</a:t>
            </a:r>
          </a:p>
          <a:p>
            <a:pPr>
              <a:lnSpc>
                <a:spcPts val="2000"/>
              </a:lnSpc>
              <a:spcBef>
                <a:spcPts val="400"/>
              </a:spcBef>
            </a:pP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2000"/>
              </a:lnSpc>
              <a:spcBef>
                <a:spcPts val="400"/>
              </a:spcBef>
            </a:pP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Terminal management </a:t>
            </a:r>
            <a:r>
              <a:rPr lang="cs-CZ" sz="1400" b="1" dirty="0" err="1">
                <a:latin typeface="Verdana" panose="020B0604030504040204" pitchFamily="34" charset="0"/>
                <a:ea typeface="Verdana" panose="020B0604030504040204" pitchFamily="34" charset="0"/>
              </a:rPr>
              <a:t>system</a:t>
            </a:r>
            <a:endParaRPr lang="cs-CZ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Podpora rozhodování dispečerů terminálů a stanic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2000"/>
              </a:lnSpc>
              <a:spcBef>
                <a:spcPts val="400"/>
              </a:spcBef>
            </a:pP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Krizové řízení dopravy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Podpora rozhodování v případě výluk velkého rozsahu</a:t>
            </a:r>
          </a:p>
        </p:txBody>
      </p:sp>
      <p:cxnSp>
        <p:nvCxnSpPr>
          <p:cNvPr id="4" name="Přímá spojnice 3">
            <a:extLst>
              <a:ext uri="{FF2B5EF4-FFF2-40B4-BE49-F238E27FC236}">
                <a16:creationId xmlns:a16="http://schemas.microsoft.com/office/drawing/2014/main" id="{BC0538DF-BF27-40AA-86AD-8C65351341A5}"/>
              </a:ext>
            </a:extLst>
          </p:cNvPr>
          <p:cNvCxnSpPr/>
          <p:nvPr/>
        </p:nvCxnSpPr>
        <p:spPr>
          <a:xfrm>
            <a:off x="414000" y="978645"/>
            <a:ext cx="898460" cy="0"/>
          </a:xfrm>
          <a:prstGeom prst="line">
            <a:avLst/>
          </a:prstGeom>
          <a:ln>
            <a:solidFill>
              <a:srgbClr val="099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269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4F3FDD79-079C-4FF5-AF9D-113BE0504275}"/>
              </a:ext>
            </a:extLst>
          </p:cNvPr>
          <p:cNvSpPr txBox="1"/>
          <p:nvPr/>
        </p:nvSpPr>
        <p:spPr>
          <a:xfrm>
            <a:off x="323528" y="392431"/>
            <a:ext cx="5937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Trendy IT systémů pro železnici </a:t>
            </a:r>
          </a:p>
          <a:p>
            <a:r>
              <a:rPr lang="cs-CZ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 osobní dopravě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28E135F-FA71-4548-B17A-37D20C527E48}"/>
              </a:ext>
            </a:extLst>
          </p:cNvPr>
          <p:cNvSpPr txBox="1"/>
          <p:nvPr/>
        </p:nvSpPr>
        <p:spPr>
          <a:xfrm>
            <a:off x="326097" y="1293957"/>
            <a:ext cx="7644453" cy="2503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Integrace a interoperabilita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Lepší propojení veřejné a individuální dopravy</a:t>
            </a:r>
          </a:p>
          <a:p>
            <a:pPr marL="742950" lvl="1" indent="-285750">
              <a:lnSpc>
                <a:spcPts val="2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MaaS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– včetně sdílené mobility a integrace parkovišť</a:t>
            </a:r>
          </a:p>
          <a:p>
            <a:pPr marL="742950" lvl="1" indent="-285750">
              <a:lnSpc>
                <a:spcPts val="2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integrace návazných služeb (hotely, taxi)</a:t>
            </a:r>
          </a:p>
          <a:p>
            <a:pPr marL="742950" lvl="1" indent="-285750">
              <a:lnSpc>
                <a:spcPts val="2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propojení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route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plannerů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(navigace) s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journey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plannery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lnSpc>
                <a:spcPts val="2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multimodální vyhledávání optimálního spojení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lnSpc>
                <a:spcPts val="2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„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one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-stop-shop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” 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– všechny cestovní doklady, jediná platba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Využití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real-time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dat z provozu do odbavovacích a informačních systémů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AFCB9925-9810-49EE-8836-DBE031EA26EA}"/>
              </a:ext>
            </a:extLst>
          </p:cNvPr>
          <p:cNvCxnSpPr/>
          <p:nvPr/>
        </p:nvCxnSpPr>
        <p:spPr>
          <a:xfrm>
            <a:off x="420687" y="973446"/>
            <a:ext cx="898460" cy="0"/>
          </a:xfrm>
          <a:prstGeom prst="line">
            <a:avLst/>
          </a:prstGeom>
          <a:ln>
            <a:solidFill>
              <a:srgbClr val="099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386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EAC68840-1182-465B-BBDB-CA4479032755}"/>
              </a:ext>
            </a:extLst>
          </p:cNvPr>
          <p:cNvSpPr txBox="1"/>
          <p:nvPr/>
        </p:nvSpPr>
        <p:spPr>
          <a:xfrm>
            <a:off x="323528" y="387555"/>
            <a:ext cx="5924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Trendy IT systémů pro železnici </a:t>
            </a:r>
            <a:br>
              <a:rPr lang="cs-CZ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sz="1600" b="1" dirty="0">
                <a:solidFill>
                  <a:srgbClr val="0993C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 osobní dopravě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5716782-87FB-4F91-8E15-A5FF6F0B1A68}"/>
              </a:ext>
            </a:extLst>
          </p:cNvPr>
          <p:cNvSpPr txBox="1"/>
          <p:nvPr/>
        </p:nvSpPr>
        <p:spPr>
          <a:xfrm>
            <a:off x="326096" y="1054329"/>
            <a:ext cx="8323263" cy="3604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  <a:t>Zákazník v centru pozornosti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Atraktivita přinášených řešení</a:t>
            </a:r>
          </a:p>
          <a:p>
            <a:pPr marL="742950" lvl="1" indent="-285750">
              <a:lnSpc>
                <a:spcPts val="2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digitalizace přináší nové aplikace pro cestující - důraz na zachování</a:t>
            </a:r>
            <a:b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přehlednosti, srozumitelnosti a důvěryhodnosti poskytovaných informací</a:t>
            </a:r>
          </a:p>
          <a:p>
            <a:pPr marL="742950" lvl="1" indent="-285750">
              <a:lnSpc>
                <a:spcPts val="2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customizace – přizpůsobení individuálním preferencím jednotlivých uživatelů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Péče o cestující</a:t>
            </a:r>
          </a:p>
          <a:p>
            <a:pPr marL="742950" lvl="1" indent="-285750">
              <a:lnSpc>
                <a:spcPts val="2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aktuálnost informací –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trip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tracking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real-time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data</a:t>
            </a:r>
          </a:p>
          <a:p>
            <a:pPr marL="742950" lvl="1" indent="-285750">
              <a:lnSpc>
                <a:spcPts val="2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navigační služby při přestupech (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indoor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navigace)</a:t>
            </a:r>
          </a:p>
          <a:p>
            <a:pPr marL="742950" lvl="1" indent="-285750">
              <a:lnSpc>
                <a:spcPts val="2000"/>
              </a:lnSpc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podpora při mimořádnostech a změnách cestovního plánu</a:t>
            </a: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Optimalizace jízdného –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best-price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přístup, post-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payment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systémy,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account-based</a:t>
            </a: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ticketing</a:t>
            </a:r>
            <a:endParaRPr lang="cs-CZ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ts val="2000"/>
              </a:lnSpc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Bezpečnost – motivace k návratu do prostředků veřejné dopravy po pandemii Covid-19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AFCB9925-9810-49EE-8836-DBE031EA26EA}"/>
              </a:ext>
            </a:extLst>
          </p:cNvPr>
          <p:cNvCxnSpPr/>
          <p:nvPr/>
        </p:nvCxnSpPr>
        <p:spPr>
          <a:xfrm>
            <a:off x="420687" y="973446"/>
            <a:ext cx="898460" cy="0"/>
          </a:xfrm>
          <a:prstGeom prst="line">
            <a:avLst/>
          </a:prstGeom>
          <a:ln>
            <a:solidFill>
              <a:srgbClr val="0993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68349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64FE49EA983347BC7C3FA7254FCFE8" ma:contentTypeVersion="13" ma:contentTypeDescription="Vytvoří nový dokument" ma:contentTypeScope="" ma:versionID="dfd0df4a5d7b52bf0b9062e761f915dd">
  <xsd:schema xmlns:xsd="http://www.w3.org/2001/XMLSchema" xmlns:xs="http://www.w3.org/2001/XMLSchema" xmlns:p="http://schemas.microsoft.com/office/2006/metadata/properties" xmlns:ns2="a4add95d-39ba-4e9e-ad16-6bcdeabd52aa" xmlns:ns3="28157356-507e-468c-95e5-14d7b67a9df3" targetNamespace="http://schemas.microsoft.com/office/2006/metadata/properties" ma:root="true" ma:fieldsID="7b73b5a1b7e2e7426f5e254764459eb0" ns2:_="" ns3:_="">
    <xsd:import namespace="a4add95d-39ba-4e9e-ad16-6bcdeabd52aa"/>
    <xsd:import namespace="28157356-507e-468c-95e5-14d7b67a9d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dd95d-39ba-4e9e-ad16-6bcdeabd52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157356-507e-468c-95e5-14d7b67a9d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93B43A-B8E6-4297-A553-AD4F34A8B516}"/>
</file>

<file path=customXml/itemProps2.xml><?xml version="1.0" encoding="utf-8"?>
<ds:datastoreItem xmlns:ds="http://schemas.openxmlformats.org/officeDocument/2006/customXml" ds:itemID="{515483EB-9621-4ED7-BE5C-CD1E9876D1B7}"/>
</file>

<file path=customXml/itemProps3.xml><?xml version="1.0" encoding="utf-8"?>
<ds:datastoreItem xmlns:ds="http://schemas.openxmlformats.org/officeDocument/2006/customXml" ds:itemID="{9A5C1FAC-7D27-4DC3-9418-BF0F1EA56647}"/>
</file>

<file path=docProps/app.xml><?xml version="1.0" encoding="utf-8"?>
<Properties xmlns="http://schemas.openxmlformats.org/officeDocument/2006/extended-properties" xmlns:vt="http://schemas.openxmlformats.org/officeDocument/2006/docPropsVTypes">
  <TotalTime>4051</TotalTime>
  <Words>571</Words>
  <Application>Microsoft Office PowerPoint</Application>
  <PresentationFormat>Předvádění na obrazovce (16:9)</PresentationFormat>
  <Paragraphs>93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Verdana</vt:lpstr>
      <vt:lpstr>Wingdings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Renáta Hoření</dc:creator>
  <cp:lastModifiedBy>Stanislav Koutný</cp:lastModifiedBy>
  <cp:revision>166</cp:revision>
  <cp:lastPrinted>2021-09-15T11:34:20Z</cp:lastPrinted>
  <dcterms:created xsi:type="dcterms:W3CDTF">2018-10-23T07:32:20Z</dcterms:created>
  <dcterms:modified xsi:type="dcterms:W3CDTF">2021-09-15T12:46:29Z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0x0101007264FE49EA983347BC7C3FA7254FCFE8</vt:lpwstr>
  </property>
</Properties>
</file>