
<file path=[Content_Types].xml><?xml version="1.0" encoding="utf-8"?>
<Types xmlns="http://schemas.openxmlformats.org/package/2006/content-types"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3"/>
  </p:sldMasterIdLst>
  <p:notesMasterIdLst>
    <p:notesMasterId r:id="rId8"/>
  </p:notesMasterIdLst>
  <p:handoutMasterIdLst>
    <p:handoutMasterId r:id="rId9"/>
  </p:handoutMasterIdLst>
  <p:sldIdLst>
    <p:sldId id="256" r:id="rId4"/>
    <p:sldId id="278" r:id="rId5"/>
    <p:sldId id="279" r:id="rId6"/>
    <p:sldId id="264" r:id="rId7"/>
  </p:sldIdLst>
  <p:sldSz cx="12192000" cy="6858000"/>
  <p:notesSz cx="7102475" cy="10233025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08" autoAdjust="0"/>
    <p:restoredTop sz="94605"/>
  </p:normalViewPr>
  <p:slideViewPr>
    <p:cSldViewPr>
      <p:cViewPr varScale="1">
        <p:scale>
          <a:sx n="107" d="100"/>
          <a:sy n="107" d="100"/>
        </p:scale>
        <p:origin x="784" y="17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D574E9FD-8C63-B24C-BEE2-D72867F241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BF1562E-5327-804E-9AB1-5E3B249392D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883D35B-066C-F145-BA6C-D305893104F9}" type="datetimeFigureOut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3359B65-DA9C-584D-B4BA-1A141550B8F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0263"/>
            <a:ext cx="3078163" cy="51276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76F2A34-896C-4C49-94F8-D1B739B76F0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725" y="9720263"/>
            <a:ext cx="3078163" cy="51276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F7A73CD-1D2A-914F-A5C9-6C8A4EF82139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173E4AAA-DB8E-6942-A5A0-28BC74398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wrap="square" lIns="99057" tIns="49528" rIns="99057" bIns="4952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C8186A4-E7E7-5D41-A424-4299A94804F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wrap="square" lIns="99057" tIns="49528" rIns="99057" bIns="4952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12C614A-0257-594C-98F8-EE22CBB8328F}" type="datetimeFigureOut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1E3288AB-6413-BF47-ABA1-1FA248BACF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6763"/>
            <a:ext cx="6823075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8" rIns="99057" bIns="49528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58A2B495-372A-FB41-85A8-AB42A2774D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3250" cy="4605338"/>
          </a:xfrm>
          <a:prstGeom prst="rect">
            <a:avLst/>
          </a:prstGeom>
        </p:spPr>
        <p:txBody>
          <a:bodyPr vert="horz" wrap="square" lIns="99057" tIns="49528" rIns="99057" bIns="4952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cs-CZ" altLang="cs-CZ" noProof="0"/>
              <a:t>Klepnutím lze upravit styly předlohy textu.</a:t>
            </a:r>
          </a:p>
          <a:p>
            <a:pPr lvl="1"/>
            <a:r>
              <a:rPr lang="cs-CZ" altLang="cs-CZ" noProof="0"/>
              <a:t>Druhá úroveň</a:t>
            </a:r>
          </a:p>
          <a:p>
            <a:pPr lvl="2"/>
            <a:r>
              <a:rPr lang="cs-CZ" altLang="cs-CZ" noProof="0"/>
              <a:t>Třetí úroveň</a:t>
            </a:r>
          </a:p>
          <a:p>
            <a:pPr lvl="3"/>
            <a:r>
              <a:rPr lang="cs-CZ" altLang="cs-CZ" noProof="0"/>
              <a:t>Čtvrtá úroveň</a:t>
            </a:r>
          </a:p>
          <a:p>
            <a:pPr lvl="4"/>
            <a:r>
              <a:rPr lang="cs-CZ" alt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E3D785-9D5B-F54A-A998-1C6FD1B367A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8163" cy="511175"/>
          </a:xfrm>
          <a:prstGeom prst="rect">
            <a:avLst/>
          </a:prstGeom>
        </p:spPr>
        <p:txBody>
          <a:bodyPr vert="horz" wrap="square" lIns="99057" tIns="49528" rIns="99057" bIns="4952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25F4DF-D621-3B46-B669-C8C4165E53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2725" y="9720263"/>
            <a:ext cx="3078163" cy="511175"/>
          </a:xfrm>
          <a:prstGeom prst="rect">
            <a:avLst/>
          </a:prstGeom>
        </p:spPr>
        <p:txBody>
          <a:bodyPr vert="horz" wrap="square" lIns="99057" tIns="49528" rIns="99057" bIns="4952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panose="020F0502020204030204" pitchFamily="34" charset="0"/>
              </a:defRPr>
            </a:lvl1pPr>
          </a:lstStyle>
          <a:p>
            <a:fld id="{13B9AB5F-31C0-C249-AEB9-1FF212BDE612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50B7628-5CEE-6B42-9CAB-8CFFD694E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70C21-DF8A-2B4E-8E84-F2ABAB96138A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57D7DC4-39E0-8D4D-99E4-69F140D46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1B76863-79EC-9F4F-B4B9-17C22F54D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A48A22-773A-744C-86CE-6AFE513C92B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03458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4D08517-C0E8-AF42-96A5-54260D6AB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F08D6-7A0D-C24B-93D1-BBCFD8EB3B16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952DD42-F619-C645-B361-1DDFFBFC5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7307BF7-9A18-FE41-AE06-842BCF015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EBC011-AA0F-A94A-8509-DD569AB4BE7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01249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3EF4855-4A8E-E245-B874-B6DCAC368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8D0D1-12DC-CF4E-8EEA-EF91E28D3B78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B98FFC-A2F4-7E44-A485-1D63D7166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F10B0D8-B42E-8647-90D4-F29869BF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51B6E0-5D24-854C-B5D0-CF85F86F43A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68860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E3F484C-4806-B041-867A-685DCD2F1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E1396-F6B9-BC42-A99D-4D0870FD591F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4424990-3475-BA44-958A-BFE8E28FD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07C1F1F-5E16-FA4D-A0FB-38C5E031B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C322C1-959A-F74B-9FB2-C95AE0DE24F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15802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7D50D6-012B-2548-898C-0987A2FF6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C9B3A-B96D-7E47-87F8-822C34E68560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3CFA89E-B6CF-A642-AA74-66A6E05D8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87EEBAA-9436-AB44-871D-2684C385F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4EFC3C-B8B1-D94F-A5B1-6355A5A3C2E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34424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0DAB0FAC-5215-CD4A-A0D8-3BDE065A1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B7A1C-20AE-BF40-A224-62A9999AC621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7D0E3948-F081-D94A-89FC-61F672FE9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30C6B905-F9A4-644B-B468-3AC13D09F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9568F3-BD1A-B846-B041-CF5FEC36E72F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46604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>
            <a:extLst>
              <a:ext uri="{FF2B5EF4-FFF2-40B4-BE49-F238E27FC236}">
                <a16:creationId xmlns:a16="http://schemas.microsoft.com/office/drawing/2014/main" id="{398D9D93-352B-CA42-9042-F0F279C35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F24E0-4FCC-3F4A-831D-544D6F8CC9DB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8" name="Zástupný symbol pro zápatí 4">
            <a:extLst>
              <a:ext uri="{FF2B5EF4-FFF2-40B4-BE49-F238E27FC236}">
                <a16:creationId xmlns:a16="http://schemas.microsoft.com/office/drawing/2014/main" id="{0B1F0585-456A-CE48-A760-2CB123F95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9" name="Zástupný symbol pro číslo snímku 5">
            <a:extLst>
              <a:ext uri="{FF2B5EF4-FFF2-40B4-BE49-F238E27FC236}">
                <a16:creationId xmlns:a16="http://schemas.microsoft.com/office/drawing/2014/main" id="{BE120A4D-04CB-A846-948B-718D92FD3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5ABF1-6137-D14A-B368-81FE763E5F4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12622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>
            <a:extLst>
              <a:ext uri="{FF2B5EF4-FFF2-40B4-BE49-F238E27FC236}">
                <a16:creationId xmlns:a16="http://schemas.microsoft.com/office/drawing/2014/main" id="{897C7AC2-92EA-1B42-90EC-9D88948D3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10927-14A6-CD42-B6BE-A67C77573D93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4" name="Zástupný symbol pro zápatí 4">
            <a:extLst>
              <a:ext uri="{FF2B5EF4-FFF2-40B4-BE49-F238E27FC236}">
                <a16:creationId xmlns:a16="http://schemas.microsoft.com/office/drawing/2014/main" id="{703A98BB-3C1A-404F-B31B-84540F413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58EFF64A-E072-4648-899D-3C1EE9D16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042D13-0880-6242-9FE0-8DF924DEF0C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425206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>
            <a:extLst>
              <a:ext uri="{FF2B5EF4-FFF2-40B4-BE49-F238E27FC236}">
                <a16:creationId xmlns:a16="http://schemas.microsoft.com/office/drawing/2014/main" id="{98F9D447-18EB-2D40-B0E2-5EE56F455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9503D-2BEE-A44F-843A-6F48AEFF8C17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3" name="Zástupný symbol pro zápatí 4">
            <a:extLst>
              <a:ext uri="{FF2B5EF4-FFF2-40B4-BE49-F238E27FC236}">
                <a16:creationId xmlns:a16="http://schemas.microsoft.com/office/drawing/2014/main" id="{9B520A7B-5E7D-E543-97F7-2173E8122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8ADFAC8D-16B6-3944-908C-15600F4F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5B1793-5571-0646-8867-CABCD599C13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20137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0EFD9B3E-574E-B548-B3F5-20C648A19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4205B-C528-8E49-8E69-DF518EB1E8D7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F0D5B3B6-A0A3-1D4F-BCD9-10C6CF187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CFAFB046-FC75-7C4B-9E7E-ED34750AF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4794BF-4047-5B46-A4DF-06D6CE686B6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8262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279EDFF3-86B3-D740-A945-529487C56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382B1-2FDD-5C46-9A03-2BA333D31470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3063D10A-59FD-A147-9E32-C1EA206E1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6B279479-6C8D-7B47-9029-13EFCEE34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E1272A-11F6-A94C-AC83-F839AA12F81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03664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AB5E4"/>
            </a:gs>
            <a:gs pos="50000">
              <a:srgbClr val="C2D1ED"/>
            </a:gs>
            <a:gs pos="100000">
              <a:srgbClr val="E1E8F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>
            <a:extLst>
              <a:ext uri="{FF2B5EF4-FFF2-40B4-BE49-F238E27FC236}">
                <a16:creationId xmlns:a16="http://schemas.microsoft.com/office/drawing/2014/main" id="{9D617C22-B7A5-C04E-9A68-B9BD206AE1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Zástupný symbol pro text 2">
            <a:extLst>
              <a:ext uri="{FF2B5EF4-FFF2-40B4-BE49-F238E27FC236}">
                <a16:creationId xmlns:a16="http://schemas.microsoft.com/office/drawing/2014/main" id="{31AE7F6E-3059-E24D-B551-53F770FB54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BD1611E-6350-D942-BBF9-784693BB9E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A3EA1C0-4A60-1745-B93B-6F903D2D7F26}" type="datetime1">
              <a:rPr lang="cs-CZ" altLang="cs-CZ"/>
              <a:pPr>
                <a:defRPr/>
              </a:pPr>
              <a:t>23.09.2021</a:t>
            </a:fld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82D4574-DF59-5F4B-9B9B-646FA2D416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cs-CZ" altLang="cs-CZ"/>
              <a:t>Ing. Martin Kolovratník - Hospodářský výbor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D02EA83-CE1C-CD48-B468-2FA0638CC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1A1B481-5C2A-CB45-A3FD-BC3816C0BFA2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hyperlink" Target="http://www.spravazeleznic.cz/VRT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hyperlink" Target="http://www.spravazeleznic.cz/VRT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Podnadpis 2">
            <a:extLst>
              <a:ext uri="{FF2B5EF4-FFF2-40B4-BE49-F238E27FC236}">
                <a16:creationId xmlns:a16="http://schemas.microsoft.com/office/drawing/2014/main" id="{31C33004-6126-F745-AA17-174798ECB8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19288" y="333375"/>
            <a:ext cx="8280400" cy="1752600"/>
          </a:xfrm>
        </p:spPr>
        <p:txBody>
          <a:bodyPr/>
          <a:lstStyle/>
          <a:p>
            <a:pPr lvl="1" eaLnBrk="1" hangingPunct="1"/>
            <a:r>
              <a:rPr lang="cs-CZ" altLang="cs-CZ">
                <a:solidFill>
                  <a:schemeClr val="tx1"/>
                </a:solidFill>
              </a:rPr>
              <a:t>ŽELEZNIČNÍ KONFERENCE 2021</a:t>
            </a:r>
          </a:p>
          <a:p>
            <a:pPr lvl="1" eaLnBrk="1" hangingPunct="1"/>
            <a:endParaRPr lang="cs-CZ" altLang="cs-CZ">
              <a:solidFill>
                <a:schemeClr val="tx1"/>
              </a:solidFill>
            </a:endParaRPr>
          </a:p>
          <a:p>
            <a:pPr eaLnBrk="1" hangingPunct="1"/>
            <a:r>
              <a:rPr lang="cs-CZ" altLang="cs-CZ" sz="2400" b="1">
                <a:solidFill>
                  <a:schemeClr val="tx1"/>
                </a:solidFill>
              </a:rPr>
              <a:t>„VYUŽITÍ NOVÝCH TECHNOLOGIÍ A SLUŽEB NA CZ ŽELEZNICI</a:t>
            </a:r>
          </a:p>
          <a:p>
            <a:pPr eaLnBrk="1" hangingPunct="1"/>
            <a:r>
              <a:rPr lang="cs-CZ" altLang="cs-CZ" sz="2400" b="1">
                <a:solidFill>
                  <a:schemeClr val="tx1"/>
                </a:solidFill>
              </a:rPr>
              <a:t>PLÁNOVANÉ PROJEKTY SPRÁVY ŽELEZNIC“</a:t>
            </a:r>
          </a:p>
          <a:p>
            <a:pPr eaLnBrk="1" hangingPunct="1"/>
            <a:r>
              <a:rPr lang="cs-CZ" altLang="cs-CZ" sz="2400">
                <a:solidFill>
                  <a:schemeClr val="tx1"/>
                </a:solidFill>
              </a:rPr>
              <a:t>Pardubice, 17. září 2021</a:t>
            </a:r>
          </a:p>
          <a:p>
            <a:pPr eaLnBrk="1" hangingPunct="1"/>
            <a:endParaRPr lang="cs-CZ" altLang="cs-CZ" sz="4000" b="1" i="1">
              <a:solidFill>
                <a:schemeClr val="tx1"/>
              </a:solidFill>
            </a:endParaRPr>
          </a:p>
          <a:p>
            <a:pPr eaLnBrk="1" hangingPunct="1"/>
            <a:endParaRPr lang="cs-CZ" altLang="cs-CZ">
              <a:solidFill>
                <a:schemeClr val="tx1"/>
              </a:solidFill>
            </a:endParaRPr>
          </a:p>
          <a:p>
            <a:pPr eaLnBrk="1" hangingPunct="1"/>
            <a:r>
              <a:rPr lang="cs-CZ" altLang="cs-CZ" b="1">
                <a:solidFill>
                  <a:schemeClr val="tx1"/>
                </a:solidFill>
              </a:rPr>
              <a:t>MARTIN KOLOVRATNÍK</a:t>
            </a:r>
          </a:p>
          <a:p>
            <a:pPr eaLnBrk="1" hangingPunct="1"/>
            <a:r>
              <a:rPr lang="cs-CZ" altLang="cs-CZ" sz="2000">
                <a:solidFill>
                  <a:schemeClr val="tx1"/>
                </a:solidFill>
              </a:rPr>
              <a:t>Místopředseda Hospodářského výboru PSP ČR</a:t>
            </a:r>
          </a:p>
          <a:p>
            <a:pPr eaLnBrk="1" hangingPunct="1"/>
            <a:r>
              <a:rPr lang="cs-CZ" altLang="cs-CZ" sz="2000">
                <a:solidFill>
                  <a:schemeClr val="tx1"/>
                </a:solidFill>
              </a:rPr>
              <a:t>Místopředseda SR Správy železnic</a:t>
            </a:r>
          </a:p>
        </p:txBody>
      </p:sp>
      <p:sp>
        <p:nvSpPr>
          <p:cNvPr id="15362" name="Zástupný symbol pro zápatí 3">
            <a:extLst>
              <a:ext uri="{FF2B5EF4-FFF2-40B4-BE49-F238E27FC236}">
                <a16:creationId xmlns:a16="http://schemas.microsoft.com/office/drawing/2014/main" id="{030FC600-2B61-D54F-8169-ECFC85BD4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4648200" y="6356350"/>
            <a:ext cx="3392488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solidFill>
                  <a:srgbClr val="898989"/>
                </a:solidFill>
              </a:rPr>
              <a:t>Ing. Martin Kolovratník – Hospodářský výbor</a:t>
            </a:r>
          </a:p>
        </p:txBody>
      </p:sp>
      <p:pic>
        <p:nvPicPr>
          <p:cNvPr id="15363" name="Obrázek 1">
            <a:extLst>
              <a:ext uri="{FF2B5EF4-FFF2-40B4-BE49-F238E27FC236}">
                <a16:creationId xmlns:a16="http://schemas.microsoft.com/office/drawing/2014/main" id="{951C4485-2B03-8D44-B978-5B76BE3C48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25" y="5208588"/>
            <a:ext cx="946150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Podnadpis 2">
            <a:extLst>
              <a:ext uri="{FF2B5EF4-FFF2-40B4-BE49-F238E27FC236}">
                <a16:creationId xmlns:a16="http://schemas.microsoft.com/office/drawing/2014/main" id="{C87FF40B-B444-8E43-9E92-F3F90DAC62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19288" y="333375"/>
            <a:ext cx="8280400" cy="1752600"/>
          </a:xfrm>
        </p:spPr>
        <p:txBody>
          <a:bodyPr/>
          <a:lstStyle/>
          <a:p>
            <a:pPr lvl="1" eaLnBrk="1" hangingPunct="1"/>
            <a:r>
              <a:rPr lang="cs-CZ" altLang="cs-CZ">
                <a:solidFill>
                  <a:schemeClr val="tx1"/>
                </a:solidFill>
              </a:rPr>
              <a:t>ŽELEZNIČNÍ KONFERENCE 2021</a:t>
            </a:r>
          </a:p>
          <a:p>
            <a:pPr eaLnBrk="1" hangingPunct="1"/>
            <a:r>
              <a:rPr lang="cs-CZ" altLang="cs-CZ" sz="4000" b="1">
                <a:solidFill>
                  <a:schemeClr val="tx1"/>
                </a:solidFill>
              </a:rPr>
              <a:t>„NOVÉ TECHNOLOGIE A SLUŽBY“</a:t>
            </a:r>
          </a:p>
          <a:p>
            <a:pPr eaLnBrk="1" hangingPunct="1"/>
            <a:endParaRPr lang="cs-CZ" altLang="cs-CZ" sz="2000" b="1">
              <a:solidFill>
                <a:srgbClr val="FF0000"/>
              </a:solidFill>
            </a:endParaRPr>
          </a:p>
          <a:p>
            <a:pPr eaLnBrk="1" hangingPunct="1"/>
            <a:endParaRPr lang="cs-CZ" altLang="cs-CZ" sz="2000" b="1">
              <a:solidFill>
                <a:srgbClr val="FF0000"/>
              </a:solidFill>
            </a:endParaRPr>
          </a:p>
          <a:p>
            <a:pPr algn="l" eaLnBrk="1" hangingPunct="1">
              <a:buFontTx/>
              <a:buChar char="-"/>
            </a:pPr>
            <a:r>
              <a:rPr lang="cs-CZ" altLang="cs-CZ" sz="1600" i="1">
                <a:solidFill>
                  <a:schemeClr val="tx1"/>
                </a:solidFill>
              </a:rPr>
              <a:t>Zcela nové a nepopsané téma je „obnovitelná energetika“</a:t>
            </a:r>
          </a:p>
          <a:p>
            <a:pPr algn="l" eaLnBrk="1" hangingPunct="1"/>
            <a:endParaRPr lang="cs-CZ" altLang="cs-CZ" sz="1600" i="1">
              <a:solidFill>
                <a:schemeClr val="tx1"/>
              </a:solidFill>
            </a:endParaRPr>
          </a:p>
          <a:p>
            <a:pPr algn="l" eaLnBrk="1" hangingPunct="1">
              <a:buFontTx/>
              <a:buChar char="-"/>
            </a:pPr>
            <a:r>
              <a:rPr lang="cs-CZ" altLang="cs-CZ" sz="1600" i="1">
                <a:solidFill>
                  <a:schemeClr val="tx1"/>
                </a:solidFill>
              </a:rPr>
              <a:t>Česká technologie nové kapacitní baterie HE3DA (nehořlavá, velkokapacitní úložiště, bez chlazení, modulární), staniční záložní baterie pro ZAB-ZAŘ, kapacitory pro dobíjecí body elektroaut</a:t>
            </a:r>
          </a:p>
          <a:p>
            <a:pPr algn="l" eaLnBrk="1" hangingPunct="1">
              <a:buFontTx/>
              <a:buChar char="-"/>
            </a:pPr>
            <a:r>
              <a:rPr lang="cs-CZ" altLang="cs-CZ" sz="1600" i="1">
                <a:solidFill>
                  <a:schemeClr val="tx1"/>
                </a:solidFill>
              </a:rPr>
              <a:t>Problematika vodíku a dobíjení (ve vazbě na dopravce), příklad může vzniknout zde v Pardubicích</a:t>
            </a:r>
          </a:p>
          <a:p>
            <a:pPr algn="l" eaLnBrk="1" hangingPunct="1">
              <a:buFontTx/>
              <a:buChar char="-"/>
            </a:pPr>
            <a:endParaRPr lang="cs-CZ" altLang="cs-CZ" sz="1600" i="1">
              <a:solidFill>
                <a:schemeClr val="tx1"/>
              </a:solidFill>
            </a:endParaRPr>
          </a:p>
          <a:p>
            <a:pPr algn="l" eaLnBrk="1" hangingPunct="1">
              <a:buFontTx/>
              <a:buChar char="-"/>
            </a:pPr>
            <a:r>
              <a:rPr lang="cs-CZ" altLang="cs-CZ" sz="1600" i="1">
                <a:solidFill>
                  <a:schemeClr val="tx1"/>
                </a:solidFill>
              </a:rPr>
              <a:t>Problematika vztahu s regiony, konzervace dráhy, náklady na provozuschopnost státu x samospráv</a:t>
            </a:r>
          </a:p>
          <a:p>
            <a:pPr algn="l" eaLnBrk="1" hangingPunct="1">
              <a:buFontTx/>
              <a:buChar char="-"/>
            </a:pPr>
            <a:endParaRPr lang="cs-CZ" altLang="cs-CZ" sz="1600" i="1">
              <a:solidFill>
                <a:srgbClr val="FF0000"/>
              </a:solidFill>
            </a:endParaRPr>
          </a:p>
          <a:p>
            <a:pPr algn="l" eaLnBrk="1" hangingPunct="1"/>
            <a:endParaRPr lang="cs-CZ" altLang="cs-CZ" sz="1600" b="1">
              <a:solidFill>
                <a:srgbClr val="FF0000"/>
              </a:solidFill>
              <a:hlinkClick r:id="rId2"/>
            </a:endParaRPr>
          </a:p>
          <a:p>
            <a:pPr eaLnBrk="1" hangingPunct="1"/>
            <a:r>
              <a:rPr lang="cs-CZ" altLang="cs-CZ" sz="2400" b="1">
                <a:solidFill>
                  <a:srgbClr val="FF0000"/>
                </a:solidFill>
                <a:hlinkClick r:id="rId2"/>
              </a:rPr>
              <a:t>WWW.SPRAVAZELEZNIC.CZ/VRT</a:t>
            </a:r>
            <a:endParaRPr lang="cs-CZ" altLang="cs-CZ" sz="2400" b="1">
              <a:solidFill>
                <a:srgbClr val="FF0000"/>
              </a:solidFill>
            </a:endParaRPr>
          </a:p>
          <a:p>
            <a:pPr algn="l" eaLnBrk="1" hangingPunct="1"/>
            <a:endParaRPr lang="cs-CZ" altLang="cs-CZ" sz="2400" i="1">
              <a:solidFill>
                <a:srgbClr val="FF0000"/>
              </a:solidFill>
            </a:endParaRPr>
          </a:p>
        </p:txBody>
      </p:sp>
      <p:sp>
        <p:nvSpPr>
          <p:cNvPr id="16386" name="Zástupný symbol pro zápatí 3">
            <a:extLst>
              <a:ext uri="{FF2B5EF4-FFF2-40B4-BE49-F238E27FC236}">
                <a16:creationId xmlns:a16="http://schemas.microsoft.com/office/drawing/2014/main" id="{52C1598F-E2F3-304D-A023-A0B12AAC7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4648200" y="6356350"/>
            <a:ext cx="3392488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solidFill>
                  <a:srgbClr val="898989"/>
                </a:solidFill>
              </a:rPr>
              <a:t>Ing. Martin Kolovratník – Hospodářský výbor</a:t>
            </a:r>
          </a:p>
        </p:txBody>
      </p:sp>
      <p:pic>
        <p:nvPicPr>
          <p:cNvPr id="16387" name="Obrázek 1">
            <a:extLst>
              <a:ext uri="{FF2B5EF4-FFF2-40B4-BE49-F238E27FC236}">
                <a16:creationId xmlns:a16="http://schemas.microsoft.com/office/drawing/2014/main" id="{67AE49FE-AF69-A44E-A358-AB3A938F71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25" y="5208588"/>
            <a:ext cx="946150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Podnadpis 2">
            <a:extLst>
              <a:ext uri="{FF2B5EF4-FFF2-40B4-BE49-F238E27FC236}">
                <a16:creationId xmlns:a16="http://schemas.microsoft.com/office/drawing/2014/main" id="{C87FF40B-B444-8E43-9E92-F3F90DAC62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19288" y="333375"/>
            <a:ext cx="8280400" cy="1752600"/>
          </a:xfrm>
        </p:spPr>
        <p:txBody>
          <a:bodyPr/>
          <a:lstStyle/>
          <a:p>
            <a:pPr lvl="1" eaLnBrk="1" hangingPunct="1">
              <a:defRPr/>
            </a:pPr>
            <a:r>
              <a:rPr lang="cs-CZ" altLang="cs-CZ" dirty="0">
                <a:solidFill>
                  <a:schemeClr val="tx1"/>
                </a:solidFill>
              </a:rPr>
              <a:t>ŽELEZNIČNÍ KONFERENCE 2021</a:t>
            </a:r>
          </a:p>
          <a:p>
            <a:pPr eaLnBrk="1" hangingPunct="1">
              <a:defRPr/>
            </a:pPr>
            <a:r>
              <a:rPr lang="cs-CZ" altLang="cs-CZ" sz="4000" b="1" dirty="0">
                <a:solidFill>
                  <a:schemeClr val="tx1"/>
                </a:solidFill>
              </a:rPr>
              <a:t>„NOVÉ PROJEKTY SPRÁVY ŽELEZNIC“</a:t>
            </a:r>
          </a:p>
          <a:p>
            <a:pPr eaLnBrk="1" hangingPunct="1">
              <a:defRPr/>
            </a:pPr>
            <a:endParaRPr lang="cs-CZ" altLang="cs-CZ" sz="4000" b="1" i="1" dirty="0">
              <a:solidFill>
                <a:schemeClr val="tx1"/>
              </a:solidFill>
            </a:endParaRPr>
          </a:p>
          <a:p>
            <a:pPr marL="342900" indent="-342900" algn="l" eaLnBrk="1" hangingPunct="1">
              <a:buFontTx/>
              <a:buChar char="-"/>
              <a:defRPr/>
            </a:pPr>
            <a:r>
              <a:rPr lang="cs-CZ" altLang="cs-CZ" sz="2000" i="1" dirty="0">
                <a:solidFill>
                  <a:schemeClr val="tx1"/>
                </a:solidFill>
              </a:rPr>
              <a:t>Komerční služby na nádražích, inspirace velkými uzly v zahraničí (Španělsko), moderní obchodní a společenské trendy </a:t>
            </a:r>
            <a:r>
              <a:rPr lang="cs-CZ" sz="2000" dirty="0">
                <a:solidFill>
                  <a:schemeClr val="tx1"/>
                </a:solidFill>
              </a:rPr>
              <a:t>Sjednocení IT</a:t>
            </a:r>
          </a:p>
          <a:p>
            <a:pPr marL="342900" indent="-342900" algn="l" eaLnBrk="1" hangingPunct="1">
              <a:buFontTx/>
              <a:buChar char="-"/>
              <a:defRPr/>
            </a:pPr>
            <a:r>
              <a:rPr lang="cs-CZ" sz="2000" i="1" dirty="0">
                <a:solidFill>
                  <a:schemeClr val="tx1"/>
                </a:solidFill>
              </a:rPr>
              <a:t>Energetika nově, pro SR bude zpracována nová koncepce jako strategický materiál</a:t>
            </a:r>
          </a:p>
          <a:p>
            <a:pPr marL="342900" indent="-342900" algn="l" eaLnBrk="1" hangingPunct="1">
              <a:buFontTx/>
              <a:buChar char="-"/>
              <a:defRPr/>
            </a:pPr>
            <a:r>
              <a:rPr lang="cs-CZ" sz="2000" i="1" dirty="0">
                <a:solidFill>
                  <a:schemeClr val="tx1"/>
                </a:solidFill>
              </a:rPr>
              <a:t>Řízení a průběh staveb nově (</a:t>
            </a:r>
            <a:r>
              <a:rPr lang="cs-CZ" sz="2000" i="1" dirty="0" err="1">
                <a:solidFill>
                  <a:schemeClr val="tx1"/>
                </a:solidFill>
              </a:rPr>
              <a:t>Swietelsky</a:t>
            </a:r>
            <a:r>
              <a:rPr lang="cs-CZ" sz="2000" i="1" dirty="0">
                <a:solidFill>
                  <a:schemeClr val="tx1"/>
                </a:solidFill>
              </a:rPr>
              <a:t> RUS 1000 S, BIM, online řízení stavby)</a:t>
            </a:r>
          </a:p>
          <a:p>
            <a:pPr marL="342900" indent="-342900" algn="l" eaLnBrk="1" hangingPunct="1">
              <a:buFontTx/>
              <a:buChar char="-"/>
              <a:defRPr/>
            </a:pPr>
            <a:r>
              <a:rPr lang="cs-CZ" sz="2000" i="1" dirty="0">
                <a:solidFill>
                  <a:schemeClr val="tx1"/>
                </a:solidFill>
              </a:rPr>
              <a:t>Zcela nový sjednocený odbor ICT (komplexně všechny IT služby interně “pod jednou střechou“)</a:t>
            </a:r>
          </a:p>
          <a:p>
            <a:pPr marL="342900" indent="-342900" algn="l" eaLnBrk="1" hangingPunct="1">
              <a:buFontTx/>
              <a:buChar char="-"/>
              <a:defRPr/>
            </a:pPr>
            <a:endParaRPr lang="cs-CZ" sz="2000" dirty="0">
              <a:solidFill>
                <a:schemeClr val="tx1"/>
              </a:solidFill>
            </a:endParaRPr>
          </a:p>
          <a:p>
            <a:pPr marL="342900" indent="-342900" algn="l" eaLnBrk="1" hangingPunct="1">
              <a:buFontTx/>
              <a:buChar char="-"/>
              <a:defRPr/>
            </a:pPr>
            <a:endParaRPr lang="cs-CZ" altLang="cs-CZ" sz="2000" b="1" dirty="0">
              <a:solidFill>
                <a:srgbClr val="FF0000"/>
              </a:solidFill>
              <a:hlinkClick r:id="rId2"/>
            </a:endParaRPr>
          </a:p>
          <a:p>
            <a:pPr eaLnBrk="1" hangingPunct="1">
              <a:defRPr/>
            </a:pPr>
            <a:r>
              <a:rPr lang="cs-CZ" altLang="cs-CZ" sz="2000" b="1" dirty="0">
                <a:solidFill>
                  <a:srgbClr val="FF0000"/>
                </a:solidFill>
                <a:hlinkClick r:id="rId2"/>
              </a:rPr>
              <a:t>WWW.SPRAVAZELEZNIC.CZ/VRT</a:t>
            </a:r>
            <a:endParaRPr lang="cs-CZ" altLang="cs-CZ" sz="2000" b="1" dirty="0">
              <a:solidFill>
                <a:srgbClr val="FF0000"/>
              </a:solidFill>
            </a:endParaRPr>
          </a:p>
          <a:p>
            <a:pPr eaLnBrk="1" hangingPunct="1">
              <a:defRPr/>
            </a:pPr>
            <a:endParaRPr lang="cs-CZ" altLang="cs-CZ" sz="2000" b="1" dirty="0">
              <a:solidFill>
                <a:srgbClr val="FF0000"/>
              </a:solidFill>
            </a:endParaRPr>
          </a:p>
        </p:txBody>
      </p:sp>
      <p:sp>
        <p:nvSpPr>
          <p:cNvPr id="17410" name="Zástupný symbol pro zápatí 3">
            <a:extLst>
              <a:ext uri="{FF2B5EF4-FFF2-40B4-BE49-F238E27FC236}">
                <a16:creationId xmlns:a16="http://schemas.microsoft.com/office/drawing/2014/main" id="{D5BCE615-BC6C-1A48-97D2-620760EA7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4648200" y="6356350"/>
            <a:ext cx="3392488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solidFill>
                  <a:srgbClr val="898989"/>
                </a:solidFill>
              </a:rPr>
              <a:t>Ing. Martin Kolovratník – Hospodářský výbor</a:t>
            </a:r>
          </a:p>
        </p:txBody>
      </p:sp>
      <p:pic>
        <p:nvPicPr>
          <p:cNvPr id="17411" name="Obrázek 1">
            <a:extLst>
              <a:ext uri="{FF2B5EF4-FFF2-40B4-BE49-F238E27FC236}">
                <a16:creationId xmlns:a16="http://schemas.microsoft.com/office/drawing/2014/main" id="{2562465A-C002-CB4C-89A4-40EFD7CDA1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25" y="5208588"/>
            <a:ext cx="946150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Podnadpis 2">
            <a:extLst>
              <a:ext uri="{FF2B5EF4-FFF2-40B4-BE49-F238E27FC236}">
                <a16:creationId xmlns:a16="http://schemas.microsoft.com/office/drawing/2014/main" id="{87DB669B-DA30-2E4D-88F5-A5326EF531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19288" y="333375"/>
            <a:ext cx="8280400" cy="1752600"/>
          </a:xfrm>
        </p:spPr>
        <p:txBody>
          <a:bodyPr/>
          <a:lstStyle/>
          <a:p>
            <a:pPr eaLnBrk="1" hangingPunct="1"/>
            <a:endParaRPr lang="cs-CZ" altLang="cs-CZ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cs-CZ" altLang="cs-CZ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 </a:t>
            </a:r>
            <a:r>
              <a:rPr lang="cs-CZ" altLang="cs-CZ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 </a:t>
            </a:r>
          </a:p>
          <a:p>
            <a:pPr eaLnBrk="1" hangingPunct="1"/>
            <a:r>
              <a:rPr lang="cs-CZ" altLang="cs-CZ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724 278 189</a:t>
            </a:r>
          </a:p>
          <a:p>
            <a:pPr eaLnBrk="1" hangingPunct="1"/>
            <a:r>
              <a:rPr lang="cs-CZ" altLang="cs-CZ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kolovratnikm@psp.cz</a:t>
            </a:r>
            <a:endParaRPr lang="cs-CZ" altLang="cs-CZ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cs-CZ" altLang="cs-CZ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cs-CZ" altLang="cs-CZ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MARTIN KOLOVRATNÍK</a:t>
            </a:r>
          </a:p>
          <a:p>
            <a:pPr eaLnBrk="1" hangingPunct="1"/>
            <a:r>
              <a:rPr lang="cs-CZ" altLang="cs-CZ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Poslanec Hnutí ANO</a:t>
            </a:r>
          </a:p>
          <a:p>
            <a:pPr eaLnBrk="1" hangingPunct="1"/>
            <a:r>
              <a:rPr lang="cs-CZ" altLang="cs-CZ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Místopředseda Hospodářského výboru PSP ČR</a:t>
            </a:r>
          </a:p>
          <a:p>
            <a:pPr eaLnBrk="1" hangingPunct="1"/>
            <a:r>
              <a:rPr lang="cs-CZ" altLang="cs-CZ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Místopředseda SR SŽ</a:t>
            </a:r>
          </a:p>
        </p:txBody>
      </p:sp>
      <p:sp>
        <p:nvSpPr>
          <p:cNvPr id="18434" name="Zástupný symbol pro zápatí 3">
            <a:extLst>
              <a:ext uri="{FF2B5EF4-FFF2-40B4-BE49-F238E27FC236}">
                <a16:creationId xmlns:a16="http://schemas.microsoft.com/office/drawing/2014/main" id="{78824D47-0DE6-0048-83D1-6E1D77FA7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4648200" y="6356350"/>
            <a:ext cx="3392488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solidFill>
                  <a:srgbClr val="898989"/>
                </a:solidFill>
              </a:rPr>
              <a:t>Ing. Martin Kolovratník – Hospodářský výbor</a:t>
            </a:r>
          </a:p>
        </p:txBody>
      </p:sp>
      <p:pic>
        <p:nvPicPr>
          <p:cNvPr id="18435" name="Obrázek 4">
            <a:extLst>
              <a:ext uri="{FF2B5EF4-FFF2-40B4-BE49-F238E27FC236}">
                <a16:creationId xmlns:a16="http://schemas.microsoft.com/office/drawing/2014/main" id="{DEBA728C-7C39-9341-9376-DA78B3AC8A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3" y="5199063"/>
            <a:ext cx="946150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264FE49EA983347BC7C3FA7254FCFE8" ma:contentTypeVersion="13" ma:contentTypeDescription="Vytvoří nový dokument" ma:contentTypeScope="" ma:versionID="dfd0df4a5d7b52bf0b9062e761f915dd">
  <xsd:schema xmlns:xsd="http://www.w3.org/2001/XMLSchema" xmlns:xs="http://www.w3.org/2001/XMLSchema" xmlns:p="http://schemas.microsoft.com/office/2006/metadata/properties" xmlns:ns2="a4add95d-39ba-4e9e-ad16-6bcdeabd52aa" xmlns:ns3="28157356-507e-468c-95e5-14d7b67a9df3" targetNamespace="http://schemas.microsoft.com/office/2006/metadata/properties" ma:root="true" ma:fieldsID="7b73b5a1b7e2e7426f5e254764459eb0" ns2:_="" ns3:_="">
    <xsd:import namespace="a4add95d-39ba-4e9e-ad16-6bcdeabd52aa"/>
    <xsd:import namespace="28157356-507e-468c-95e5-14d7b67a9d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dd95d-39ba-4e9e-ad16-6bcdeabd52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157356-507e-468c-95e5-14d7b67a9df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E07577-0829-495B-8688-04C7D59743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C389BC-4B01-4715-ABC5-774D8F88DF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add95d-39ba-4e9e-ad16-6bcdeabd52aa"/>
    <ds:schemaRef ds:uri="28157356-507e-468c-95e5-14d7b67a9d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4290</TotalTime>
  <Words>252</Words>
  <Application>Microsoft Macintosh PowerPoint</Application>
  <PresentationFormat>Widescreen</PresentationFormat>
  <Paragraphs>46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Wingdings</vt:lpstr>
      <vt:lpstr>Motiv sady Office</vt:lpstr>
      <vt:lpstr>PowerPoint Presentation</vt:lpstr>
      <vt:lpstr>PowerPoint Presentation</vt:lpstr>
      <vt:lpstr>PowerPoint Presentation</vt:lpstr>
      <vt:lpstr>PowerPoint Presentation</vt:lpstr>
    </vt:vector>
  </TitlesOfParts>
  <Company>Parlament CR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Urychlení přípravy liniových dopravních staveb</dc:title>
  <dc:creator>Martin Kolovratník</dc:creator>
  <cp:lastModifiedBy>Budina Tomáš</cp:lastModifiedBy>
  <cp:revision>105</cp:revision>
  <dcterms:created xsi:type="dcterms:W3CDTF">2014-02-25T20:22:55Z</dcterms:created>
  <dcterms:modified xsi:type="dcterms:W3CDTF">2021-09-23T08:49:16Z</dcterms:modified>
</cp:coreProperties>
</file>