
<file path=[Content_Types].xml><?xml version="1.0" encoding="utf-8"?>
<Types xmlns="http://schemas.openxmlformats.org/package/2006/content-types"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3"/>
  </p:sldMasterIdLst>
  <p:notesMasterIdLst>
    <p:notesMasterId r:id="rId9"/>
  </p:notesMasterIdLst>
  <p:handoutMasterIdLst>
    <p:handoutMasterId r:id="rId10"/>
  </p:handoutMasterIdLst>
  <p:sldIdLst>
    <p:sldId id="256" r:id="rId4"/>
    <p:sldId id="278" r:id="rId5"/>
    <p:sldId id="279" r:id="rId6"/>
    <p:sldId id="281" r:id="rId7"/>
    <p:sldId id="264" r:id="rId8"/>
  </p:sldIdLst>
  <p:sldSz cx="12192000" cy="6858000"/>
  <p:notesSz cx="7102475" cy="1023302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00" autoAdjust="0"/>
    <p:restoredTop sz="94605"/>
  </p:normalViewPr>
  <p:slideViewPr>
    <p:cSldViewPr>
      <p:cViewPr varScale="1">
        <p:scale>
          <a:sx n="107" d="100"/>
          <a:sy n="107" d="100"/>
        </p:scale>
        <p:origin x="616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574E9FD-8C63-B24C-BEE2-D72867F241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BF1562E-5327-804E-9AB1-5E3B249392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E7C1CAA-BE28-124C-8CA9-3243245AA3DE}" type="datetimeFigureOut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3359B65-DA9C-584D-B4BA-1A141550B8F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76F2A34-896C-4C49-94F8-D1B739B76F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00ABC3C-D0FB-F046-B038-2C8D72B71AA4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173E4AAA-DB8E-6942-A5A0-28BC74398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wrap="square" lIns="99057" tIns="49528" rIns="99057" bIns="4952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C8186A4-E7E7-5D41-A424-4299A94804F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wrap="square" lIns="99057" tIns="49528" rIns="99057" bIns="4952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A7F3D3F-D827-7146-AFDE-1DD492544C7F}" type="datetimeFigureOut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1E3288AB-6413-BF47-ABA1-1FA248BACF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6763"/>
            <a:ext cx="6823075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58A2B495-372A-FB41-85A8-AB42A2774D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wrap="square" lIns="99057" tIns="49528" rIns="99057" bIns="4952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E3D785-9D5B-F54A-A998-1C6FD1B367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1175"/>
          </a:xfrm>
          <a:prstGeom prst="rect">
            <a:avLst/>
          </a:prstGeom>
        </p:spPr>
        <p:txBody>
          <a:bodyPr vert="horz" wrap="square" lIns="99057" tIns="49528" rIns="99057" bIns="4952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25F4DF-D621-3B46-B669-C8C4165E53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1175"/>
          </a:xfrm>
          <a:prstGeom prst="rect">
            <a:avLst/>
          </a:prstGeom>
        </p:spPr>
        <p:txBody>
          <a:bodyPr vert="horz" wrap="square" lIns="99057" tIns="49528" rIns="99057" bIns="4952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fld id="{B35F4B11-6D27-DD49-9E06-34C8483C7FA5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6C56CCD-410D-144F-9986-E1A1E5B64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6644E-2356-EE4E-A5A2-A3A84A0A5AF7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FF8065-5A51-6941-BEEC-40F862C75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847DB65-F521-8449-B05D-ABF56E516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1CDEB-3B38-894A-99E4-568E98A7CFD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8483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4B2AA4-6D7D-774D-9A46-4E100A461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CF1C6-9E6A-8A40-81C8-B2CE9A9CB82F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A6D5CE-4B58-3D45-9931-F84142492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D922E7-AFDE-9247-A61A-6F53CE121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B51EC-9D99-BE4D-BD56-54F269C42FA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0982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0F4BF2-898B-CF4E-9465-2B40B0B96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5C0A3-63C6-0A4E-B412-2AC3C02CBD7A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23CCF7A-2A64-ED4F-B987-4CE2E8249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4BDE59-48F6-B842-9CA7-AE2DA8C8E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A6715-9DD7-1A48-A77A-1F6DE3054AB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0285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0EAF1C-1330-C74D-AAB1-9F0B9CDCE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AD67D-746A-E74D-A465-E4CD006AF524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50F2EC3-586F-D249-92A7-C8D8D87DC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37AE6CE-7B64-C340-B1AF-B128DCF96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A8E841-5A82-A842-9D9A-8745A2DC43D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76302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A6F380-4BE3-9648-84B4-2700E3523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902F-2C04-8E4D-91B5-F53C041C5DB6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E2CE8E-EFC2-6B4D-AF77-3EEE4485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A0E2E7-B561-964F-B55C-9CEDA414B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2B1E4-EF69-FC42-A174-C27F599DF4C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5544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DC3ED7D1-3915-664E-9789-D89DE9736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09E2-2542-DC47-AF23-99E7F8983605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6641E500-00A0-0B41-AC8C-79D6CAC32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A82E80BB-6467-4B4B-9EF6-E92F29C8B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9D0EE-CE1D-8F44-9842-7ED50333579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9750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>
            <a:extLst>
              <a:ext uri="{FF2B5EF4-FFF2-40B4-BE49-F238E27FC236}">
                <a16:creationId xmlns:a16="http://schemas.microsoft.com/office/drawing/2014/main" id="{1B568FC7-EFB9-9945-9820-FCD3094A3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4567C-25C3-6E4C-A15E-7B5E2EDA37B8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8" name="Zástupný symbol pro zápatí 4">
            <a:extLst>
              <a:ext uri="{FF2B5EF4-FFF2-40B4-BE49-F238E27FC236}">
                <a16:creationId xmlns:a16="http://schemas.microsoft.com/office/drawing/2014/main" id="{223FA635-2AFC-8B4D-B17D-EB7958761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18CB733A-F25D-EA41-A7EC-C8D7B7AB6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78675F-F0DC-EE45-9097-69B77CE735F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5611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>
            <a:extLst>
              <a:ext uri="{FF2B5EF4-FFF2-40B4-BE49-F238E27FC236}">
                <a16:creationId xmlns:a16="http://schemas.microsoft.com/office/drawing/2014/main" id="{F0DD7916-0B35-A94F-8FFA-3F756AE53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F07E3-C086-E849-98C1-660465896604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4" name="Zástupný symbol pro zápatí 4">
            <a:extLst>
              <a:ext uri="{FF2B5EF4-FFF2-40B4-BE49-F238E27FC236}">
                <a16:creationId xmlns:a16="http://schemas.microsoft.com/office/drawing/2014/main" id="{8EFCAA73-C6A8-C944-AD02-1FFC88A42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47937E79-E286-0546-BA9D-05D5E4622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509080-5E0B-A545-BE09-5B246ED9202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092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23E7E600-4AC3-0F41-87E0-1E0B49809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D46F0-3EF0-644C-A9A9-DEA7651B9341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3" name="Zástupný symbol pro zápatí 4">
            <a:extLst>
              <a:ext uri="{FF2B5EF4-FFF2-40B4-BE49-F238E27FC236}">
                <a16:creationId xmlns:a16="http://schemas.microsoft.com/office/drawing/2014/main" id="{60B44721-81B6-6944-84DC-01AE6F9F4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38C46014-ABB6-B04F-9804-5AA41F058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26168-FF21-9042-ACB1-BDE546511C6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2575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FA1CADA0-E6EA-C646-AF00-650431ECE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F1891-1B56-C340-91EC-192F8D5ED022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F98016F7-EE0A-4C4A-AFE9-714EE6BC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ED502F85-7917-0540-AA3E-EAEB5D4B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ED100-4E50-4E46-8943-AE54809D443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5707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239B184C-4002-EC45-B3C6-3674F81E5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0CA80-4092-D149-8D31-F303BAC260C2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31A2BF4E-0D7A-2C43-AD89-6D0649302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7A2A13AF-C85F-5842-9E5E-9FFC5C8E0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1FC7B-95F7-1044-BAA2-648B792E2A1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5549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AB5E4"/>
            </a:gs>
            <a:gs pos="50000">
              <a:srgbClr val="C2D1ED"/>
            </a:gs>
            <a:gs pos="100000">
              <a:srgbClr val="E1E8F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>
            <a:extLst>
              <a:ext uri="{FF2B5EF4-FFF2-40B4-BE49-F238E27FC236}">
                <a16:creationId xmlns:a16="http://schemas.microsoft.com/office/drawing/2014/main" id="{2BB26614-2A50-6643-AE1B-0FD4E6682F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>
            <a:extLst>
              <a:ext uri="{FF2B5EF4-FFF2-40B4-BE49-F238E27FC236}">
                <a16:creationId xmlns:a16="http://schemas.microsoft.com/office/drawing/2014/main" id="{AC404556-9FA6-804D-B7A5-098E91C8F5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D1611E-6350-D942-BBF9-784693BB9E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918B0C0-8585-224F-8E91-34CF6670123E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82D4574-DF59-5F4B-9B9B-646FA2D41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02EA83-CE1C-CD48-B468-2FA0638CC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602E618-33D5-8D48-80FA-90E50DCA8AA0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://www.spravazeleznic.cz/VRT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://www.spravazeleznic.cz/VRT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://www.spravazeleznic.cz/VRT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odnadpis 2">
            <a:extLst>
              <a:ext uri="{FF2B5EF4-FFF2-40B4-BE49-F238E27FC236}">
                <a16:creationId xmlns:a16="http://schemas.microsoft.com/office/drawing/2014/main" id="{7811C443-1FEA-A14A-BB04-3A02AAE9E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9288" y="333375"/>
            <a:ext cx="8280400" cy="1752600"/>
          </a:xfrm>
        </p:spPr>
        <p:txBody>
          <a:bodyPr/>
          <a:lstStyle/>
          <a:p>
            <a:pPr lvl="1" eaLnBrk="1" hangingPunct="1"/>
            <a:r>
              <a:rPr lang="cs-CZ" altLang="cs-CZ">
                <a:solidFill>
                  <a:schemeClr val="tx1"/>
                </a:solidFill>
              </a:rPr>
              <a:t>ŽELEZNIČNÍ KONFERENCE 2021</a:t>
            </a:r>
          </a:p>
          <a:p>
            <a:pPr eaLnBrk="1" hangingPunct="1"/>
            <a:r>
              <a:rPr lang="cs-CZ" altLang="cs-CZ" sz="4400" b="1">
                <a:solidFill>
                  <a:schemeClr val="tx1"/>
                </a:solidFill>
              </a:rPr>
              <a:t>„VRT – přínosy, trendy, financování“</a:t>
            </a:r>
          </a:p>
          <a:p>
            <a:pPr eaLnBrk="1" hangingPunct="1"/>
            <a:r>
              <a:rPr lang="cs-CZ" altLang="cs-CZ" sz="2400">
                <a:solidFill>
                  <a:schemeClr val="tx1"/>
                </a:solidFill>
              </a:rPr>
              <a:t>Pardubice, 16. září 2021</a:t>
            </a:r>
          </a:p>
          <a:p>
            <a:pPr eaLnBrk="1" hangingPunct="1"/>
            <a:endParaRPr lang="cs-CZ" altLang="cs-CZ" sz="4000" b="1" i="1">
              <a:solidFill>
                <a:schemeClr val="tx1"/>
              </a:solidFill>
            </a:endParaRPr>
          </a:p>
          <a:p>
            <a:pPr eaLnBrk="1" hangingPunct="1"/>
            <a:endParaRPr lang="cs-CZ" altLang="cs-CZ">
              <a:solidFill>
                <a:schemeClr val="tx1"/>
              </a:solidFill>
            </a:endParaRPr>
          </a:p>
          <a:p>
            <a:pPr eaLnBrk="1" hangingPunct="1"/>
            <a:r>
              <a:rPr lang="cs-CZ" altLang="cs-CZ" b="1">
                <a:solidFill>
                  <a:schemeClr val="tx1"/>
                </a:solidFill>
              </a:rPr>
              <a:t>MARTIN KOLOVRATNÍK</a:t>
            </a:r>
          </a:p>
          <a:p>
            <a:pPr eaLnBrk="1" hangingPunct="1"/>
            <a:r>
              <a:rPr lang="cs-CZ" altLang="cs-CZ" sz="2000">
                <a:solidFill>
                  <a:schemeClr val="tx1"/>
                </a:solidFill>
              </a:rPr>
              <a:t>Místopředseda Hospodářského výboru PSP ČR</a:t>
            </a:r>
          </a:p>
          <a:p>
            <a:pPr eaLnBrk="1" hangingPunct="1"/>
            <a:r>
              <a:rPr lang="cs-CZ" altLang="cs-CZ" sz="2000">
                <a:solidFill>
                  <a:schemeClr val="tx1"/>
                </a:solidFill>
              </a:rPr>
              <a:t>Místopředseda SR Správy železnic</a:t>
            </a:r>
          </a:p>
        </p:txBody>
      </p:sp>
      <p:sp>
        <p:nvSpPr>
          <p:cNvPr id="15362" name="Zástupný symbol pro zápatí 3">
            <a:extLst>
              <a:ext uri="{FF2B5EF4-FFF2-40B4-BE49-F238E27FC236}">
                <a16:creationId xmlns:a16="http://schemas.microsoft.com/office/drawing/2014/main" id="{03900DB3-2076-DE46-A861-3EE2736B6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4648200" y="6356350"/>
            <a:ext cx="33924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solidFill>
                  <a:srgbClr val="898989"/>
                </a:solidFill>
              </a:rPr>
              <a:t>Ing. Martin Kolovratník – Hospodářský výbor</a:t>
            </a:r>
          </a:p>
        </p:txBody>
      </p:sp>
      <p:pic>
        <p:nvPicPr>
          <p:cNvPr id="15363" name="Obrázek 1">
            <a:extLst>
              <a:ext uri="{FF2B5EF4-FFF2-40B4-BE49-F238E27FC236}">
                <a16:creationId xmlns:a16="http://schemas.microsoft.com/office/drawing/2014/main" id="{4A73B18E-129D-2642-A334-5DC9E5D62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5208588"/>
            <a:ext cx="94615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odnadpis 2">
            <a:extLst>
              <a:ext uri="{FF2B5EF4-FFF2-40B4-BE49-F238E27FC236}">
                <a16:creationId xmlns:a16="http://schemas.microsoft.com/office/drawing/2014/main" id="{C87FF40B-B444-8E43-9E92-F3F90DAC6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9288" y="333375"/>
            <a:ext cx="8280400" cy="1752600"/>
          </a:xfrm>
        </p:spPr>
        <p:txBody>
          <a:bodyPr/>
          <a:lstStyle/>
          <a:p>
            <a:pPr lvl="1" eaLnBrk="1" hangingPunct="1"/>
            <a:r>
              <a:rPr lang="cs-CZ" altLang="cs-CZ">
                <a:solidFill>
                  <a:schemeClr val="tx1"/>
                </a:solidFill>
              </a:rPr>
              <a:t>ŽELEZNIČNÍ KONFERENCE 2021</a:t>
            </a:r>
          </a:p>
          <a:p>
            <a:pPr eaLnBrk="1" hangingPunct="1"/>
            <a:r>
              <a:rPr lang="cs-CZ" altLang="cs-CZ" sz="4400" b="1">
                <a:solidFill>
                  <a:schemeClr val="tx1"/>
                </a:solidFill>
              </a:rPr>
              <a:t>„VRT – přínosy“</a:t>
            </a:r>
          </a:p>
          <a:p>
            <a:pPr eaLnBrk="1" hangingPunct="1"/>
            <a:endParaRPr lang="cs-CZ" altLang="cs-CZ" sz="2000" b="1">
              <a:solidFill>
                <a:srgbClr val="FF0000"/>
              </a:solidFill>
            </a:endParaRPr>
          </a:p>
          <a:p>
            <a:pPr eaLnBrk="1" hangingPunct="1"/>
            <a:endParaRPr lang="cs-CZ" altLang="cs-CZ" sz="2000" b="1">
              <a:solidFill>
                <a:srgbClr val="FF0000"/>
              </a:solidFill>
            </a:endParaRPr>
          </a:p>
          <a:p>
            <a:pPr algn="l" eaLnBrk="1" hangingPunct="1">
              <a:buFontTx/>
              <a:buChar char="-"/>
            </a:pPr>
            <a:r>
              <a:rPr lang="cs-CZ" altLang="en-US" sz="1600">
                <a:solidFill>
                  <a:schemeClr val="tx1"/>
                </a:solidFill>
              </a:rPr>
              <a:t>Na vysokorychlostní vlaky navazuje další doprava, ať už běžná vlaková, autobusová, nebo městská</a:t>
            </a:r>
          </a:p>
          <a:p>
            <a:pPr algn="l" eaLnBrk="1" hangingPunct="1">
              <a:buFontTx/>
              <a:buChar char="-"/>
            </a:pPr>
            <a:r>
              <a:rPr lang="cs-CZ" altLang="en-US" sz="1600">
                <a:solidFill>
                  <a:schemeClr val="tx1"/>
                </a:solidFill>
              </a:rPr>
              <a:t>K vysokorychlostní železnici patří rychlé regionální expresy, které značně zrychlují každodenní dojíždění za prací nebo vzděláním do velkých měst i z velmi vzdálených regionů.</a:t>
            </a:r>
          </a:p>
          <a:p>
            <a:pPr algn="l">
              <a:buFontTx/>
              <a:buChar char="-"/>
            </a:pPr>
            <a:r>
              <a:rPr lang="cs-CZ" altLang="en-US" sz="1600">
                <a:solidFill>
                  <a:schemeClr val="tx1"/>
                </a:solidFill>
              </a:rPr>
              <a:t>návrh vysokorychlostních tratí bez přejezdů a kolizních míst</a:t>
            </a:r>
          </a:p>
          <a:p>
            <a:pPr algn="l">
              <a:buFontTx/>
              <a:buChar char="-"/>
            </a:pPr>
            <a:r>
              <a:rPr lang="cs-CZ" altLang="en-US" sz="1600">
                <a:solidFill>
                  <a:schemeClr val="tx1"/>
                </a:solidFill>
              </a:rPr>
              <a:t>vyšší kapacita tratí na nejfrekventovanějších trasách</a:t>
            </a:r>
          </a:p>
          <a:p>
            <a:pPr algn="l"/>
            <a:r>
              <a:rPr lang="cs-CZ" altLang="en-US" sz="1600">
                <a:solidFill>
                  <a:schemeClr val="tx1"/>
                </a:solidFill>
              </a:rPr>
              <a:t> </a:t>
            </a:r>
            <a:endParaRPr lang="cs-CZ" altLang="cs-CZ" sz="1600" i="1">
              <a:solidFill>
                <a:srgbClr val="FF0000"/>
              </a:solidFill>
            </a:endParaRPr>
          </a:p>
          <a:p>
            <a:pPr algn="l" eaLnBrk="1" hangingPunct="1"/>
            <a:r>
              <a:rPr lang="cs-CZ" altLang="en-US" sz="1600" i="1">
                <a:solidFill>
                  <a:srgbClr val="FF0000"/>
                </a:solidFill>
              </a:rPr>
              <a:t>Vysokorychlostní železnice v České republice bude provozována v systému Rychlých spojení (RS). Jde o provozně-infrastrukturní systém rychlé železnice, který zahrnuje kromě novostaveb vysokorychlostních tratí (VRT), modernizovaných konvenčních tratí s vysokorychlostními parametry a dalších modernizovaných tratí také odpovídající vozidlový park a provozní koncept.</a:t>
            </a:r>
          </a:p>
          <a:p>
            <a:pPr algn="l" eaLnBrk="1" hangingPunct="1"/>
            <a:endParaRPr lang="cs-CZ" altLang="cs-CZ" sz="1600" i="1">
              <a:solidFill>
                <a:srgbClr val="FF0000"/>
              </a:solidFill>
            </a:endParaRPr>
          </a:p>
          <a:p>
            <a:pPr algn="l" eaLnBrk="1" hangingPunct="1"/>
            <a:endParaRPr lang="cs-CZ" altLang="cs-CZ" sz="1600" b="1">
              <a:solidFill>
                <a:srgbClr val="FF0000"/>
              </a:solidFill>
              <a:hlinkClick r:id="rId2"/>
            </a:endParaRPr>
          </a:p>
          <a:p>
            <a:pPr eaLnBrk="1" hangingPunct="1"/>
            <a:r>
              <a:rPr lang="cs-CZ" altLang="cs-CZ" sz="2400" b="1">
                <a:solidFill>
                  <a:srgbClr val="FF0000"/>
                </a:solidFill>
                <a:hlinkClick r:id="rId2"/>
              </a:rPr>
              <a:t>WWW.SPRAVAZELEZNIC.CZ/VRT</a:t>
            </a:r>
            <a:endParaRPr lang="cs-CZ" altLang="cs-CZ" sz="2400" b="1">
              <a:solidFill>
                <a:srgbClr val="FF0000"/>
              </a:solidFill>
            </a:endParaRPr>
          </a:p>
          <a:p>
            <a:pPr algn="l" eaLnBrk="1" hangingPunct="1"/>
            <a:endParaRPr lang="cs-CZ" altLang="cs-CZ" sz="2400" i="1">
              <a:solidFill>
                <a:srgbClr val="FF0000"/>
              </a:solidFill>
            </a:endParaRPr>
          </a:p>
        </p:txBody>
      </p:sp>
      <p:sp>
        <p:nvSpPr>
          <p:cNvPr id="16386" name="Zástupný symbol pro zápatí 3">
            <a:extLst>
              <a:ext uri="{FF2B5EF4-FFF2-40B4-BE49-F238E27FC236}">
                <a16:creationId xmlns:a16="http://schemas.microsoft.com/office/drawing/2014/main" id="{9131A431-84D3-534E-92DB-1F9BB4B6D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4648200" y="6356350"/>
            <a:ext cx="33924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solidFill>
                  <a:srgbClr val="898989"/>
                </a:solidFill>
              </a:rPr>
              <a:t>Ing. Martin Kolovratník – Hospodářský výbor</a:t>
            </a:r>
          </a:p>
        </p:txBody>
      </p:sp>
      <p:pic>
        <p:nvPicPr>
          <p:cNvPr id="16387" name="Obrázek 1">
            <a:extLst>
              <a:ext uri="{FF2B5EF4-FFF2-40B4-BE49-F238E27FC236}">
                <a16:creationId xmlns:a16="http://schemas.microsoft.com/office/drawing/2014/main" id="{2A7074D9-8878-AD4F-89E8-27A5F2E8C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5208588"/>
            <a:ext cx="94615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odnadpis 2">
            <a:extLst>
              <a:ext uri="{FF2B5EF4-FFF2-40B4-BE49-F238E27FC236}">
                <a16:creationId xmlns:a16="http://schemas.microsoft.com/office/drawing/2014/main" id="{C87FF40B-B444-8E43-9E92-F3F90DAC6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9288" y="333375"/>
            <a:ext cx="8280400" cy="1752600"/>
          </a:xfrm>
        </p:spPr>
        <p:txBody>
          <a:bodyPr/>
          <a:lstStyle/>
          <a:p>
            <a:pPr lvl="1" eaLnBrk="1" hangingPunct="1"/>
            <a:r>
              <a:rPr lang="cs-CZ" altLang="cs-CZ">
                <a:solidFill>
                  <a:schemeClr val="tx1"/>
                </a:solidFill>
              </a:rPr>
              <a:t>ŽELEZNIČNÍ KONFERENCE 2021</a:t>
            </a:r>
          </a:p>
          <a:p>
            <a:pPr eaLnBrk="1" hangingPunct="1"/>
            <a:r>
              <a:rPr lang="cs-CZ" altLang="cs-CZ" sz="4400" b="1">
                <a:solidFill>
                  <a:schemeClr val="tx1"/>
                </a:solidFill>
              </a:rPr>
              <a:t>„VRT – světové trendy“</a:t>
            </a:r>
          </a:p>
          <a:p>
            <a:pPr eaLnBrk="1" hangingPunct="1"/>
            <a:endParaRPr lang="cs-CZ" altLang="cs-CZ" sz="4000" b="1" i="1">
              <a:solidFill>
                <a:schemeClr val="tx1"/>
              </a:solidFill>
            </a:endParaRPr>
          </a:p>
          <a:p>
            <a:pPr algn="l" eaLnBrk="1" hangingPunct="1"/>
            <a:r>
              <a:rPr lang="cs-CZ" altLang="en-US" sz="2000">
                <a:solidFill>
                  <a:schemeClr val="tx1"/>
                </a:solidFill>
              </a:rPr>
              <a:t>A. McNAughton a ARI:</a:t>
            </a:r>
          </a:p>
          <a:p>
            <a:pPr algn="l" eaLnBrk="1" hangingPunct="1">
              <a:buFontTx/>
              <a:buChar char="-"/>
            </a:pPr>
            <a:r>
              <a:rPr lang="cs-CZ" altLang="en-US" sz="2000">
                <a:solidFill>
                  <a:schemeClr val="tx1"/>
                </a:solidFill>
              </a:rPr>
              <a:t>Rozmach Asie, ekonomický vzestup, nutnost pro US a EU konkurovat výzkumem a vývojem, CZ má technologickou tradici i silné školství = šance</a:t>
            </a:r>
          </a:p>
          <a:p>
            <a:pPr algn="l" eaLnBrk="1" hangingPunct="1">
              <a:buFontTx/>
              <a:buChar char="-"/>
            </a:pPr>
            <a:r>
              <a:rPr lang="cs-CZ" altLang="en-US" sz="2000">
                <a:solidFill>
                  <a:schemeClr val="tx1"/>
                </a:solidFill>
              </a:rPr>
              <a:t>Urbanizace, rozmach měst a center, město jako místo „špičkových znalostí“ může fungovat jen s dobrým spojením na další centra, která ho doplňují (navazují na sebe ve specializaci) např. technický  průmysl + finančnictví</a:t>
            </a:r>
          </a:p>
          <a:p>
            <a:pPr algn="l" eaLnBrk="1" hangingPunct="1">
              <a:buFontTx/>
              <a:buChar char="-"/>
            </a:pPr>
            <a:r>
              <a:rPr lang="cs-CZ" altLang="en-US" sz="2000">
                <a:solidFill>
                  <a:schemeClr val="tx1"/>
                </a:solidFill>
              </a:rPr>
              <a:t>Digitalizace, inteligentní města, inteligentní infra, samořiditelné vlaky</a:t>
            </a:r>
          </a:p>
          <a:p>
            <a:pPr algn="l" eaLnBrk="1" hangingPunct="1">
              <a:buFontTx/>
              <a:buChar char="-"/>
            </a:pPr>
            <a:r>
              <a:rPr lang="cs-CZ" altLang="en-US" sz="2000">
                <a:solidFill>
                  <a:schemeClr val="tx1"/>
                </a:solidFill>
              </a:rPr>
              <a:t>Demografické změny, starší a bohatá populace</a:t>
            </a:r>
          </a:p>
          <a:p>
            <a:pPr algn="l" eaLnBrk="1" hangingPunct="1">
              <a:buFontTx/>
              <a:buChar char="-"/>
            </a:pPr>
            <a:r>
              <a:rPr lang="cs-CZ" altLang="en-US" sz="2000">
                <a:solidFill>
                  <a:schemeClr val="tx1"/>
                </a:solidFill>
              </a:rPr>
              <a:t>Rostoucí očekávání zákazníků</a:t>
            </a:r>
          </a:p>
          <a:p>
            <a:pPr algn="l" eaLnBrk="1" hangingPunct="1">
              <a:buFontTx/>
              <a:buChar char="-"/>
            </a:pPr>
            <a:r>
              <a:rPr lang="cs-CZ" altLang="en-US" sz="2000">
                <a:solidFill>
                  <a:schemeClr val="tx1"/>
                </a:solidFill>
              </a:rPr>
              <a:t>Životní prostředí, uhlíková stopa, konkurence letectví</a:t>
            </a:r>
            <a:endParaRPr lang="cs-CZ" altLang="cs-CZ" sz="2000" b="1">
              <a:solidFill>
                <a:srgbClr val="FF0000"/>
              </a:solidFill>
              <a:hlinkClick r:id="rId2"/>
            </a:endParaRPr>
          </a:p>
          <a:p>
            <a:pPr eaLnBrk="1" hangingPunct="1"/>
            <a:r>
              <a:rPr lang="cs-CZ" altLang="cs-CZ" sz="2000" b="1">
                <a:solidFill>
                  <a:srgbClr val="FF0000"/>
                </a:solidFill>
                <a:hlinkClick r:id="rId2"/>
              </a:rPr>
              <a:t>WWW.SPRAVAZELEZNIC.CZ/VRT</a:t>
            </a:r>
            <a:endParaRPr lang="cs-CZ" altLang="cs-CZ" sz="2000" b="1">
              <a:solidFill>
                <a:srgbClr val="FF0000"/>
              </a:solidFill>
            </a:endParaRPr>
          </a:p>
          <a:p>
            <a:pPr eaLnBrk="1" hangingPunct="1"/>
            <a:endParaRPr lang="cs-CZ" altLang="cs-CZ" sz="2000" b="1">
              <a:solidFill>
                <a:srgbClr val="FF0000"/>
              </a:solidFill>
            </a:endParaRPr>
          </a:p>
        </p:txBody>
      </p:sp>
      <p:sp>
        <p:nvSpPr>
          <p:cNvPr id="17410" name="Zástupný symbol pro zápatí 3">
            <a:extLst>
              <a:ext uri="{FF2B5EF4-FFF2-40B4-BE49-F238E27FC236}">
                <a16:creationId xmlns:a16="http://schemas.microsoft.com/office/drawing/2014/main" id="{415DE551-FF1B-AF4E-A15F-E94E4796A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4648200" y="6356350"/>
            <a:ext cx="33924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solidFill>
                  <a:srgbClr val="898989"/>
                </a:solidFill>
              </a:rPr>
              <a:t>Ing. Martin Kolovratník – Hospodářský výbor</a:t>
            </a:r>
          </a:p>
        </p:txBody>
      </p:sp>
      <p:pic>
        <p:nvPicPr>
          <p:cNvPr id="17411" name="Obrázek 1">
            <a:extLst>
              <a:ext uri="{FF2B5EF4-FFF2-40B4-BE49-F238E27FC236}">
                <a16:creationId xmlns:a16="http://schemas.microsoft.com/office/drawing/2014/main" id="{D43F1561-6E31-3645-B374-8B43F4DDC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5208588"/>
            <a:ext cx="94615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odnadpis 2">
            <a:extLst>
              <a:ext uri="{FF2B5EF4-FFF2-40B4-BE49-F238E27FC236}">
                <a16:creationId xmlns:a16="http://schemas.microsoft.com/office/drawing/2014/main" id="{C87FF40B-B444-8E43-9E92-F3F90DAC6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9288" y="333375"/>
            <a:ext cx="8280400" cy="1752600"/>
          </a:xfrm>
        </p:spPr>
        <p:txBody>
          <a:bodyPr/>
          <a:lstStyle/>
          <a:p>
            <a:pPr lvl="1" eaLnBrk="1" hangingPunct="1">
              <a:defRPr/>
            </a:pPr>
            <a:r>
              <a:rPr lang="cs-CZ" altLang="cs-CZ" dirty="0">
                <a:solidFill>
                  <a:schemeClr val="tx1"/>
                </a:solidFill>
              </a:rPr>
              <a:t>ŽELEZNIČNÍ KONFERENCE 2021</a:t>
            </a:r>
          </a:p>
          <a:p>
            <a:pPr eaLnBrk="1" hangingPunct="1">
              <a:defRPr/>
            </a:pPr>
            <a:r>
              <a:rPr lang="cs-CZ" altLang="cs-CZ" sz="4400" b="1" dirty="0">
                <a:solidFill>
                  <a:schemeClr val="tx1"/>
                </a:solidFill>
              </a:rPr>
              <a:t>„VRT – financování“</a:t>
            </a:r>
          </a:p>
          <a:p>
            <a:pPr eaLnBrk="1" hangingPunct="1">
              <a:defRPr/>
            </a:pPr>
            <a:endParaRPr lang="cs-CZ" altLang="cs-CZ" sz="4000" b="1" i="1" dirty="0">
              <a:solidFill>
                <a:schemeClr val="tx1"/>
              </a:solidFill>
            </a:endParaRPr>
          </a:p>
          <a:p>
            <a:pPr algn="l" eaLnBrk="1" hangingPunct="1">
              <a:defRPr/>
            </a:pPr>
            <a:r>
              <a:rPr lang="cs-CZ" sz="2000" dirty="0">
                <a:solidFill>
                  <a:schemeClr val="tx1"/>
                </a:solidFill>
              </a:rPr>
              <a:t>Dle studie Parlamentního institutu PSP:</a:t>
            </a:r>
          </a:p>
          <a:p>
            <a:pPr marL="342900" indent="-342900" algn="l" eaLnBrk="1" hangingPunct="1">
              <a:buFontTx/>
              <a:buChar char="-"/>
              <a:defRPr/>
            </a:pPr>
            <a:r>
              <a:rPr lang="cs-CZ" sz="2000" dirty="0">
                <a:solidFill>
                  <a:schemeClr val="tx1"/>
                </a:solidFill>
              </a:rPr>
              <a:t>Německo, Francie, Španělsko – všude různé druhy kofinancování, všude poměrně složité financování a hledání dodatečných zdrojů</a:t>
            </a:r>
          </a:p>
          <a:p>
            <a:pPr marL="342900" indent="-342900" algn="l" eaLnBrk="1" hangingPunct="1">
              <a:buFontTx/>
              <a:buChar char="-"/>
              <a:defRPr/>
            </a:pPr>
            <a:r>
              <a:rPr lang="cs-CZ" sz="2000" dirty="0">
                <a:solidFill>
                  <a:schemeClr val="tx1"/>
                </a:solidFill>
              </a:rPr>
              <a:t>Dobrý příklad: GB a HS1 formou tzv. „LEX VRT“</a:t>
            </a:r>
          </a:p>
          <a:p>
            <a:pPr marL="342900" indent="-342900" algn="l" eaLnBrk="1" hangingPunct="1">
              <a:buFontTx/>
              <a:buChar char="-"/>
              <a:defRPr/>
            </a:pPr>
            <a:r>
              <a:rPr lang="cs-CZ" sz="2000" dirty="0">
                <a:solidFill>
                  <a:schemeClr val="tx1"/>
                </a:solidFill>
              </a:rPr>
              <a:t>Inspirace pro další „update“ liniového zákona</a:t>
            </a:r>
          </a:p>
          <a:p>
            <a:pPr eaLnBrk="1" hangingPunct="1">
              <a:defRPr/>
            </a:pPr>
            <a:endParaRPr lang="cs-CZ" altLang="cs-CZ" sz="2000" b="1" dirty="0">
              <a:solidFill>
                <a:srgbClr val="FF0000"/>
              </a:solidFill>
              <a:hlinkClick r:id="rId2"/>
            </a:endParaRPr>
          </a:p>
          <a:p>
            <a:pPr eaLnBrk="1" hangingPunct="1">
              <a:defRPr/>
            </a:pPr>
            <a:endParaRPr lang="cs-CZ" altLang="cs-CZ" sz="2000" b="1" dirty="0">
              <a:solidFill>
                <a:srgbClr val="FF0000"/>
              </a:solidFill>
              <a:hlinkClick r:id="rId2"/>
            </a:endParaRPr>
          </a:p>
          <a:p>
            <a:pPr eaLnBrk="1" hangingPunct="1">
              <a:defRPr/>
            </a:pPr>
            <a:r>
              <a:rPr lang="cs-CZ" altLang="cs-CZ" sz="2000" b="1" dirty="0">
                <a:solidFill>
                  <a:srgbClr val="FF0000"/>
                </a:solidFill>
                <a:hlinkClick r:id="rId2"/>
              </a:rPr>
              <a:t>WWW.SPRAVAZELEZNIC.CZ/VRT</a:t>
            </a:r>
            <a:endParaRPr lang="cs-CZ" altLang="cs-CZ" sz="2000" b="1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cs-CZ" altLang="cs-CZ" sz="2000" b="1" dirty="0">
              <a:solidFill>
                <a:srgbClr val="FF0000"/>
              </a:solidFill>
            </a:endParaRPr>
          </a:p>
        </p:txBody>
      </p:sp>
      <p:sp>
        <p:nvSpPr>
          <p:cNvPr id="18434" name="Zástupný symbol pro zápatí 3">
            <a:extLst>
              <a:ext uri="{FF2B5EF4-FFF2-40B4-BE49-F238E27FC236}">
                <a16:creationId xmlns:a16="http://schemas.microsoft.com/office/drawing/2014/main" id="{A7762404-0E01-7447-BA02-36995C46C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4648200" y="6356350"/>
            <a:ext cx="33924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solidFill>
                  <a:srgbClr val="898989"/>
                </a:solidFill>
              </a:rPr>
              <a:t>Ing. Martin Kolovratník – Hospodářský výbor</a:t>
            </a:r>
          </a:p>
        </p:txBody>
      </p:sp>
      <p:pic>
        <p:nvPicPr>
          <p:cNvPr id="18435" name="Obrázek 1">
            <a:extLst>
              <a:ext uri="{FF2B5EF4-FFF2-40B4-BE49-F238E27FC236}">
                <a16:creationId xmlns:a16="http://schemas.microsoft.com/office/drawing/2014/main" id="{3A2AC6A5-4773-AF4E-90F6-A6C76A110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5208588"/>
            <a:ext cx="94615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Podnadpis 2">
            <a:extLst>
              <a:ext uri="{FF2B5EF4-FFF2-40B4-BE49-F238E27FC236}">
                <a16:creationId xmlns:a16="http://schemas.microsoft.com/office/drawing/2014/main" id="{D5AB92D1-9E01-D541-8E7F-1E5FB51E66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9288" y="333375"/>
            <a:ext cx="8280400" cy="1752600"/>
          </a:xfrm>
        </p:spPr>
        <p:txBody>
          <a:bodyPr/>
          <a:lstStyle/>
          <a:p>
            <a:pPr eaLnBrk="1" hangingPunct="1"/>
            <a:endParaRPr lang="cs-CZ" altLang="cs-CZ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cs-CZ" altLang="cs-CZ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altLang="cs-CZ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 </a:t>
            </a:r>
          </a:p>
          <a:p>
            <a:pPr eaLnBrk="1" hangingPunct="1"/>
            <a:r>
              <a:rPr lang="cs-CZ" altLang="cs-CZ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724 278 189</a:t>
            </a:r>
          </a:p>
          <a:p>
            <a:pPr eaLnBrk="1" hangingPunct="1"/>
            <a:r>
              <a:rPr lang="cs-CZ" altLang="cs-CZ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kolovratnikm@psp.cz</a:t>
            </a:r>
            <a:endParaRPr lang="cs-CZ" altLang="cs-CZ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cs-CZ" altLang="cs-CZ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cs-CZ" altLang="cs-CZ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MARTIN KOLOVRATNÍK</a:t>
            </a:r>
          </a:p>
          <a:p>
            <a:pPr eaLnBrk="1" hangingPunct="1"/>
            <a:r>
              <a:rPr lang="cs-CZ" altLang="cs-CZ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Poslanec Hnutí ANO</a:t>
            </a:r>
          </a:p>
          <a:p>
            <a:pPr eaLnBrk="1" hangingPunct="1"/>
            <a:r>
              <a:rPr lang="cs-CZ" altLang="cs-CZ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Místopředseda Hospodářského výboru PSP ČR</a:t>
            </a:r>
          </a:p>
          <a:p>
            <a:pPr eaLnBrk="1" hangingPunct="1"/>
            <a:r>
              <a:rPr lang="cs-CZ" altLang="cs-CZ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Místopředseda SR SŽ</a:t>
            </a:r>
          </a:p>
        </p:txBody>
      </p:sp>
      <p:sp>
        <p:nvSpPr>
          <p:cNvPr id="19458" name="Zástupný symbol pro zápatí 3">
            <a:extLst>
              <a:ext uri="{FF2B5EF4-FFF2-40B4-BE49-F238E27FC236}">
                <a16:creationId xmlns:a16="http://schemas.microsoft.com/office/drawing/2014/main" id="{8C14615A-553E-1346-B887-DD61C742A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4648200" y="6356350"/>
            <a:ext cx="33924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solidFill>
                  <a:srgbClr val="898989"/>
                </a:solidFill>
              </a:rPr>
              <a:t>Ing. Martin Kolovratník – Hospodářský výbor</a:t>
            </a:r>
          </a:p>
        </p:txBody>
      </p:sp>
      <p:pic>
        <p:nvPicPr>
          <p:cNvPr id="19459" name="Obrázek 4">
            <a:extLst>
              <a:ext uri="{FF2B5EF4-FFF2-40B4-BE49-F238E27FC236}">
                <a16:creationId xmlns:a16="http://schemas.microsoft.com/office/drawing/2014/main" id="{ADBD3705-6C6A-3D45-BA07-7377DC008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5199063"/>
            <a:ext cx="94615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64FE49EA983347BC7C3FA7254FCFE8" ma:contentTypeVersion="13" ma:contentTypeDescription="Vytvoří nový dokument" ma:contentTypeScope="" ma:versionID="dfd0df4a5d7b52bf0b9062e761f915dd">
  <xsd:schema xmlns:xsd="http://www.w3.org/2001/XMLSchema" xmlns:xs="http://www.w3.org/2001/XMLSchema" xmlns:p="http://schemas.microsoft.com/office/2006/metadata/properties" xmlns:ns2="a4add95d-39ba-4e9e-ad16-6bcdeabd52aa" xmlns:ns3="28157356-507e-468c-95e5-14d7b67a9df3" targetNamespace="http://schemas.microsoft.com/office/2006/metadata/properties" ma:root="true" ma:fieldsID="7b73b5a1b7e2e7426f5e254764459eb0" ns2:_="" ns3:_="">
    <xsd:import namespace="a4add95d-39ba-4e9e-ad16-6bcdeabd52aa"/>
    <xsd:import namespace="28157356-507e-468c-95e5-14d7b67a9d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dd95d-39ba-4e9e-ad16-6bcdeabd52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157356-507e-468c-95e5-14d7b67a9d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613B73-3EC7-41E4-94E9-BF73C10C97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90B38A-46FF-4B75-BCF3-5B1471A35E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add95d-39ba-4e9e-ad16-6bcdeabd52aa"/>
    <ds:schemaRef ds:uri="28157356-507e-468c-95e5-14d7b67a9d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4277</TotalTime>
  <Words>385</Words>
  <Application>Microsoft Macintosh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Motiv sady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Parlament CR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Urychlení přípravy liniových dopravních staveb</dc:title>
  <dc:creator>Martin Kolovratník</dc:creator>
  <cp:lastModifiedBy>Budina Tomáš</cp:lastModifiedBy>
  <cp:revision>103</cp:revision>
  <dcterms:created xsi:type="dcterms:W3CDTF">2014-02-25T20:22:55Z</dcterms:created>
  <dcterms:modified xsi:type="dcterms:W3CDTF">2021-09-23T08:48:39Z</dcterms:modified>
</cp:coreProperties>
</file>