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8" r:id="rId4"/>
    <p:sldId id="274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D38D975-128B-4657-9954-825F7DD03DFD}">
          <p14:sldIdLst>
            <p14:sldId id="256"/>
            <p14:sldId id="272"/>
            <p14:sldId id="268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7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63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01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78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13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96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16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6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98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07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36BB-5DD2-4A72-9476-84FA889F6AA1}" type="datetimeFigureOut">
              <a:rPr lang="cs-CZ" smtClean="0"/>
              <a:t>16.09.2021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386CB-EAFB-4E1B-8CC0-06D011FFD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810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4362" y="2248404"/>
            <a:ext cx="8703276" cy="779570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Sdružení železničních nákladních dopravců ČR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308543"/>
            <a:ext cx="9144000" cy="1801501"/>
          </a:xfrm>
        </p:spPr>
        <p:txBody>
          <a:bodyPr>
            <a:normAutofit/>
          </a:bodyPr>
          <a:lstStyle/>
          <a:p>
            <a:endParaRPr lang="cs-CZ" sz="3200" b="1" dirty="0">
              <a:solidFill>
                <a:srgbClr val="FF0000"/>
              </a:solidFill>
            </a:endParaRPr>
          </a:p>
          <a:p>
            <a:r>
              <a:rPr lang="cs-CZ" sz="3400" b="1" dirty="0">
                <a:solidFill>
                  <a:srgbClr val="FF0000"/>
                </a:solidFill>
              </a:rPr>
              <a:t>Železniční konference Pardubice</a:t>
            </a:r>
          </a:p>
          <a:p>
            <a:r>
              <a:rPr lang="cs-CZ" sz="3400" b="1" dirty="0">
                <a:solidFill>
                  <a:schemeClr val="bg1">
                    <a:lumMod val="50000"/>
                  </a:schemeClr>
                </a:solidFill>
              </a:rPr>
              <a:t>16.09.2021</a:t>
            </a:r>
          </a:p>
          <a:p>
            <a:endParaRPr lang="cs-CZ" sz="34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827" y="1118698"/>
            <a:ext cx="4168346" cy="849137"/>
          </a:xfrm>
          <a:prstGeom prst="rect">
            <a:avLst/>
          </a:prstGeom>
        </p:spPr>
      </p:pic>
      <p:sp>
        <p:nvSpPr>
          <p:cNvPr id="8" name="Obdélník: se zakulacenými rohy 7"/>
          <p:cNvSpPr/>
          <p:nvPr/>
        </p:nvSpPr>
        <p:spPr>
          <a:xfrm>
            <a:off x="568411" y="333632"/>
            <a:ext cx="11059297" cy="6264876"/>
          </a:xfrm>
          <a:prstGeom prst="roundRect">
            <a:avLst>
              <a:gd name="adj" fmla="val 404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3198340" y="5563564"/>
            <a:ext cx="5795319" cy="612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3255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: se zakulacenými rohy 7"/>
          <p:cNvSpPr/>
          <p:nvPr/>
        </p:nvSpPr>
        <p:spPr>
          <a:xfrm>
            <a:off x="568411" y="333632"/>
            <a:ext cx="11059297" cy="6264876"/>
          </a:xfrm>
          <a:prstGeom prst="roundRect">
            <a:avLst>
              <a:gd name="adj" fmla="val 404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740243" y="5138029"/>
            <a:ext cx="9144000" cy="117627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8282" y="584642"/>
            <a:ext cx="10515600" cy="1395160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cs-CZ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Pozice nákladní železniční dopravy po zprovoznění vysokorychlostní železnice</a:t>
            </a:r>
            <a:br>
              <a:rPr lang="cs-CZ" sz="2400" b="1" dirty="0"/>
            </a:br>
            <a:br>
              <a:rPr lang="cs-CZ" sz="2400" b="1" dirty="0"/>
            </a:br>
            <a:endParaRPr lang="cs-CZ" sz="2400" dirty="0"/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908" y="5955136"/>
            <a:ext cx="2017951" cy="414564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214693" y="1861034"/>
            <a:ext cx="847130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                                    Začněme ale současností</a:t>
            </a:r>
          </a:p>
          <a:p>
            <a:pPr algn="just"/>
            <a:endParaRPr lang="cs-CZ" sz="2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V současné době jsme ve stádiu studií a plánů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VRT - významné přednosti pro osobní dopravu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Nepropásněme šanci dát i podobné podmínky i pro nákladní dopravu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Sdružení ŽESNAD nabízí spolupráci v přípravě projektů VRT</a:t>
            </a:r>
          </a:p>
          <a:p>
            <a:pPr algn="just"/>
            <a:endParaRPr lang="cs-CZ" sz="2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0234D15-0D59-415B-BB61-12100AAC4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78" y="3986227"/>
            <a:ext cx="3802135" cy="253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91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: se zakulacenými rohy 7"/>
          <p:cNvSpPr/>
          <p:nvPr/>
        </p:nvSpPr>
        <p:spPr>
          <a:xfrm>
            <a:off x="568411" y="333632"/>
            <a:ext cx="11059297" cy="6264876"/>
          </a:xfrm>
          <a:prstGeom prst="roundRect">
            <a:avLst>
              <a:gd name="adj" fmla="val 404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740243" y="5138029"/>
            <a:ext cx="9144000" cy="117627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2996" y="616343"/>
            <a:ext cx="10515600" cy="2170916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cs-CZ" sz="3600" b="1" dirty="0">
                <a:solidFill>
                  <a:srgbClr val="FF0000"/>
                </a:solidFill>
              </a:rPr>
              <a:t>Co očekávají nákladní dopravci od vysokorychlostní železnice</a:t>
            </a:r>
            <a:br>
              <a:rPr lang="cs-CZ" sz="4000" b="1" dirty="0">
                <a:solidFill>
                  <a:srgbClr val="FF0000"/>
                </a:solidFill>
              </a:rPr>
            </a:br>
            <a:br>
              <a:rPr lang="cs-CZ" sz="4000" b="1" dirty="0">
                <a:solidFill>
                  <a:srgbClr val="FF0000"/>
                </a:solidFill>
              </a:rPr>
            </a:br>
            <a:endParaRPr lang="cs-CZ" sz="4000" b="1" dirty="0">
              <a:solidFill>
                <a:srgbClr val="FF0000"/>
              </a:solidFill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908" y="5955136"/>
            <a:ext cx="2017951" cy="414564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046965" y="1786107"/>
            <a:ext cx="9562069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bg1">
                  <a:lumMod val="50000"/>
                </a:schemeClr>
              </a:solidFill>
              <a:latin typeface="Calibri Light" panose="020F0302020204030204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alibri Light" panose="020F0302020204030204"/>
              </a:rPr>
              <a:t>Zvýšení konkurenceschopnosti nákladní dopravy na železnici proti jiným módům dopravy méně ekologickým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>
              <a:latin typeface="Calibri Light" panose="020F0302020204030204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Calibri Light" panose="020F0302020204030204"/>
              </a:rPr>
              <a:t>Uvolnění kapacity pro nákladní vlaky na stávající infrastruktuře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Calibri Light" panose="020F0302020204030204"/>
                <a:ea typeface="+mj-ea"/>
                <a:cs typeface="+mj-cs"/>
              </a:rPr>
              <a:t>Dosažení kvalitních časů srovnatelných se silniční dopravou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Calibri Light" panose="020F0302020204030204"/>
                <a:ea typeface="+mj-ea"/>
                <a:cs typeface="+mj-cs"/>
              </a:rPr>
              <a:t>Dosažení maximální délky nákladních vlaků a tím zvýšení hospodářské efektivity nákladní dopravy na železnici</a:t>
            </a:r>
          </a:p>
          <a:p>
            <a:pPr lvl="2" algn="just"/>
            <a:r>
              <a:rPr lang="cs-CZ" sz="2000" dirty="0">
                <a:latin typeface="Calibri Light" panose="020F0302020204030204"/>
                <a:ea typeface="+mj-ea"/>
                <a:cs typeface="+mj-cs"/>
              </a:rPr>
              <a:t>	</a:t>
            </a:r>
          </a:p>
          <a:p>
            <a:pPr algn="just"/>
            <a:endParaRPr lang="cs-CZ" sz="2000" dirty="0">
              <a:latin typeface="Calibri Light" panose="020F0302020204030204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Snaha o převod zásilek ze silnice na ekologické módy dopravy – Bílá kniha dopravy, plán jednotného evropského dopravního prostoru – vytvoření konkurenceschopného dopravního systému </a:t>
            </a:r>
          </a:p>
          <a:p>
            <a:pPr algn="just"/>
            <a:endParaRPr lang="cs-CZ" sz="2000" dirty="0">
              <a:latin typeface="Calibri Light" panose="020F0302020204030204"/>
            </a:endParaRPr>
          </a:p>
          <a:p>
            <a:pPr algn="just"/>
            <a:endParaRPr lang="cs-CZ" sz="2000" dirty="0">
              <a:latin typeface="Calibri Light" panose="020F0302020204030204"/>
            </a:endParaRPr>
          </a:p>
          <a:p>
            <a:pPr algn="just"/>
            <a:endParaRPr lang="cs-CZ" sz="2000" dirty="0">
              <a:latin typeface="Calibri Light" panose="020F0302020204030204"/>
            </a:endParaRPr>
          </a:p>
          <a:p>
            <a:endParaRPr lang="cs-CZ" sz="2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5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: se zakulacenými rohy 7"/>
          <p:cNvSpPr/>
          <p:nvPr/>
        </p:nvSpPr>
        <p:spPr>
          <a:xfrm>
            <a:off x="568411" y="333632"/>
            <a:ext cx="11059297" cy="6264876"/>
          </a:xfrm>
          <a:prstGeom prst="roundRect">
            <a:avLst>
              <a:gd name="adj" fmla="val 404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740243" y="5138029"/>
            <a:ext cx="9144000" cy="117627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8282" y="584642"/>
            <a:ext cx="10515600" cy="1738428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br>
              <a:rPr lang="cs-CZ" sz="2400" b="1" dirty="0">
                <a:solidFill>
                  <a:srgbClr val="FF0000"/>
                </a:solidFill>
              </a:rPr>
            </a:br>
            <a:r>
              <a:rPr lang="cs-CZ" sz="2400" b="1" dirty="0">
                <a:solidFill>
                  <a:srgbClr val="FF0000"/>
                </a:solidFill>
              </a:rPr>
              <a:t>Děkuji za pozornost</a:t>
            </a:r>
            <a:br>
              <a:rPr lang="cs-CZ" sz="2400" b="1" dirty="0">
                <a:solidFill>
                  <a:srgbClr val="FF0000"/>
                </a:solidFill>
              </a:rPr>
            </a:b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4602" y="4209269"/>
            <a:ext cx="32492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cs-CZ" sz="2000" b="1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Martin Hořínek </a:t>
            </a:r>
          </a:p>
          <a:p>
            <a:pPr lvl="2" algn="just"/>
            <a:r>
              <a:rPr lang="cs-CZ" sz="2000" b="1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prezident sdružení </a:t>
            </a:r>
          </a:p>
          <a:p>
            <a:pPr lvl="2" algn="just"/>
            <a:r>
              <a:rPr lang="cs-CZ" sz="2000" b="1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	</a:t>
            </a:r>
          </a:p>
          <a:p>
            <a:pPr algn="just"/>
            <a:endParaRPr lang="cs-CZ" sz="2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E28C86D-E9D2-4952-BFB5-CE81DEEC22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021" y="1788531"/>
            <a:ext cx="7000242" cy="393763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9A225076-6DDF-44C2-873B-4394BD3ED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2929" y="4930747"/>
            <a:ext cx="2017951" cy="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190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3" ma:contentTypeDescription="Vytvoří nový dokument" ma:contentTypeScope="" ma:versionID="dfd0df4a5d7b52bf0b9062e761f915dd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7b73b5a1b7e2e7426f5e254764459eb0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E93A32-1F08-44CF-8D52-1B7EDBB44B91}"/>
</file>

<file path=customXml/itemProps2.xml><?xml version="1.0" encoding="utf-8"?>
<ds:datastoreItem xmlns:ds="http://schemas.openxmlformats.org/officeDocument/2006/customXml" ds:itemID="{524C28A8-CA49-4B34-AB87-867162ED47BA}"/>
</file>

<file path=customXml/itemProps3.xml><?xml version="1.0" encoding="utf-8"?>
<ds:datastoreItem xmlns:ds="http://schemas.openxmlformats.org/officeDocument/2006/customXml" ds:itemID="{64BE47E2-941B-4D07-B478-9AB9C45A9B49}"/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143</Words>
  <Application>Microsoft Office PowerPoint</Application>
  <PresentationFormat>Širokoúhlá obrazovka</PresentationFormat>
  <Paragraphs>28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Motiv Office</vt:lpstr>
      <vt:lpstr>Sdružení železničních nákladních dopravců ČR</vt:lpstr>
      <vt:lpstr>Pozice nákladní železniční dopravy po zprovoznění vysokorychlostní železnice  </vt:lpstr>
      <vt:lpstr>Co očekávají nákladní dopravci od vysokorychlostní železnice  </vt:lpstr>
      <vt:lpstr> 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Důvody vzniku, cíle sdružení a metody práce</dc:title>
  <dc:creator>Oldřich Sládek</dc:creator>
  <cp:lastModifiedBy>horinek</cp:lastModifiedBy>
  <cp:revision>82</cp:revision>
  <dcterms:created xsi:type="dcterms:W3CDTF">2016-10-08T11:15:17Z</dcterms:created>
  <dcterms:modified xsi:type="dcterms:W3CDTF">2021-09-16T08:04:03Z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0x0101007264FE49EA983347BC7C3FA7254FCFE8</vt:lpwstr>
  </property>
</Properties>
</file>