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270" r:id="rId3"/>
    <p:sldId id="316" r:id="rId4"/>
    <p:sldId id="353" r:id="rId5"/>
    <p:sldId id="358" r:id="rId6"/>
    <p:sldId id="350" r:id="rId7"/>
    <p:sldId id="347" r:id="rId8"/>
    <p:sldId id="341" r:id="rId9"/>
    <p:sldId id="348" r:id="rId10"/>
    <p:sldId id="349" r:id="rId11"/>
    <p:sldId id="342" r:id="rId12"/>
    <p:sldId id="359" r:id="rId13"/>
    <p:sldId id="340" r:id="rId14"/>
    <p:sldId id="351" r:id="rId15"/>
    <p:sldId id="361" r:id="rId16"/>
    <p:sldId id="357" r:id="rId17"/>
    <p:sldId id="355" r:id="rId18"/>
    <p:sldId id="352" r:id="rId19"/>
    <p:sldId id="362" r:id="rId20"/>
    <p:sldId id="356" r:id="rId21"/>
    <p:sldId id="343" r:id="rId22"/>
    <p:sldId id="363" r:id="rId2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orient="horz" userDrawn="1">
          <p15:clr>
            <a:srgbClr val="A4A3A4"/>
          </p15:clr>
        </p15:guide>
        <p15:guide id="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vlena Ondřej" initials="OH" lastIdx="42" clrIdx="0"/>
  <p:cmAuthor id="1" name="Havlena Ondřej, Ing., Ph.D." initials="HOIP" lastIdx="4" clrIdx="1">
    <p:extLst>
      <p:ext uri="{19B8F6BF-5375-455C-9EA6-DF929625EA0E}">
        <p15:presenceInfo xmlns:p15="http://schemas.microsoft.com/office/powerpoint/2012/main" userId="S-1-5-21-2796463977-3989744588-1998609733-9714" providerId="AD"/>
      </p:ext>
    </p:extLst>
  </p:cmAuthor>
  <p:cmAuthor id="2" name="Ilík Jan, Mgr." initials="IJM" lastIdx="3" clrIdx="2">
    <p:extLst>
      <p:ext uri="{19B8F6BF-5375-455C-9EA6-DF929625EA0E}">
        <p15:presenceInfo xmlns:p15="http://schemas.microsoft.com/office/powerpoint/2012/main" userId="Ilík Jan, Mg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64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7" autoAdjust="0"/>
    <p:restoredTop sz="96395" autoAdjust="0"/>
  </p:normalViewPr>
  <p:slideViewPr>
    <p:cSldViewPr snapToGrid="0" showGuides="1">
      <p:cViewPr varScale="1">
        <p:scale>
          <a:sx n="62" d="100"/>
          <a:sy n="62" d="100"/>
        </p:scale>
        <p:origin x="84" y="1002"/>
      </p:cViewPr>
      <p:guideLst>
        <p:guide orient="horz" pos="4319"/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1598F-58C0-4A9E-96AA-F56C9F285584}" type="datetimeFigureOut">
              <a:rPr lang="cs-CZ" smtClean="0"/>
              <a:t>15.09.2021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294B3-3717-4E36-B9F1-06F468E13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382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6D4EE-242C-4BF3-99D5-F787E3A3C584}" type="datetimeFigureOut">
              <a:rPr lang="cs-CZ" smtClean="0"/>
              <a:pPr/>
              <a:t>15.09.2021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EDD4C-9B86-47EF-9DF7-840BCFEE90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90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80485" y="2268537"/>
            <a:ext cx="11231033" cy="3771777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80000" y="1152000"/>
            <a:ext cx="11232000" cy="49392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3600"/>
              </a:lnSpc>
              <a:defRPr sz="3000" b="1" kern="3800" baseline="0">
                <a:solidFill>
                  <a:srgbClr val="0026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/ titulek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80000" y="1667272"/>
            <a:ext cx="11237867" cy="46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cs-CZ" sz="2100" kern="2500" baseline="0" dirty="0">
                <a:solidFill>
                  <a:srgbClr val="009FDA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Podtitulek prezentace</a:t>
            </a:r>
            <a:endParaRPr lang="cs-CZ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B90-8A07-4FF3-94CF-10E2BA3727E8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pic>
        <p:nvPicPr>
          <p:cNvPr id="1026" name="Picture 2" descr="D:\Sablony\dopis\Logo Národní dopravce\CD_narodni_dopravce_dvour_cmy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0" y="360000"/>
            <a:ext cx="2788800" cy="4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336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80000" y="1620001"/>
            <a:ext cx="11232000" cy="576063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4600"/>
              </a:lnSpc>
              <a:defRPr sz="4000" b="1" kern="3800" baseline="0">
                <a:solidFill>
                  <a:srgbClr val="0026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BDC2-E294-4F25-B7D6-8820962E64B3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376000"/>
            <a:ext cx="11237384" cy="288032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 smtClean="0"/>
              <a:t>Tit</a:t>
            </a:r>
            <a:r>
              <a:rPr lang="cs-CZ" dirty="0" smtClean="0"/>
              <a:t>. Jméno Příjmení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2664000"/>
            <a:ext cx="11237383" cy="216000"/>
          </a:xfr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 baseline="0">
                <a:solidFill>
                  <a:schemeClr val="tx2"/>
                </a:solidFill>
              </a:defRPr>
            </a:lvl1pPr>
            <a:lvl2pPr marL="273050" indent="0">
              <a:buFont typeface="+mj-lt"/>
              <a:buNone/>
              <a:defRPr/>
            </a:lvl2pPr>
            <a:lvl3pPr marL="438150" indent="0">
              <a:buFont typeface="+mj-lt"/>
              <a:buNone/>
              <a:defRPr/>
            </a:lvl3pPr>
            <a:lvl4pPr marL="715963" indent="0">
              <a:buFont typeface="+mj-lt"/>
              <a:buNone/>
              <a:defRPr/>
            </a:lvl4pPr>
            <a:lvl5pPr marL="787400" indent="0">
              <a:buFont typeface="+mj-lt"/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480000" y="3600001"/>
            <a:ext cx="1123786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200" b="1" baseline="0" dirty="0" smtClean="0">
                <a:solidFill>
                  <a:schemeClr val="tx2"/>
                </a:solidFill>
              </a:rPr>
              <a:t>České dráhy, a. s.</a:t>
            </a:r>
          </a:p>
          <a:p>
            <a:pPr>
              <a:lnSpc>
                <a:spcPts val="1600"/>
              </a:lnSpc>
            </a:pPr>
            <a:r>
              <a:rPr lang="cs-CZ" sz="1200" baseline="0" dirty="0" smtClean="0">
                <a:solidFill>
                  <a:schemeClr val="tx2"/>
                </a:solidFill>
              </a:rPr>
              <a:t>Nábřeží Ludvíka Svobody 1222, 110 15 Praha 1</a:t>
            </a:r>
          </a:p>
          <a:p>
            <a:pPr>
              <a:lnSpc>
                <a:spcPts val="1600"/>
              </a:lnSpc>
            </a:pPr>
            <a:r>
              <a:rPr lang="cs-CZ" sz="1200" b="1" baseline="0" dirty="0" smtClean="0">
                <a:solidFill>
                  <a:schemeClr val="tx2"/>
                </a:solidFill>
              </a:rPr>
              <a:t>www.cd.cz</a:t>
            </a:r>
            <a:endParaRPr lang="cs-CZ" sz="1200" b="1" baseline="0" dirty="0">
              <a:solidFill>
                <a:schemeClr val="tx2"/>
              </a:solidFill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0000" y="2880000"/>
            <a:ext cx="11237383" cy="216000"/>
          </a:xfr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1" baseline="0">
                <a:solidFill>
                  <a:schemeClr val="tx2"/>
                </a:solidFill>
              </a:defRPr>
            </a:lvl1pPr>
            <a:lvl2pPr marL="273050" indent="0">
              <a:buFont typeface="+mj-lt"/>
              <a:buNone/>
              <a:defRPr/>
            </a:lvl2pPr>
            <a:lvl3pPr marL="438150" indent="0">
              <a:buFont typeface="+mj-lt"/>
              <a:buNone/>
              <a:defRPr/>
            </a:lvl3pPr>
            <a:lvl4pPr marL="715963" indent="0">
              <a:buFont typeface="+mj-lt"/>
              <a:buNone/>
              <a:defRPr/>
            </a:lvl4pPr>
            <a:lvl5pPr marL="787400" indent="0">
              <a:buFont typeface="+mj-lt"/>
              <a:buNone/>
              <a:defRPr/>
            </a:lvl5pPr>
          </a:lstStyle>
          <a:p>
            <a:pPr lvl="0"/>
            <a:r>
              <a:rPr lang="cs-CZ" dirty="0" smtClean="0"/>
              <a:t>Název organizační složky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6" hasCustomPrompt="1"/>
          </p:nvPr>
        </p:nvSpPr>
        <p:spPr>
          <a:xfrm>
            <a:off x="480000" y="3096001"/>
            <a:ext cx="11237383" cy="216669"/>
          </a:xfr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 baseline="0">
                <a:solidFill>
                  <a:schemeClr val="tx2"/>
                </a:solidFill>
              </a:defRPr>
            </a:lvl1pPr>
            <a:lvl2pPr marL="273050" indent="0">
              <a:buFont typeface="+mj-lt"/>
              <a:buNone/>
              <a:defRPr/>
            </a:lvl2pPr>
            <a:lvl3pPr marL="438150" indent="0">
              <a:buFont typeface="+mj-lt"/>
              <a:buNone/>
              <a:defRPr/>
            </a:lvl3pPr>
            <a:lvl4pPr marL="715963" indent="0">
              <a:buFont typeface="+mj-lt"/>
              <a:buNone/>
              <a:defRPr/>
            </a:lvl4pPr>
            <a:lvl5pPr marL="787400" indent="0">
              <a:buFont typeface="+mj-lt"/>
              <a:buNone/>
              <a:defRPr/>
            </a:lvl5pPr>
          </a:lstStyle>
          <a:p>
            <a:pPr lvl="0"/>
            <a:r>
              <a:rPr lang="pl-PL" dirty="0" smtClean="0"/>
              <a:t>Ulice 0000, 000 000 Město</a:t>
            </a:r>
            <a:endParaRPr lang="cs-CZ" dirty="0" smtClean="0"/>
          </a:p>
        </p:txBody>
      </p:sp>
      <p:pic>
        <p:nvPicPr>
          <p:cNvPr id="4098" name="Picture 2" descr="D:\Sablony\dopis\Logo Národní dopravce\CD_narodni_dopravce_dvour_cmy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0" y="360000"/>
            <a:ext cx="2788800" cy="4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484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C241-4DD9-4D60-8A43-1A9AB500781B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313283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tma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80484" y="1620000"/>
            <a:ext cx="11232000" cy="1438160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4600"/>
              </a:lnSpc>
              <a:defRPr sz="4000" b="1" kern="380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 smtClean="0"/>
              <a:t>Dvouřádkový </a:t>
            </a:r>
            <a:br>
              <a:rPr lang="cs-CZ" dirty="0" smtClean="0"/>
            </a:br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80485" y="3060000"/>
            <a:ext cx="11264476" cy="106386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lang="cs-CZ" sz="2800" b="1" kern="2500" baseline="0" dirty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Dvouřádkový podtitulek prezentace</a:t>
            </a:r>
            <a:endParaRPr lang="cs-CZ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778D-0AEB-4D5A-9C03-430529058CA3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pic>
        <p:nvPicPr>
          <p:cNvPr id="3074" name="Picture 2" descr="D:\Sablony\dopis\Logo Národní dopravce\CD_narodni_dopravce_dvour_neg nahled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0" y="360001"/>
            <a:ext cx="2788800" cy="5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723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tma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80000" y="1620001"/>
            <a:ext cx="11237867" cy="576063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4600"/>
              </a:lnSpc>
              <a:defRPr sz="4000" b="1" kern="3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308A-7874-4352-B387-639D7C217BF6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3" y="2376000"/>
            <a:ext cx="11237384" cy="288032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Tit</a:t>
            </a:r>
            <a:r>
              <a:rPr lang="cs-CZ" dirty="0" smtClean="0"/>
              <a:t>. Jméno Příjmení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80485" y="2664000"/>
            <a:ext cx="11237383" cy="216000"/>
          </a:xfr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 baseline="0">
                <a:solidFill>
                  <a:schemeClr val="bg1"/>
                </a:solidFill>
              </a:defRPr>
            </a:lvl1pPr>
            <a:lvl2pPr marL="273050" indent="0">
              <a:buFont typeface="+mj-lt"/>
              <a:buNone/>
              <a:defRPr/>
            </a:lvl2pPr>
            <a:lvl3pPr marL="438150" indent="0">
              <a:buFont typeface="+mj-lt"/>
              <a:buNone/>
              <a:defRPr/>
            </a:lvl3pPr>
            <a:lvl4pPr marL="715963" indent="0">
              <a:buFont typeface="+mj-lt"/>
              <a:buNone/>
              <a:defRPr/>
            </a:lvl4pPr>
            <a:lvl5pPr marL="787400" indent="0">
              <a:buFont typeface="+mj-lt"/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480484" y="3600001"/>
            <a:ext cx="1123786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200" b="1" baseline="0" dirty="0" smtClean="0">
                <a:solidFill>
                  <a:schemeClr val="bg1"/>
                </a:solidFill>
              </a:rPr>
              <a:t>České dráhy, a. s.</a:t>
            </a:r>
          </a:p>
          <a:p>
            <a:pPr>
              <a:lnSpc>
                <a:spcPts val="1600"/>
              </a:lnSpc>
            </a:pPr>
            <a:r>
              <a:rPr lang="cs-CZ" sz="1200" baseline="0" dirty="0" smtClean="0">
                <a:solidFill>
                  <a:schemeClr val="bg1"/>
                </a:solidFill>
              </a:rPr>
              <a:t>Nábřeží Ludvíka Svobody 1222, 110 15 Praha 1</a:t>
            </a:r>
          </a:p>
          <a:p>
            <a:pPr>
              <a:lnSpc>
                <a:spcPts val="1600"/>
              </a:lnSpc>
            </a:pPr>
            <a:r>
              <a:rPr lang="cs-CZ" sz="1200" b="1" baseline="0" dirty="0" smtClean="0">
                <a:solidFill>
                  <a:schemeClr val="bg1"/>
                </a:solidFill>
              </a:rPr>
              <a:t>www.cd.cz</a:t>
            </a:r>
            <a:endParaRPr lang="cs-CZ" sz="1200" b="1" baseline="0" dirty="0">
              <a:solidFill>
                <a:schemeClr val="bg1"/>
              </a:solidFill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0485" y="2880000"/>
            <a:ext cx="11237383" cy="216000"/>
          </a:xfr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1" baseline="0">
                <a:solidFill>
                  <a:schemeClr val="bg1"/>
                </a:solidFill>
              </a:defRPr>
            </a:lvl1pPr>
            <a:lvl2pPr marL="273050" indent="0">
              <a:buFont typeface="+mj-lt"/>
              <a:buNone/>
              <a:defRPr/>
            </a:lvl2pPr>
            <a:lvl3pPr marL="438150" indent="0">
              <a:buFont typeface="+mj-lt"/>
              <a:buNone/>
              <a:defRPr/>
            </a:lvl3pPr>
            <a:lvl4pPr marL="715963" indent="0">
              <a:buFont typeface="+mj-lt"/>
              <a:buNone/>
              <a:defRPr/>
            </a:lvl4pPr>
            <a:lvl5pPr marL="787400" indent="0">
              <a:buFont typeface="+mj-lt"/>
              <a:buNone/>
              <a:defRPr/>
            </a:lvl5pPr>
          </a:lstStyle>
          <a:p>
            <a:pPr lvl="0"/>
            <a:r>
              <a:rPr lang="cs-CZ" dirty="0" smtClean="0"/>
              <a:t>Název organizační složky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6" hasCustomPrompt="1"/>
          </p:nvPr>
        </p:nvSpPr>
        <p:spPr>
          <a:xfrm>
            <a:off x="480485" y="3096001"/>
            <a:ext cx="11237383" cy="216669"/>
          </a:xfr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 baseline="0">
                <a:solidFill>
                  <a:schemeClr val="bg1"/>
                </a:solidFill>
              </a:defRPr>
            </a:lvl1pPr>
            <a:lvl2pPr marL="273050" indent="0">
              <a:buFont typeface="+mj-lt"/>
              <a:buNone/>
              <a:defRPr/>
            </a:lvl2pPr>
            <a:lvl3pPr marL="438150" indent="0">
              <a:buFont typeface="+mj-lt"/>
              <a:buNone/>
              <a:defRPr/>
            </a:lvl3pPr>
            <a:lvl4pPr marL="715963" indent="0">
              <a:buFont typeface="+mj-lt"/>
              <a:buNone/>
              <a:defRPr/>
            </a:lvl4pPr>
            <a:lvl5pPr marL="787400" indent="0">
              <a:buFont typeface="+mj-lt"/>
              <a:buNone/>
              <a:defRPr/>
            </a:lvl5pPr>
          </a:lstStyle>
          <a:p>
            <a:pPr lvl="0"/>
            <a:r>
              <a:rPr lang="pl-PL" dirty="0" smtClean="0"/>
              <a:t>Ulice 0000, 000 000 Město</a:t>
            </a:r>
            <a:endParaRPr lang="cs-CZ" dirty="0" smtClean="0"/>
          </a:p>
        </p:txBody>
      </p:sp>
      <p:pic>
        <p:nvPicPr>
          <p:cNvPr id="5122" name="Picture 2" descr="D:\Sablony\dopis\Logo Národní dopravce\CD_narodni_dopravce_dvour_neg nahled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0" y="360001"/>
            <a:ext cx="2788800" cy="5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9047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větl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80000" y="1620000"/>
            <a:ext cx="11232000" cy="142800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4600"/>
              </a:lnSpc>
              <a:defRPr sz="4000" b="1" kern="3800" baseline="0">
                <a:solidFill>
                  <a:srgbClr val="0026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Dvouřádkový </a:t>
            </a:r>
            <a:br>
              <a:rPr lang="cs-CZ" dirty="0" smtClean="0"/>
            </a:br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80000" y="3060000"/>
            <a:ext cx="11237867" cy="139008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lang="cs-CZ" sz="2800" kern="2500" baseline="0" dirty="0">
                <a:solidFill>
                  <a:srgbClr val="009FDA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Dvouřádkový podtitulek</a:t>
            </a:r>
          </a:p>
          <a:p>
            <a:r>
              <a:rPr lang="cs-CZ" dirty="0" smtClean="0"/>
              <a:t>prezentace</a:t>
            </a:r>
            <a:endParaRPr lang="cs-CZ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B90-8A07-4FF3-94CF-10E2BA3727E8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pic>
        <p:nvPicPr>
          <p:cNvPr id="2050" name="Picture 2" descr="D:\Sablony\dopis\Logo Národní dopravce\CD_narodni_dopravce_dvour_cmy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00" y="360000"/>
            <a:ext cx="3139180" cy="6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732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80484" y="360001"/>
            <a:ext cx="11232000" cy="403225"/>
          </a:xfrm>
        </p:spPr>
        <p:txBody>
          <a:bodyPr/>
          <a:lstStyle/>
          <a:p>
            <a:r>
              <a:rPr lang="cs-CZ" dirty="0" smtClean="0"/>
              <a:t>Jednořádkový titulek snímku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BD5E0B-20C2-41D5-9D91-CBC4B860D9B5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7"/>
          </p:nvPr>
        </p:nvSpPr>
        <p:spPr>
          <a:xfrm>
            <a:off x="480000" y="1620000"/>
            <a:ext cx="11232000" cy="4316412"/>
          </a:xfrm>
        </p:spPr>
        <p:txBody>
          <a:bodyPr/>
          <a:lstStyle>
            <a:lvl1pPr marL="0" indent="0">
              <a:lnSpc>
                <a:spcPts val="2000"/>
              </a:lnSpc>
              <a:buFont typeface="Arial" pitchFamily="34" charset="0"/>
              <a:buNone/>
              <a:defRPr lang="cs-CZ" sz="1600" b="1" kern="2000" baseline="0" dirty="0" smtClean="0">
                <a:solidFill>
                  <a:srgbClr val="002664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Font typeface="Arial" pitchFamily="34" charset="0"/>
              <a:buNone/>
              <a:defRPr sz="1600">
                <a:solidFill>
                  <a:srgbClr val="002664"/>
                </a:solidFill>
              </a:defRPr>
            </a:lvl2pPr>
            <a:lvl3pPr marL="0" indent="0">
              <a:lnSpc>
                <a:spcPts val="1600"/>
              </a:lnSpc>
              <a:buFont typeface="Arial" pitchFamily="34" charset="0"/>
              <a:buNone/>
              <a:defRPr sz="1400">
                <a:solidFill>
                  <a:srgbClr val="002664"/>
                </a:solidFill>
              </a:defRPr>
            </a:lvl3pPr>
            <a:lvl4pPr marL="0" indent="0">
              <a:lnSpc>
                <a:spcPts val="1600"/>
              </a:lnSpc>
              <a:buFont typeface="Arial" pitchFamily="34" charset="0"/>
              <a:buNone/>
              <a:defRPr sz="1200">
                <a:solidFill>
                  <a:srgbClr val="002664"/>
                </a:solidFill>
              </a:defRPr>
            </a:lvl4pPr>
            <a:lvl5pPr marL="0" indent="0">
              <a:lnSpc>
                <a:spcPts val="1800"/>
              </a:lnSpc>
              <a:buFont typeface="Arial" pitchFamily="34" charset="0"/>
              <a:buChar char="•"/>
              <a:defRPr lang="cs-CZ" sz="1400" kern="2000" baseline="0" dirty="0" smtClean="0">
                <a:solidFill>
                  <a:srgbClr val="002664"/>
                </a:solidFill>
                <a:latin typeface="+mn-lt"/>
                <a:ea typeface="+mn-ea"/>
                <a:cs typeface="+mn-cs"/>
              </a:defRPr>
            </a:lvl5pPr>
            <a:lvl6pPr marL="1520825" indent="-1257300">
              <a:lnSpc>
                <a:spcPts val="1600"/>
              </a:lnSpc>
              <a:buFont typeface="Arial" pitchFamily="34" charset="0"/>
              <a:buChar char="•"/>
              <a:defRPr sz="1200"/>
            </a:lvl6pPr>
            <a:lvl7pPr marL="1295400" indent="0">
              <a:buNone/>
              <a:defRPr/>
            </a:lvl7pPr>
            <a:lvl8pPr marL="0" indent="0">
              <a:lnSpc>
                <a:spcPts val="1600"/>
              </a:lnSpc>
              <a:spcBef>
                <a:spcPts val="0"/>
              </a:spcBef>
              <a:buNone/>
              <a:tabLst/>
              <a:defRPr sz="1200"/>
            </a:lvl8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655945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80484" y="360000"/>
            <a:ext cx="11232000" cy="365488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600">
                <a:solidFill>
                  <a:srgbClr val="009FDA"/>
                </a:solidFill>
              </a:defRPr>
            </a:lvl1pPr>
          </a:lstStyle>
          <a:p>
            <a:r>
              <a:rPr lang="cs-CZ" dirty="0" smtClean="0"/>
              <a:t>Jednořádkový titulek snímku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E52BF6-C572-40A0-B410-E2E762A17950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7" hasCustomPrompt="1"/>
          </p:nvPr>
        </p:nvSpPr>
        <p:spPr>
          <a:xfrm>
            <a:off x="480484" y="1620000"/>
            <a:ext cx="11232000" cy="4316412"/>
          </a:xfrm>
        </p:spPr>
        <p:txBody>
          <a:bodyPr/>
          <a:lstStyle>
            <a:lvl1pPr marL="180000" indent="-180000">
              <a:tabLst/>
              <a:defRPr b="0">
                <a:solidFill>
                  <a:srgbClr val="002664"/>
                </a:solidFill>
              </a:defRPr>
            </a:lvl1pPr>
            <a:lvl2pPr marL="432000" indent="-252000">
              <a:buFont typeface="+mj-lt"/>
              <a:buAutoNum type="alphaLcParenR"/>
              <a:defRPr b="0">
                <a:solidFill>
                  <a:srgbClr val="002664"/>
                </a:solidFill>
              </a:defRPr>
            </a:lvl2pPr>
            <a:lvl3pPr marL="612000" indent="-180000">
              <a:buClr>
                <a:schemeClr val="accent3"/>
              </a:buClr>
              <a:buSzPct val="130000"/>
              <a:buFont typeface="Arial" pitchFamily="34" charset="0"/>
              <a:buChar char="•"/>
              <a:defRPr b="0">
                <a:solidFill>
                  <a:srgbClr val="002664"/>
                </a:solidFill>
              </a:defRPr>
            </a:lvl3pPr>
            <a:lvl4pPr marL="792000" indent="-180000">
              <a:buClr>
                <a:schemeClr val="accent1"/>
              </a:buClr>
              <a:buSzPct val="130000"/>
              <a:defRPr b="0">
                <a:solidFill>
                  <a:srgbClr val="002664"/>
                </a:solidFill>
              </a:defRPr>
            </a:lvl4pPr>
            <a:lvl5pPr marL="972000" indent="-180000">
              <a:buClr>
                <a:schemeClr val="tx2"/>
              </a:buClr>
              <a:buSzPct val="130000"/>
              <a:defRPr b="0">
                <a:solidFill>
                  <a:srgbClr val="002664"/>
                </a:solidFill>
              </a:defRPr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2292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80485" y="765175"/>
            <a:ext cx="11232000" cy="431800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>
                <a:solidFill>
                  <a:srgbClr val="009FDA"/>
                </a:solidFill>
              </a:defRPr>
            </a:lvl1pPr>
          </a:lstStyle>
          <a:p>
            <a:pPr lvl="0"/>
            <a:r>
              <a:rPr lang="cs-CZ" dirty="0" smtClean="0"/>
              <a:t>Jednořádkový podtitulek snímku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8A45CA-08E7-4B73-AE77-5A0B7922EA8C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13" name="Nadpis 12"/>
          <p:cNvSpPr>
            <a:spLocks noGrp="1"/>
          </p:cNvSpPr>
          <p:nvPr>
            <p:ph type="title" hasCustomPrompt="1"/>
          </p:nvPr>
        </p:nvSpPr>
        <p:spPr>
          <a:xfrm>
            <a:off x="480000" y="360000"/>
            <a:ext cx="11231517" cy="402754"/>
          </a:xfrm>
        </p:spPr>
        <p:txBody>
          <a:bodyPr/>
          <a:lstStyle>
            <a:lvl1pPr>
              <a:defRPr lang="cs-CZ" sz="2400" b="1" i="0" u="none" strike="noStrike" baseline="0" smtClean="0"/>
            </a:lvl1pPr>
          </a:lstStyle>
          <a:p>
            <a:r>
              <a:rPr lang="cs-CZ" sz="2400" b="1" i="0" u="none" strike="noStrike" baseline="0" dirty="0" smtClean="0">
                <a:solidFill>
                  <a:srgbClr val="003B73"/>
                </a:solidFill>
                <a:latin typeface="ArialCE-Bold"/>
              </a:rPr>
              <a:t>Jednořádkový titulek snímku</a:t>
            </a:r>
            <a:endParaRPr lang="cs-CZ" dirty="0"/>
          </a:p>
        </p:txBody>
      </p:sp>
      <p:sp>
        <p:nvSpPr>
          <p:cNvPr id="4" name="Zástupný symbol pro tabulku 3"/>
          <p:cNvSpPr>
            <a:spLocks noGrp="1"/>
          </p:cNvSpPr>
          <p:nvPr>
            <p:ph type="tbl" sz="quarter" idx="21"/>
          </p:nvPr>
        </p:nvSpPr>
        <p:spPr>
          <a:xfrm>
            <a:off x="480485" y="1617664"/>
            <a:ext cx="11231033" cy="3322637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defRPr sz="1200"/>
            </a:lvl1pPr>
          </a:lstStyle>
          <a:p>
            <a:r>
              <a:rPr lang="cs-CZ" smtClean="0"/>
              <a:t>Klepnutím na ikonu přidáte tabulku.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5571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graf 6"/>
          <p:cNvSpPr>
            <a:spLocks noGrp="1"/>
          </p:cNvSpPr>
          <p:nvPr>
            <p:ph type="chart" sz="quarter" idx="13" hasCustomPrompt="1"/>
          </p:nvPr>
        </p:nvSpPr>
        <p:spPr>
          <a:xfrm>
            <a:off x="624418" y="3429000"/>
            <a:ext cx="3359348" cy="23764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cs-CZ" dirty="0" smtClean="0"/>
              <a:t>Kliknutím vložte graf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4"/>
          </p:nvPr>
        </p:nvSpPr>
        <p:spPr>
          <a:xfrm>
            <a:off x="480485" y="1628776"/>
            <a:ext cx="11237383" cy="1584325"/>
          </a:xfrm>
        </p:spPr>
        <p:txBody>
          <a:bodyPr/>
          <a:lstStyle>
            <a:lvl1pPr marL="180000" indent="-180000">
              <a:lnSpc>
                <a:spcPts val="2600"/>
              </a:lnSpc>
              <a:spcBef>
                <a:spcPts val="0"/>
              </a:spcBef>
              <a:buClr>
                <a:srgbClr val="002664"/>
              </a:buClr>
              <a:buSzPct val="130000"/>
              <a:buFont typeface="Arial" pitchFamily="34" charset="0"/>
              <a:buChar char="•"/>
              <a:defRPr kern="0" baseline="0">
                <a:solidFill>
                  <a:srgbClr val="002664"/>
                </a:solidFill>
              </a:defRPr>
            </a:lvl1pPr>
            <a:lvl2pPr marL="360000" indent="-180000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baseline="0">
                <a:solidFill>
                  <a:srgbClr val="002664"/>
                </a:solidFill>
              </a:defRPr>
            </a:lvl2pPr>
            <a:lvl3pPr marL="360000" indent="-180000">
              <a:lnSpc>
                <a:spcPts val="2600"/>
              </a:lnSpc>
              <a:spcBef>
                <a:spcPts val="0"/>
              </a:spcBef>
              <a:buClr>
                <a:srgbClr val="009FDA"/>
              </a:buClr>
              <a:buSzPct val="130000"/>
              <a:buFont typeface="Arial" pitchFamily="34" charset="0"/>
              <a:buChar char="•"/>
              <a:defRPr baseline="0"/>
            </a:lvl3pPr>
            <a:lvl4pPr marL="360000" indent="-180000">
              <a:lnSpc>
                <a:spcPts val="2600"/>
              </a:lnSpc>
              <a:spcBef>
                <a:spcPts val="0"/>
              </a:spcBef>
              <a:buClr>
                <a:schemeClr val="accent3"/>
              </a:buClr>
              <a:buSzPct val="130000"/>
              <a:buFont typeface="Arial" pitchFamily="34" charset="0"/>
              <a:buChar char="•"/>
              <a:defRPr baseline="0"/>
            </a:lvl4pPr>
            <a:lvl5pPr marL="787400" indent="0">
              <a:lnSpc>
                <a:spcPts val="2600"/>
              </a:lnSpc>
              <a:buSzPct val="150000"/>
              <a:buFont typeface="Arial" pitchFamily="34" charset="0"/>
              <a:buNone/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11" name="Zástupný symbol pro graf 6"/>
          <p:cNvSpPr>
            <a:spLocks noGrp="1"/>
          </p:cNvSpPr>
          <p:nvPr>
            <p:ph type="chart" sz="quarter" idx="15" hasCustomPrompt="1"/>
          </p:nvPr>
        </p:nvSpPr>
        <p:spPr>
          <a:xfrm>
            <a:off x="4271798" y="3425180"/>
            <a:ext cx="3359348" cy="23764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cs-CZ" dirty="0" smtClean="0"/>
              <a:t>Kliknutím vložte graf</a:t>
            </a:r>
            <a:endParaRPr lang="cs-CZ" dirty="0"/>
          </a:p>
        </p:txBody>
      </p:sp>
      <p:sp>
        <p:nvSpPr>
          <p:cNvPr id="12" name="Zástupný symbol pro graf 6"/>
          <p:cNvSpPr>
            <a:spLocks noGrp="1"/>
          </p:cNvSpPr>
          <p:nvPr>
            <p:ph type="chart" sz="quarter" idx="16" hasCustomPrompt="1"/>
          </p:nvPr>
        </p:nvSpPr>
        <p:spPr>
          <a:xfrm>
            <a:off x="8336823" y="3399780"/>
            <a:ext cx="3359348" cy="23764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cs-CZ" dirty="0" smtClean="0"/>
              <a:t>Kliknutím vložte graf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80485" y="765175"/>
            <a:ext cx="11232000" cy="431800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>
                <a:solidFill>
                  <a:srgbClr val="009FDA"/>
                </a:solidFill>
              </a:defRPr>
            </a:lvl1pPr>
          </a:lstStyle>
          <a:p>
            <a:pPr lvl="0"/>
            <a:r>
              <a:rPr lang="cs-CZ" dirty="0" smtClean="0"/>
              <a:t>Jednořádkový podtitulek snímku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5383BCD-FFB2-40EB-BF52-95F00F486797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13" name="Nadpis 12"/>
          <p:cNvSpPr>
            <a:spLocks noGrp="1"/>
          </p:cNvSpPr>
          <p:nvPr>
            <p:ph type="title" hasCustomPrompt="1"/>
          </p:nvPr>
        </p:nvSpPr>
        <p:spPr>
          <a:xfrm>
            <a:off x="480000" y="360000"/>
            <a:ext cx="11231517" cy="402754"/>
          </a:xfrm>
        </p:spPr>
        <p:txBody>
          <a:bodyPr/>
          <a:lstStyle>
            <a:lvl1pPr>
              <a:defRPr lang="cs-CZ" sz="2400" b="1" i="0" u="none" strike="noStrike" baseline="0" smtClean="0"/>
            </a:lvl1pPr>
          </a:lstStyle>
          <a:p>
            <a:r>
              <a:rPr lang="cs-CZ" sz="2400" b="1" i="0" u="none" strike="noStrike" baseline="0" dirty="0" smtClean="0">
                <a:solidFill>
                  <a:srgbClr val="003B73"/>
                </a:solidFill>
                <a:latin typeface="ArialCE-Bold"/>
              </a:rPr>
              <a:t>Jednořádkový titulek snímku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3794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grafické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80485" y="765175"/>
            <a:ext cx="11232000" cy="431800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>
                <a:solidFill>
                  <a:srgbClr val="009FDA"/>
                </a:solidFill>
              </a:defRPr>
            </a:lvl1pPr>
          </a:lstStyle>
          <a:p>
            <a:pPr lvl="0"/>
            <a:r>
              <a:rPr lang="cs-CZ" dirty="0" smtClean="0"/>
              <a:t>Jednořádkový podtitulek snímku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9BCA7D-25FF-4493-BF2E-18153425F93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13" name="Nadpis 12"/>
          <p:cNvSpPr>
            <a:spLocks noGrp="1"/>
          </p:cNvSpPr>
          <p:nvPr>
            <p:ph type="title" hasCustomPrompt="1"/>
          </p:nvPr>
        </p:nvSpPr>
        <p:spPr>
          <a:xfrm>
            <a:off x="480000" y="360000"/>
            <a:ext cx="11231517" cy="402754"/>
          </a:xfrm>
        </p:spPr>
        <p:txBody>
          <a:bodyPr/>
          <a:lstStyle>
            <a:lvl1pPr>
              <a:defRPr lang="cs-CZ" sz="2400" b="1" i="0" u="none" strike="noStrike" baseline="0" smtClean="0"/>
            </a:lvl1pPr>
          </a:lstStyle>
          <a:p>
            <a:r>
              <a:rPr lang="cs-CZ" sz="2400" b="1" i="0" u="none" strike="noStrike" baseline="0" dirty="0" smtClean="0">
                <a:solidFill>
                  <a:srgbClr val="003B73"/>
                </a:solidFill>
                <a:latin typeface="ArialCE-Bold"/>
              </a:rPr>
              <a:t>Jednořádkový titulek snímku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8053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80484" y="360001"/>
            <a:ext cx="11232000" cy="403225"/>
          </a:xfrm>
        </p:spPr>
        <p:txBody>
          <a:bodyPr/>
          <a:lstStyle/>
          <a:p>
            <a:r>
              <a:rPr lang="cs-CZ" dirty="0" smtClean="0"/>
              <a:t>Jednořádkový titulek snímku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6297F5-A77E-4AC1-842B-5C1238757FE9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8"/>
          </p:nvPr>
        </p:nvSpPr>
        <p:spPr>
          <a:xfrm>
            <a:off x="6286501" y="1617663"/>
            <a:ext cx="5425017" cy="33099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9"/>
          </p:nvPr>
        </p:nvSpPr>
        <p:spPr>
          <a:xfrm>
            <a:off x="480484" y="1620000"/>
            <a:ext cx="5424000" cy="33099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20" hasCustomPrompt="1"/>
          </p:nvPr>
        </p:nvSpPr>
        <p:spPr>
          <a:xfrm>
            <a:off x="480484" y="5222875"/>
            <a:ext cx="5424000" cy="648000"/>
          </a:xfrm>
        </p:spPr>
        <p:txBody>
          <a:bodyPr/>
          <a:lstStyle>
            <a:lvl1pPr marL="0" indent="0">
              <a:buFont typeface="Arial" pitchFamily="34" charset="0"/>
              <a:buNone/>
              <a:defRPr b="0"/>
            </a:lvl1pPr>
            <a:lvl2pPr marL="273050" indent="0">
              <a:buNone/>
              <a:defRPr b="0"/>
            </a:lvl2pPr>
            <a:lvl3pPr marL="438150" indent="0">
              <a:buFont typeface="Arial" pitchFamily="34" charset="0"/>
              <a:buNone/>
              <a:defRPr b="0"/>
            </a:lvl3pPr>
            <a:lvl4pPr marL="715963" indent="0">
              <a:buNone/>
              <a:defRPr b="0"/>
            </a:lvl4pPr>
            <a:lvl5pPr marL="787400" indent="0">
              <a:buNone/>
              <a:defRPr b="0"/>
            </a:lvl5pPr>
          </a:lstStyle>
          <a:p>
            <a:pPr lvl="0"/>
            <a:r>
              <a:rPr lang="cs-CZ" dirty="0" smtClean="0"/>
              <a:t>Popis obrázku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21" hasCustomPrompt="1"/>
          </p:nvPr>
        </p:nvSpPr>
        <p:spPr>
          <a:xfrm>
            <a:off x="6286501" y="5222876"/>
            <a:ext cx="5425017" cy="650875"/>
          </a:xfrm>
        </p:spPr>
        <p:txBody>
          <a:bodyPr/>
          <a:lstStyle>
            <a:lvl1pPr marL="0" indent="0">
              <a:buFont typeface="Arial" pitchFamily="34" charset="0"/>
              <a:buNone/>
              <a:defRPr b="0" baseline="0"/>
            </a:lvl1pPr>
            <a:lvl2pPr marL="273050" indent="0">
              <a:buNone/>
              <a:defRPr b="0"/>
            </a:lvl2pPr>
            <a:lvl3pPr marL="438150" indent="0">
              <a:buFont typeface="Arial" pitchFamily="34" charset="0"/>
              <a:buNone/>
              <a:defRPr b="0"/>
            </a:lvl3pPr>
            <a:lvl4pPr marL="715963" indent="0">
              <a:buNone/>
              <a:defRPr b="0"/>
            </a:lvl4pPr>
            <a:lvl5pPr marL="787400" indent="0">
              <a:buNone/>
              <a:defRPr b="0"/>
            </a:lvl5pPr>
          </a:lstStyle>
          <a:p>
            <a:pPr lvl="0"/>
            <a:r>
              <a:rPr lang="cs-CZ" dirty="0" smtClean="0"/>
              <a:t>Popis obrázku</a:t>
            </a:r>
          </a:p>
        </p:txBody>
      </p:sp>
    </p:spTree>
    <p:extLst>
      <p:ext uri="{BB962C8B-B14F-4D97-AF65-F5344CB8AC3E}">
        <p14:creationId xmlns:p14="http://schemas.microsoft.com/office/powerpoint/2010/main" val="8289349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k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80484" y="360001"/>
            <a:ext cx="11232000" cy="403225"/>
          </a:xfrm>
        </p:spPr>
        <p:txBody>
          <a:bodyPr/>
          <a:lstStyle/>
          <a:p>
            <a:r>
              <a:rPr lang="cs-CZ" dirty="0" smtClean="0"/>
              <a:t>Jednořádkový titulek snímku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84B3D8-2629-4F0A-B6AE-0F3304AA0227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8"/>
          </p:nvPr>
        </p:nvSpPr>
        <p:spPr>
          <a:xfrm>
            <a:off x="6299201" y="1617662"/>
            <a:ext cx="2508800" cy="181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9"/>
          </p:nvPr>
        </p:nvSpPr>
        <p:spPr>
          <a:xfrm>
            <a:off x="480484" y="1617663"/>
            <a:ext cx="5424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15" name="Zástupný symbol pro obrázek 4"/>
          <p:cNvSpPr>
            <a:spLocks noGrp="1"/>
          </p:cNvSpPr>
          <p:nvPr>
            <p:ph type="pic" sz="quarter" idx="22"/>
          </p:nvPr>
        </p:nvSpPr>
        <p:spPr>
          <a:xfrm>
            <a:off x="9202717" y="1617663"/>
            <a:ext cx="2508800" cy="181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4" hasCustomPrompt="1"/>
          </p:nvPr>
        </p:nvSpPr>
        <p:spPr>
          <a:xfrm>
            <a:off x="6299200" y="3743325"/>
            <a:ext cx="5412317" cy="1119188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cs-CZ" dirty="0" smtClean="0"/>
              <a:t>Popis obrázku</a:t>
            </a:r>
          </a:p>
        </p:txBody>
      </p:sp>
    </p:spTree>
    <p:extLst>
      <p:ext uri="{BB962C8B-B14F-4D97-AF65-F5344CB8AC3E}">
        <p14:creationId xmlns:p14="http://schemas.microsoft.com/office/powerpoint/2010/main" val="22962959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86350" y="361951"/>
            <a:ext cx="11231517" cy="4027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Jednořádkový titulek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0485" y="1806576"/>
            <a:ext cx="11231516" cy="40671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Vložte první úroveň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08236" y="6163632"/>
            <a:ext cx="2389089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ts val="1500"/>
              </a:lnSpc>
              <a:defRPr sz="1200" baseline="0">
                <a:solidFill>
                  <a:srgbClr val="002664"/>
                </a:solidFill>
              </a:defRPr>
            </a:lvl1pPr>
          </a:lstStyle>
          <a:p>
            <a:fld id="{BAC491DC-F425-465F-A7CE-FEC212F80E5E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89943" y="6163632"/>
            <a:ext cx="386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lnSpc>
                <a:spcPts val="1500"/>
              </a:lnSpc>
              <a:defRPr sz="1200" baseline="0">
                <a:solidFill>
                  <a:srgbClr val="002664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4825" y="6163632"/>
            <a:ext cx="1487059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ts val="1500"/>
              </a:lnSpc>
              <a:defRPr sz="1200" baseline="0">
                <a:solidFill>
                  <a:srgbClr val="002664"/>
                </a:solidFill>
              </a:defRPr>
            </a:lvl1pPr>
          </a:lstStyle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480485" y="6048001"/>
            <a:ext cx="11232000" cy="181103"/>
            <a:chOff x="360364" y="6008560"/>
            <a:chExt cx="8424000" cy="181103"/>
          </a:xfrm>
        </p:grpSpPr>
        <p:sp>
          <p:nvSpPr>
            <p:cNvPr id="8" name="Obdélník 7"/>
            <p:cNvSpPr/>
            <p:nvPr userDrawn="1"/>
          </p:nvSpPr>
          <p:spPr>
            <a:xfrm>
              <a:off x="360364" y="6008560"/>
              <a:ext cx="8424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9" name="Obdélník 8"/>
            <p:cNvSpPr/>
            <p:nvPr userDrawn="1"/>
          </p:nvSpPr>
          <p:spPr>
            <a:xfrm>
              <a:off x="360364" y="6081663"/>
              <a:ext cx="8424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</p:grpSp>
      <p:sp>
        <p:nvSpPr>
          <p:cNvPr id="11" name="Zástupný symbol pro datum 3"/>
          <p:cNvSpPr txBox="1">
            <a:spLocks/>
          </p:cNvSpPr>
          <p:nvPr/>
        </p:nvSpPr>
        <p:spPr>
          <a:xfrm>
            <a:off x="10320469" y="6154840"/>
            <a:ext cx="1391531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6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cs-CZ" sz="1200" b="1" baseline="0" dirty="0" smtClean="0">
                <a:solidFill>
                  <a:srgbClr val="002664"/>
                </a:solidFill>
              </a:rPr>
              <a:t>www.cd.cz</a:t>
            </a:r>
            <a:endParaRPr lang="cs-CZ" sz="1200" b="1" baseline="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3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3" r:id="rId3"/>
    <p:sldLayoutId id="2147483650" r:id="rId4"/>
    <p:sldLayoutId id="2147483674" r:id="rId5"/>
    <p:sldLayoutId id="2147483660" r:id="rId6"/>
    <p:sldLayoutId id="2147483675" r:id="rId7"/>
    <p:sldLayoutId id="2147483676" r:id="rId8"/>
    <p:sldLayoutId id="2147483677" r:id="rId9"/>
    <p:sldLayoutId id="2147483661" r:id="rId10"/>
    <p:sldLayoutId id="2147483655" r:id="rId11"/>
  </p:sldLayoutIdLst>
  <p:transition spd="slow">
    <p:push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kern="2800" baseline="0">
          <a:solidFill>
            <a:srgbClr val="002664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ts val="2000"/>
        </a:lnSpc>
        <a:spcBef>
          <a:spcPts val="0"/>
        </a:spcBef>
        <a:buFont typeface="+mj-lt"/>
        <a:buAutoNum type="arabicPeriod"/>
        <a:defRPr sz="1600" b="1" kern="2000" baseline="0">
          <a:solidFill>
            <a:srgbClr val="002664"/>
          </a:solidFill>
          <a:latin typeface="+mn-lt"/>
          <a:ea typeface="+mn-ea"/>
          <a:cs typeface="+mn-cs"/>
        </a:defRPr>
      </a:lvl1pPr>
      <a:lvl2pPr marL="447675" indent="-174625" algn="l" defTabSz="914400" rtl="0" eaLnBrk="1" latinLnBrk="0" hangingPunct="1">
        <a:lnSpc>
          <a:spcPts val="2000"/>
        </a:lnSpc>
        <a:spcBef>
          <a:spcPts val="0"/>
        </a:spcBef>
        <a:buFont typeface="Arial" pitchFamily="34" charset="0"/>
        <a:buChar char="•"/>
        <a:defRPr sz="1600" kern="2000" baseline="0">
          <a:solidFill>
            <a:srgbClr val="002664"/>
          </a:solidFill>
          <a:latin typeface="+mn-lt"/>
          <a:ea typeface="+mn-ea"/>
          <a:cs typeface="+mn-cs"/>
        </a:defRPr>
      </a:lvl2pPr>
      <a:lvl3pPr marL="717550" indent="-279400" algn="l" defTabSz="914400" rtl="0" eaLnBrk="1" latinLnBrk="0" hangingPunct="1">
        <a:lnSpc>
          <a:spcPts val="2000"/>
        </a:lnSpc>
        <a:spcBef>
          <a:spcPts val="0"/>
        </a:spcBef>
        <a:buFont typeface="+mj-lt"/>
        <a:buAutoNum type="alphaLcParenR"/>
        <a:defRPr sz="1600" kern="2000" baseline="0">
          <a:solidFill>
            <a:srgbClr val="002664"/>
          </a:solidFill>
          <a:latin typeface="+mn-lt"/>
          <a:ea typeface="+mn-ea"/>
          <a:cs typeface="+mn-cs"/>
        </a:defRPr>
      </a:lvl3pPr>
      <a:lvl4pPr marL="893763" indent="-177800" algn="l" defTabSz="1168400" rtl="0" eaLnBrk="1" latinLnBrk="0" hangingPunct="1">
        <a:lnSpc>
          <a:spcPts val="2000"/>
        </a:lnSpc>
        <a:spcBef>
          <a:spcPts val="0"/>
        </a:spcBef>
        <a:buFont typeface="Arial" pitchFamily="34" charset="0"/>
        <a:buChar char="•"/>
        <a:defRPr lang="cs-CZ" sz="1600" kern="2000" baseline="0" dirty="0" smtClean="0">
          <a:solidFill>
            <a:srgbClr val="002664"/>
          </a:solidFill>
          <a:latin typeface="+mn-lt"/>
          <a:ea typeface="+mn-ea"/>
          <a:cs typeface="+mn-cs"/>
        </a:defRPr>
      </a:lvl4pPr>
      <a:lvl5pPr marL="1073150" indent="-285750" algn="l" defTabSz="914400" rtl="0" eaLnBrk="1" latinLnBrk="0" hangingPunct="1">
        <a:lnSpc>
          <a:spcPts val="2000"/>
        </a:lnSpc>
        <a:spcBef>
          <a:spcPts val="0"/>
        </a:spcBef>
        <a:buFont typeface="Arial" pitchFamily="34" charset="0"/>
        <a:buChar char="•"/>
        <a:defRPr sz="1600" kern="2000" baseline="0">
          <a:solidFill>
            <a:srgbClr val="002664"/>
          </a:solidFill>
          <a:latin typeface="+mn-lt"/>
          <a:ea typeface="+mn-ea"/>
          <a:cs typeface="+mn-cs"/>
        </a:defRPr>
      </a:lvl5pPr>
      <a:lvl6pPr marL="1117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244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34759" y="725488"/>
            <a:ext cx="11231517" cy="4027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Jednořádkový titulek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0485" y="1806576"/>
            <a:ext cx="11231516" cy="356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Vložte první úroveň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08236" y="6163632"/>
            <a:ext cx="2389089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ts val="1500"/>
              </a:lnSpc>
              <a:defRPr sz="1200" baseline="0">
                <a:solidFill>
                  <a:schemeClr val="bg1"/>
                </a:solidFill>
              </a:defRPr>
            </a:lvl1pPr>
          </a:lstStyle>
          <a:p>
            <a:fld id="{C9DE97C7-3774-4A3C-9F1C-D7134A6235C2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89943" y="6163632"/>
            <a:ext cx="386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lnSpc>
                <a:spcPts val="1500"/>
              </a:lnSpc>
              <a:defRPr sz="1200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4825" y="6163632"/>
            <a:ext cx="1487059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ts val="1500"/>
              </a:lnSpc>
              <a:defRPr sz="120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11" name="Zástupný symbol pro datum 3"/>
          <p:cNvSpPr txBox="1">
            <a:spLocks/>
          </p:cNvSpPr>
          <p:nvPr/>
        </p:nvSpPr>
        <p:spPr>
          <a:xfrm>
            <a:off x="10320469" y="6154840"/>
            <a:ext cx="1391531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6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cs-CZ" sz="1200" b="1" baseline="0" dirty="0" smtClean="0">
                <a:solidFill>
                  <a:schemeClr val="bg1"/>
                </a:solidFill>
              </a:rPr>
              <a:t>www.cd.cz</a:t>
            </a:r>
            <a:endParaRPr lang="cs-CZ" sz="1200" b="1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7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</p:sldLayoutIdLst>
  <p:transition spd="slow">
    <p:push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kern="28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 typeface="+mj-lt"/>
        <a:buAutoNum type="arabicPeriod"/>
        <a:defRPr sz="1600" b="1" kern="2000" baseline="0">
          <a:solidFill>
            <a:schemeClr val="bg1"/>
          </a:solidFill>
          <a:latin typeface="+mn-lt"/>
          <a:ea typeface="+mn-ea"/>
          <a:cs typeface="+mn-cs"/>
        </a:defRPr>
      </a:lvl1pPr>
      <a:lvl2pPr marL="447675" indent="-174625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2000" baseline="0">
          <a:solidFill>
            <a:schemeClr val="bg1"/>
          </a:solidFill>
          <a:latin typeface="+mn-lt"/>
          <a:ea typeface="+mn-ea"/>
          <a:cs typeface="+mn-cs"/>
        </a:defRPr>
      </a:lvl2pPr>
      <a:lvl3pPr marL="717550" indent="-279400" algn="l" defTabSz="914400" rtl="0" eaLnBrk="1" latinLnBrk="0" hangingPunct="1">
        <a:spcBef>
          <a:spcPct val="20000"/>
        </a:spcBef>
        <a:buFont typeface="+mj-lt"/>
        <a:buAutoNum type="alphaLcParenR"/>
        <a:defRPr sz="1600" kern="2000" baseline="0">
          <a:solidFill>
            <a:schemeClr val="bg1"/>
          </a:solidFill>
          <a:latin typeface="+mn-lt"/>
          <a:ea typeface="+mn-ea"/>
          <a:cs typeface="+mn-cs"/>
        </a:defRPr>
      </a:lvl3pPr>
      <a:lvl4pPr marL="893763" indent="-177800" algn="l" defTabSz="1168400" rtl="0" eaLnBrk="1" latinLnBrk="0" hangingPunct="1">
        <a:spcBef>
          <a:spcPct val="20000"/>
        </a:spcBef>
        <a:buFont typeface="Arial" pitchFamily="34" charset="0"/>
        <a:buChar char="•"/>
        <a:defRPr lang="cs-CZ" sz="1600" kern="2000" baseline="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0731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2000" baseline="0">
          <a:solidFill>
            <a:schemeClr val="bg1"/>
          </a:solidFill>
          <a:latin typeface="+mn-lt"/>
          <a:ea typeface="+mn-ea"/>
          <a:cs typeface="+mn-cs"/>
        </a:defRPr>
      </a:lvl5pPr>
      <a:lvl6pPr marL="1117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244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825" y="1743911"/>
            <a:ext cx="8424000" cy="1428000"/>
          </a:xfrm>
        </p:spPr>
        <p:txBody>
          <a:bodyPr>
            <a:normAutofit/>
          </a:bodyPr>
          <a:lstStyle/>
          <a:p>
            <a:r>
              <a:rPr lang="cs-CZ" dirty="0" smtClean="0"/>
              <a:t>České dráhy a Rychlá spojení</a:t>
            </a:r>
            <a:endParaRPr lang="cs-CZ" dirty="0"/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00425" y="2672814"/>
            <a:ext cx="8428400" cy="139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Font typeface="+mj-lt"/>
              <a:buNone/>
              <a:defRPr lang="cs-CZ" sz="2800" b="1" kern="2500" baseline="0" dirty="0">
                <a:solidFill>
                  <a:srgbClr val="009FDA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600" kern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+mj-lt"/>
              <a:buNone/>
              <a:defRPr sz="1600" kern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168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lang="cs-CZ" sz="1600" kern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600" kern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Pozice národního dopravce ve vztahu k chystané síti vysokorychlostních tratí v ČR</a:t>
            </a:r>
          </a:p>
          <a:p>
            <a:endParaRPr lang="cs-CZ" dirty="0"/>
          </a:p>
          <a:p>
            <a:r>
              <a:rPr lang="cs-CZ" sz="1600" dirty="0" smtClean="0"/>
              <a:t>Železniční konference Pardubice, 16. – 17. září 2021</a:t>
            </a:r>
            <a:endParaRPr lang="cs-CZ" sz="16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B90-8A07-4FF3-94CF-10E2BA3727E8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7253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dirty="0" smtClean="0"/>
              <a:t>Příklady nedávných nákupů vysokorychlostních souprav</a:t>
            </a:r>
            <a:endParaRPr lang="cs-CZ" dirty="0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849903-E30A-4EEF-B9FF-1EE0FD0C636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10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8" y="997749"/>
            <a:ext cx="3848552" cy="2160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34" y="996577"/>
            <a:ext cx="3840000" cy="216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28" y="3520736"/>
            <a:ext cx="3840000" cy="216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134" y="3523937"/>
            <a:ext cx="3840000" cy="215679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34628" y="1029795"/>
            <a:ext cx="18341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</a:rPr>
              <a:t>www.railway-technology.com</a:t>
            </a:r>
          </a:p>
        </p:txBody>
      </p:sp>
      <p:sp>
        <p:nvSpPr>
          <p:cNvPr id="9" name="Obdélník 8"/>
          <p:cNvSpPr/>
          <p:nvPr/>
        </p:nvSpPr>
        <p:spPr>
          <a:xfrm>
            <a:off x="6417976" y="2903397"/>
            <a:ext cx="13292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</a:rPr>
              <a:t>www.euronews.com</a:t>
            </a:r>
          </a:p>
        </p:txBody>
      </p:sp>
      <p:sp>
        <p:nvSpPr>
          <p:cNvPr id="12" name="Obdélníkový bublinový popisek 11"/>
          <p:cNvSpPr/>
          <p:nvPr/>
        </p:nvSpPr>
        <p:spPr>
          <a:xfrm>
            <a:off x="10282134" y="996577"/>
            <a:ext cx="1296809" cy="2160000"/>
          </a:xfrm>
          <a:prstGeom prst="wedgeRectCallout">
            <a:avLst>
              <a:gd name="adj1" fmla="val -63434"/>
              <a:gd name="adj2" fmla="val -2040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err="1" smtClean="0"/>
              <a:t>Avelia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Horizon</a:t>
            </a:r>
            <a:endParaRPr lang="cs-CZ" sz="1100" b="1" dirty="0" smtClean="0"/>
          </a:p>
          <a:p>
            <a:pPr algn="ctr"/>
            <a:r>
              <a:rPr lang="cs-CZ" sz="1100" dirty="0" err="1" smtClean="0"/>
              <a:t>Alstom</a:t>
            </a:r>
            <a:endParaRPr lang="cs-CZ" sz="1100" dirty="0"/>
          </a:p>
          <a:p>
            <a:pPr algn="ctr"/>
            <a:r>
              <a:rPr lang="cs-CZ" sz="1100" dirty="0" smtClean="0"/>
              <a:t>SNCF, 2018</a:t>
            </a:r>
          </a:p>
          <a:p>
            <a:pPr algn="ctr"/>
            <a:r>
              <a:rPr lang="cs-CZ" sz="1100" dirty="0"/>
              <a:t>kontrakt</a:t>
            </a:r>
            <a:r>
              <a:rPr lang="cs-CZ" sz="1100" dirty="0" smtClean="0"/>
              <a:t> 100 ks</a:t>
            </a:r>
          </a:p>
          <a:p>
            <a:pPr algn="ctr"/>
            <a:r>
              <a:rPr lang="cs-CZ" sz="1100" dirty="0" err="1" smtClean="0"/>
              <a:t>Vmax</a:t>
            </a:r>
            <a:r>
              <a:rPr lang="cs-CZ" sz="1100" dirty="0" smtClean="0"/>
              <a:t> 350 km/h </a:t>
            </a:r>
          </a:p>
          <a:p>
            <a:pPr algn="ctr"/>
            <a:r>
              <a:rPr lang="cs-CZ" sz="1100" dirty="0" smtClean="0"/>
              <a:t>740 cest.</a:t>
            </a:r>
          </a:p>
          <a:p>
            <a:pPr algn="ctr"/>
            <a:r>
              <a:rPr lang="cs-CZ" sz="1100" dirty="0" smtClean="0"/>
              <a:t>650 </a:t>
            </a:r>
            <a:r>
              <a:rPr lang="cs-CZ" sz="1100" dirty="0" err="1" smtClean="0"/>
              <a:t>mil.Kč</a:t>
            </a:r>
            <a:r>
              <a:rPr lang="cs-CZ" sz="1100" dirty="0" smtClean="0"/>
              <a:t>/ks</a:t>
            </a:r>
          </a:p>
          <a:p>
            <a:pPr algn="ctr"/>
            <a:r>
              <a:rPr lang="cs-CZ" sz="1100" dirty="0" smtClean="0"/>
              <a:t>878 tis. Kč/sed.</a:t>
            </a:r>
          </a:p>
        </p:txBody>
      </p:sp>
      <p:sp>
        <p:nvSpPr>
          <p:cNvPr id="15" name="Obdélníkový bublinový popisek 14"/>
          <p:cNvSpPr/>
          <p:nvPr/>
        </p:nvSpPr>
        <p:spPr>
          <a:xfrm>
            <a:off x="4474628" y="996577"/>
            <a:ext cx="1296809" cy="2160000"/>
          </a:xfrm>
          <a:prstGeom prst="wedgeRectCallout">
            <a:avLst>
              <a:gd name="adj1" fmla="val -63434"/>
              <a:gd name="adj2" fmla="val -21725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err="1" smtClean="0"/>
              <a:t>Avelia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Euroduplex</a:t>
            </a:r>
            <a:endParaRPr lang="cs-CZ" sz="1100" b="1" dirty="0" smtClean="0"/>
          </a:p>
          <a:p>
            <a:pPr algn="ctr"/>
            <a:r>
              <a:rPr lang="cs-CZ" sz="1100" dirty="0" err="1" smtClean="0"/>
              <a:t>Alstom</a:t>
            </a:r>
            <a:endParaRPr lang="cs-CZ" sz="1100" dirty="0"/>
          </a:p>
          <a:p>
            <a:pPr algn="ctr"/>
            <a:r>
              <a:rPr lang="cs-CZ" sz="1100" dirty="0" smtClean="0"/>
              <a:t>SNCF, 2019</a:t>
            </a:r>
          </a:p>
          <a:p>
            <a:pPr algn="ctr"/>
            <a:r>
              <a:rPr lang="cs-CZ" sz="1100" dirty="0" smtClean="0"/>
              <a:t>kontrakt 12 ks</a:t>
            </a:r>
          </a:p>
          <a:p>
            <a:pPr algn="ctr"/>
            <a:r>
              <a:rPr lang="cs-CZ" sz="1100" dirty="0" err="1" smtClean="0"/>
              <a:t>Vmax</a:t>
            </a:r>
            <a:r>
              <a:rPr lang="cs-CZ" sz="1100" dirty="0" smtClean="0"/>
              <a:t> 320 km/h </a:t>
            </a:r>
          </a:p>
          <a:p>
            <a:pPr algn="ctr"/>
            <a:r>
              <a:rPr lang="cs-CZ" sz="1100" dirty="0" smtClean="0"/>
              <a:t>556 cest.</a:t>
            </a:r>
          </a:p>
          <a:p>
            <a:pPr algn="ctr"/>
            <a:r>
              <a:rPr lang="cs-CZ" sz="1100" dirty="0" smtClean="0"/>
              <a:t>725 mil. Kč/ks</a:t>
            </a:r>
          </a:p>
          <a:p>
            <a:pPr algn="ctr"/>
            <a:r>
              <a:rPr lang="cs-CZ" sz="1100" dirty="0" smtClean="0"/>
              <a:t>1,3 mil. Kč/sed.</a:t>
            </a:r>
          </a:p>
        </p:txBody>
      </p:sp>
      <p:sp>
        <p:nvSpPr>
          <p:cNvPr id="18" name="Obdélníkový bublinový popisek 17"/>
          <p:cNvSpPr/>
          <p:nvPr/>
        </p:nvSpPr>
        <p:spPr>
          <a:xfrm>
            <a:off x="4474628" y="3520736"/>
            <a:ext cx="1296809" cy="2160000"/>
          </a:xfrm>
          <a:prstGeom prst="wedgeRectCallout">
            <a:avLst>
              <a:gd name="adj1" fmla="val -64169"/>
              <a:gd name="adj2" fmla="val -2172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smtClean="0"/>
              <a:t>V300 </a:t>
            </a:r>
            <a:r>
              <a:rPr lang="cs-CZ" sz="1100" b="1" dirty="0" err="1" smtClean="0"/>
              <a:t>Zefiro</a:t>
            </a:r>
            <a:endParaRPr lang="cs-CZ" sz="1100" b="1" dirty="0" smtClean="0"/>
          </a:p>
          <a:p>
            <a:pPr algn="ctr"/>
            <a:r>
              <a:rPr lang="cs-CZ" sz="1100" dirty="0" err="1" smtClean="0"/>
              <a:t>Bombardier</a:t>
            </a:r>
            <a:endParaRPr lang="cs-CZ" sz="1100" dirty="0"/>
          </a:p>
          <a:p>
            <a:pPr algn="ctr"/>
            <a:r>
              <a:rPr lang="cs-CZ" sz="1100" dirty="0" smtClean="0"/>
              <a:t>FS/ILSA, 2020</a:t>
            </a:r>
          </a:p>
          <a:p>
            <a:pPr algn="ctr"/>
            <a:r>
              <a:rPr lang="cs-CZ" sz="1100" dirty="0"/>
              <a:t>kontrakt </a:t>
            </a:r>
            <a:r>
              <a:rPr lang="cs-CZ" sz="1100" dirty="0" smtClean="0"/>
              <a:t>23 ks</a:t>
            </a:r>
          </a:p>
          <a:p>
            <a:pPr algn="ctr"/>
            <a:r>
              <a:rPr lang="cs-CZ" sz="1100" dirty="0" err="1" smtClean="0"/>
              <a:t>Vmax</a:t>
            </a:r>
            <a:r>
              <a:rPr lang="cs-CZ" sz="1100" dirty="0" smtClean="0"/>
              <a:t> 360 km/h </a:t>
            </a:r>
          </a:p>
          <a:p>
            <a:pPr algn="ctr"/>
            <a:r>
              <a:rPr lang="cs-CZ" sz="1100" dirty="0" smtClean="0"/>
              <a:t>460 cest.</a:t>
            </a:r>
          </a:p>
          <a:p>
            <a:pPr algn="ctr"/>
            <a:r>
              <a:rPr lang="cs-CZ" sz="1100" dirty="0" smtClean="0"/>
              <a:t>904 mil. Kč/ks</a:t>
            </a:r>
          </a:p>
          <a:p>
            <a:pPr algn="ctr"/>
            <a:r>
              <a:rPr lang="cs-CZ" sz="1100" dirty="0" smtClean="0"/>
              <a:t>2,0 mil. Kč/sed.</a:t>
            </a:r>
          </a:p>
        </p:txBody>
      </p:sp>
      <p:sp>
        <p:nvSpPr>
          <p:cNvPr id="19" name="Obdélníkový bublinový popisek 18"/>
          <p:cNvSpPr/>
          <p:nvPr/>
        </p:nvSpPr>
        <p:spPr>
          <a:xfrm>
            <a:off x="10282134" y="3520736"/>
            <a:ext cx="1296809" cy="2160000"/>
          </a:xfrm>
          <a:prstGeom prst="wedgeRectCallout">
            <a:avLst>
              <a:gd name="adj1" fmla="val -63435"/>
              <a:gd name="adj2" fmla="val -1952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err="1" smtClean="0"/>
              <a:t>Velaro</a:t>
            </a:r>
            <a:r>
              <a:rPr lang="cs-CZ" sz="1100" b="1" dirty="0" smtClean="0"/>
              <a:t> (ICE3)</a:t>
            </a:r>
          </a:p>
          <a:p>
            <a:pPr algn="ctr"/>
            <a:r>
              <a:rPr lang="cs-CZ" sz="1100" dirty="0" smtClean="0"/>
              <a:t>Siemens</a:t>
            </a:r>
            <a:endParaRPr lang="cs-CZ" sz="1100" dirty="0"/>
          </a:p>
          <a:p>
            <a:pPr algn="ctr"/>
            <a:r>
              <a:rPr lang="cs-CZ" sz="1100" dirty="0" smtClean="0"/>
              <a:t>DB, 2020</a:t>
            </a:r>
          </a:p>
          <a:p>
            <a:pPr algn="ctr"/>
            <a:r>
              <a:rPr lang="cs-CZ" sz="1100" dirty="0"/>
              <a:t>kontrakt </a:t>
            </a:r>
            <a:r>
              <a:rPr lang="cs-CZ" sz="1100" dirty="0" smtClean="0"/>
              <a:t>30 ks</a:t>
            </a:r>
          </a:p>
          <a:p>
            <a:pPr algn="ctr"/>
            <a:r>
              <a:rPr lang="cs-CZ" sz="1100" dirty="0" err="1" smtClean="0"/>
              <a:t>Vmax</a:t>
            </a:r>
            <a:r>
              <a:rPr lang="cs-CZ" sz="1100" dirty="0" smtClean="0"/>
              <a:t> 320 km/h </a:t>
            </a:r>
          </a:p>
          <a:p>
            <a:pPr algn="ctr"/>
            <a:r>
              <a:rPr lang="cs-CZ" sz="1100" dirty="0" smtClean="0"/>
              <a:t>440 cest.</a:t>
            </a:r>
          </a:p>
          <a:p>
            <a:pPr algn="ctr"/>
            <a:r>
              <a:rPr lang="cs-CZ" sz="1100" dirty="0" smtClean="0"/>
              <a:t>867 </a:t>
            </a:r>
            <a:r>
              <a:rPr lang="cs-CZ" sz="1100" dirty="0" err="1" smtClean="0"/>
              <a:t>mil.Kč</a:t>
            </a:r>
            <a:r>
              <a:rPr lang="cs-CZ" sz="1100" dirty="0" smtClean="0"/>
              <a:t>/ks</a:t>
            </a:r>
          </a:p>
          <a:p>
            <a:pPr algn="ctr"/>
            <a:r>
              <a:rPr lang="cs-CZ" sz="1100" dirty="0" smtClean="0"/>
              <a:t>2,0 mil. Kč/sed.</a:t>
            </a:r>
          </a:p>
        </p:txBody>
      </p:sp>
    </p:spTree>
    <p:extLst>
      <p:ext uri="{BB962C8B-B14F-4D97-AF65-F5344CB8AC3E}">
        <p14:creationId xmlns:p14="http://schemas.microsoft.com/office/powerpoint/2010/main" val="24906087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dirty="0" smtClean="0"/>
              <a:t>Nová vozidla: co zásadně ovlivňuje cenu (na sedadlo)</a:t>
            </a:r>
            <a:endParaRPr lang="cs-CZ" dirty="0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849903-E30A-4EEF-B9FF-1EE0FD0C636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11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890865" y="1077361"/>
            <a:ext cx="7820651" cy="4604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maximální rychlost vozidla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kapacita vozidla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počet napájecích systémů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rozsah možného provozu (proces schvalování ERA)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velikost objednané série (!)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atypické podmínky (extrémní klima, jiný rozchod)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uspořádání interiéru 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podíl 1. třídy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catering (jídelní vůz/</a:t>
            </a:r>
            <a:r>
              <a:rPr lang="cs-CZ" sz="2200" dirty="0" err="1" smtClean="0">
                <a:solidFill>
                  <a:srgbClr val="009FDA"/>
                </a:solidFill>
              </a:rPr>
              <a:t>bistrovůz</a:t>
            </a:r>
            <a:r>
              <a:rPr lang="cs-CZ" sz="2200" dirty="0" smtClean="0">
                <a:solidFill>
                  <a:srgbClr val="009FDA"/>
                </a:solidFill>
              </a:rPr>
              <a:t>)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prostory pro kola, kočárky, zavazadla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jedno-/</a:t>
            </a:r>
            <a:r>
              <a:rPr lang="cs-CZ" sz="2200" dirty="0" err="1" smtClean="0">
                <a:solidFill>
                  <a:srgbClr val="009FDA"/>
                </a:solidFill>
              </a:rPr>
              <a:t>dvoupodlažnost</a:t>
            </a:r>
            <a:r>
              <a:rPr lang="cs-CZ" sz="2200" dirty="0" smtClean="0">
                <a:solidFill>
                  <a:srgbClr val="009FDA"/>
                </a:solidFill>
              </a:rPr>
              <a:t>, </a:t>
            </a:r>
            <a:r>
              <a:rPr lang="cs-CZ" sz="2200" dirty="0" err="1" smtClean="0">
                <a:solidFill>
                  <a:srgbClr val="009FDA"/>
                </a:solidFill>
              </a:rPr>
              <a:t>nízkopodlažnost</a:t>
            </a:r>
            <a:endParaRPr lang="cs-CZ" sz="2200" dirty="0" smtClean="0">
              <a:solidFill>
                <a:srgbClr val="009FDA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 smtClean="0">
              <a:solidFill>
                <a:srgbClr val="002664"/>
              </a:solidFill>
            </a:endParaRPr>
          </a:p>
          <a:p>
            <a:pPr>
              <a:lnSpc>
                <a:spcPct val="125000"/>
              </a:lnSpc>
            </a:pPr>
            <a:endParaRPr lang="cs-CZ" sz="2200" dirty="0" smtClean="0">
              <a:solidFill>
                <a:srgbClr val="002664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077361"/>
            <a:ext cx="3000518" cy="45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720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datum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849903-E30A-4EEF-B9FF-1EE0FD0C636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12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78" y="193049"/>
            <a:ext cx="9726792" cy="5989633"/>
          </a:xfrm>
          <a:prstGeom prst="rect">
            <a:avLst/>
          </a:prstGeom>
        </p:spPr>
      </p:pic>
      <p:sp>
        <p:nvSpPr>
          <p:cNvPr id="12" name="Nadpis 5"/>
          <p:cNvSpPr>
            <a:spLocks noGrp="1"/>
          </p:cNvSpPr>
          <p:nvPr>
            <p:ph type="title"/>
          </p:nvPr>
        </p:nvSpPr>
        <p:spPr>
          <a:xfrm>
            <a:off x="480000" y="360000"/>
            <a:ext cx="11231517" cy="402754"/>
          </a:xfrm>
          <a:noFill/>
        </p:spPr>
        <p:txBody>
          <a:bodyPr>
            <a:noAutofit/>
          </a:bodyPr>
          <a:lstStyle/>
          <a:p>
            <a:r>
              <a:rPr lang="cs-CZ" dirty="0" smtClean="0"/>
              <a:t>Postoje a otázky ČD </a:t>
            </a:r>
            <a:br>
              <a:rPr lang="cs-CZ" dirty="0" smtClean="0"/>
            </a:br>
            <a:r>
              <a:rPr lang="cs-CZ" dirty="0" smtClean="0"/>
              <a:t>k provoznímu </a:t>
            </a:r>
            <a:br>
              <a:rPr lang="cs-CZ" dirty="0" smtClean="0"/>
            </a:br>
            <a:r>
              <a:rPr lang="cs-CZ" dirty="0" smtClean="0"/>
              <a:t>konceptu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80000" y="5008728"/>
            <a:ext cx="6714841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1600" b="1" dirty="0" smtClean="0">
                <a:solidFill>
                  <a:srgbClr val="002664"/>
                </a:solidFill>
              </a:rPr>
              <a:t>zdroj: Správa železnic, 2021</a:t>
            </a:r>
          </a:p>
        </p:txBody>
      </p:sp>
    </p:spTree>
    <p:extLst>
      <p:ext uri="{BB962C8B-B14F-4D97-AF65-F5344CB8AC3E}">
        <p14:creationId xmlns:p14="http://schemas.microsoft.com/office/powerpoint/2010/main" val="28524466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dirty="0" smtClean="0"/>
              <a:t>Postoje ČD k provoznímu konceptu</a:t>
            </a:r>
            <a:endParaRPr lang="cs-CZ" dirty="0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849903-E30A-4EEF-B9FF-1EE0FD0C636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13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9999" y="1077361"/>
            <a:ext cx="11231517" cy="4604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2664"/>
                </a:solidFill>
              </a:rPr>
              <a:t>A</a:t>
            </a:r>
            <a:r>
              <a:rPr lang="cs-CZ" sz="2200" dirty="0" smtClean="0">
                <a:solidFill>
                  <a:srgbClr val="002664"/>
                </a:solidFill>
              </a:rPr>
              <a:t>ktuální provozní koncept MD/SŽ uvažuje se značným rozsahem zajíždění VR vlaků na konvenční síť pro obsluhu dalších sídel v regionech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ČD vnímají „politickou“ důležitost takové obsluhy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Každý takový „zájezd“ bude mít ale neblahý vliv na ekonomiku provozu vozidel, kde by měly být vysoké pořizovací náklady vyrovnávány vysokou rychlostí a z ní vyplývajícími vysokými proběhy (nikoli vyšší cenou jízdného)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Každý takový „zájezd“ také může přinést na vysokorychlostní síť nestabilitu jízdního řádu z konvenčních tratí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2664"/>
                </a:solidFill>
              </a:rPr>
              <a:t>J</a:t>
            </a:r>
            <a:r>
              <a:rPr lang="cs-CZ" sz="2200" dirty="0" smtClean="0">
                <a:solidFill>
                  <a:srgbClr val="002664"/>
                </a:solidFill>
              </a:rPr>
              <a:t>e tedy (ekonomicky) žádoucí, aby se vlaky nejrychlejšího segmentu pohybovaly mimo VR síť pouze minimálně, např. první/poslední spoje v okrajových časech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 smtClean="0">
              <a:solidFill>
                <a:srgbClr val="002664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 smtClean="0">
              <a:solidFill>
                <a:srgbClr val="002664"/>
              </a:solidFill>
            </a:endParaRPr>
          </a:p>
          <a:p>
            <a:pPr>
              <a:lnSpc>
                <a:spcPct val="125000"/>
              </a:lnSpc>
            </a:pPr>
            <a:endParaRPr lang="cs-CZ" sz="22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143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dirty="0" smtClean="0"/>
              <a:t>Příklad zajíždění VR vlaků na konvenční síť</a:t>
            </a:r>
            <a:endParaRPr lang="cs-CZ" dirty="0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849903-E30A-4EEF-B9FF-1EE0FD0C636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14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624421" y="1141471"/>
            <a:ext cx="59867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1600" b="1" dirty="0" smtClean="0">
                <a:solidFill>
                  <a:srgbClr val="002664"/>
                </a:solidFill>
              </a:rPr>
              <a:t>(Cheb–) Most – Praha – Brno – Ostrava</a:t>
            </a:r>
          </a:p>
          <a:p>
            <a:pPr>
              <a:lnSpc>
                <a:spcPts val="2400"/>
              </a:lnSpc>
            </a:pPr>
            <a:r>
              <a:rPr lang="cs-CZ" sz="1600" dirty="0" smtClean="0">
                <a:solidFill>
                  <a:srgbClr val="002664"/>
                </a:solidFill>
              </a:rPr>
              <a:t>teoretická </a:t>
            </a:r>
            <a:r>
              <a:rPr lang="cs-CZ" sz="1600" dirty="0">
                <a:solidFill>
                  <a:srgbClr val="002664"/>
                </a:solidFill>
              </a:rPr>
              <a:t>linka s intervalem 1:00 hod. a minimálními obraty v koncových stanicích </a:t>
            </a:r>
            <a:r>
              <a:rPr lang="cs-CZ" sz="1600" dirty="0" smtClean="0">
                <a:solidFill>
                  <a:srgbClr val="002664"/>
                </a:solidFill>
              </a:rPr>
              <a:t>30 </a:t>
            </a:r>
            <a:r>
              <a:rPr lang="cs-CZ" sz="1600" dirty="0">
                <a:solidFill>
                  <a:srgbClr val="002664"/>
                </a:solidFill>
              </a:rPr>
              <a:t>min</a:t>
            </a:r>
            <a:r>
              <a:rPr lang="cs-CZ" sz="1600" dirty="0" smtClean="0">
                <a:solidFill>
                  <a:srgbClr val="002664"/>
                </a:solidFill>
              </a:rPr>
              <a:t>.</a:t>
            </a:r>
            <a:endParaRPr lang="cs-CZ" sz="1600" dirty="0">
              <a:solidFill>
                <a:srgbClr val="002664"/>
              </a:solidFill>
            </a:endParaRPr>
          </a:p>
          <a:p>
            <a:pPr>
              <a:lnSpc>
                <a:spcPts val="2400"/>
              </a:lnSpc>
            </a:pPr>
            <a:r>
              <a:rPr lang="cs-CZ" sz="1600" dirty="0" smtClean="0">
                <a:solidFill>
                  <a:schemeClr val="bg2"/>
                </a:solidFill>
              </a:rPr>
              <a:t>Most – Ostrava po VRT 	490 km / 2:45 hod.</a:t>
            </a:r>
          </a:p>
          <a:p>
            <a:pPr>
              <a:lnSpc>
                <a:spcPts val="2400"/>
              </a:lnSpc>
            </a:pPr>
            <a:r>
              <a:rPr lang="cs-CZ" sz="1600" dirty="0" smtClean="0">
                <a:solidFill>
                  <a:schemeClr val="bg2"/>
                </a:solidFill>
              </a:rPr>
              <a:t>Cheb – Most mimo VRT 	136 km / 2:00 hod.</a:t>
            </a:r>
          </a:p>
          <a:p>
            <a:pPr>
              <a:lnSpc>
                <a:spcPts val="2400"/>
              </a:lnSpc>
            </a:pPr>
            <a:endParaRPr lang="cs-CZ" sz="1600" dirty="0">
              <a:solidFill>
                <a:schemeClr val="bg2"/>
              </a:solidFill>
            </a:endParaRPr>
          </a:p>
          <a:p>
            <a:pPr>
              <a:lnSpc>
                <a:spcPts val="2400"/>
              </a:lnSpc>
            </a:pPr>
            <a:r>
              <a:rPr lang="cs-CZ" sz="1600" dirty="0" smtClean="0">
                <a:solidFill>
                  <a:schemeClr val="bg2"/>
                </a:solidFill>
              </a:rPr>
              <a:t>počet potřebných VR souprav při </a:t>
            </a:r>
            <a:r>
              <a:rPr lang="cs-CZ" sz="1600" b="1" dirty="0" smtClean="0">
                <a:solidFill>
                  <a:schemeClr val="bg2"/>
                </a:solidFill>
              </a:rPr>
              <a:t>provozu pouze po VRT</a:t>
            </a:r>
          </a:p>
          <a:p>
            <a:pPr>
              <a:lnSpc>
                <a:spcPts val="2400"/>
              </a:lnSpc>
            </a:pPr>
            <a:r>
              <a:rPr lang="cs-CZ" sz="1600" dirty="0" smtClean="0">
                <a:solidFill>
                  <a:schemeClr val="bg2"/>
                </a:solidFill>
              </a:rPr>
              <a:t>7 souprav x 900 mil. Kč = 6,3 mld. Kč</a:t>
            </a:r>
          </a:p>
          <a:p>
            <a:pPr>
              <a:lnSpc>
                <a:spcPts val="2400"/>
              </a:lnSpc>
            </a:pPr>
            <a:endParaRPr lang="cs-CZ" sz="1600" dirty="0">
              <a:solidFill>
                <a:schemeClr val="bg2"/>
              </a:solidFill>
            </a:endParaRPr>
          </a:p>
          <a:p>
            <a:pPr>
              <a:lnSpc>
                <a:spcPts val="2400"/>
              </a:lnSpc>
            </a:pPr>
            <a:r>
              <a:rPr lang="cs-CZ" sz="1600" dirty="0">
                <a:solidFill>
                  <a:schemeClr val="bg2"/>
                </a:solidFill>
              </a:rPr>
              <a:t>počet potřebných VR souprav při </a:t>
            </a:r>
            <a:r>
              <a:rPr lang="cs-CZ" sz="1600" b="1" dirty="0" smtClean="0">
                <a:solidFill>
                  <a:srgbClr val="009FDA"/>
                </a:solidFill>
              </a:rPr>
              <a:t>zajíždění do Chebu</a:t>
            </a:r>
            <a:endParaRPr lang="cs-CZ" sz="1600" b="1" dirty="0">
              <a:solidFill>
                <a:srgbClr val="009FDA"/>
              </a:solidFill>
            </a:endParaRPr>
          </a:p>
          <a:p>
            <a:pPr>
              <a:lnSpc>
                <a:spcPts val="2400"/>
              </a:lnSpc>
            </a:pPr>
            <a:r>
              <a:rPr lang="cs-CZ" sz="1600" dirty="0" smtClean="0">
                <a:solidFill>
                  <a:schemeClr val="bg2"/>
                </a:solidFill>
              </a:rPr>
              <a:t>11 </a:t>
            </a:r>
            <a:r>
              <a:rPr lang="cs-CZ" sz="1600" dirty="0">
                <a:solidFill>
                  <a:schemeClr val="bg2"/>
                </a:solidFill>
              </a:rPr>
              <a:t>souprav x 900 mil. Kč = </a:t>
            </a:r>
            <a:r>
              <a:rPr lang="cs-CZ" sz="1600" dirty="0" smtClean="0">
                <a:solidFill>
                  <a:schemeClr val="bg2"/>
                </a:solidFill>
              </a:rPr>
              <a:t>9,9 </a:t>
            </a:r>
            <a:r>
              <a:rPr lang="cs-CZ" sz="1600" dirty="0">
                <a:solidFill>
                  <a:schemeClr val="bg2"/>
                </a:solidFill>
              </a:rPr>
              <a:t>mld. </a:t>
            </a:r>
            <a:r>
              <a:rPr lang="cs-CZ" sz="1600" dirty="0" smtClean="0">
                <a:solidFill>
                  <a:schemeClr val="bg2"/>
                </a:solidFill>
              </a:rPr>
              <a:t>Kč</a:t>
            </a:r>
          </a:p>
          <a:p>
            <a:pPr>
              <a:lnSpc>
                <a:spcPts val="2400"/>
              </a:lnSpc>
            </a:pPr>
            <a:endParaRPr lang="cs-CZ" sz="1600" dirty="0">
              <a:solidFill>
                <a:schemeClr val="bg2"/>
              </a:solidFill>
            </a:endParaRPr>
          </a:p>
          <a:p>
            <a:pPr>
              <a:lnSpc>
                <a:spcPts val="2400"/>
              </a:lnSpc>
            </a:pPr>
            <a:r>
              <a:rPr lang="cs-CZ" sz="1600" dirty="0" smtClean="0">
                <a:solidFill>
                  <a:schemeClr val="bg2"/>
                </a:solidFill>
              </a:rPr>
              <a:t>Pro prodloužení trasy o </a:t>
            </a:r>
            <a:r>
              <a:rPr lang="cs-CZ" sz="1600" b="1" dirty="0" smtClean="0">
                <a:solidFill>
                  <a:schemeClr val="accent5"/>
                </a:solidFill>
              </a:rPr>
              <a:t>28 %</a:t>
            </a:r>
            <a:r>
              <a:rPr lang="cs-CZ" sz="1600" dirty="0" smtClean="0">
                <a:solidFill>
                  <a:schemeClr val="bg2"/>
                </a:solidFill>
              </a:rPr>
              <a:t> dochází k </a:t>
            </a:r>
            <a:r>
              <a:rPr lang="cs-CZ" sz="1600" b="1" dirty="0" smtClean="0">
                <a:solidFill>
                  <a:srgbClr val="FF0000"/>
                </a:solidFill>
              </a:rPr>
              <a:t>57%</a:t>
            </a:r>
            <a:r>
              <a:rPr lang="cs-CZ" sz="1600" dirty="0" smtClean="0">
                <a:solidFill>
                  <a:schemeClr val="bg2"/>
                </a:solidFill>
              </a:rPr>
              <a:t> růstu nákladů na pořizovaná vozidla, přičemž </a:t>
            </a:r>
            <a:r>
              <a:rPr lang="cs-CZ" sz="1600" b="1" dirty="0" smtClean="0">
                <a:solidFill>
                  <a:schemeClr val="bg2"/>
                </a:solidFill>
              </a:rPr>
              <a:t>přínos v rychlosti </a:t>
            </a:r>
            <a:r>
              <a:rPr lang="cs-CZ" sz="1600" dirty="0" smtClean="0">
                <a:solidFill>
                  <a:schemeClr val="bg2"/>
                </a:solidFill>
              </a:rPr>
              <a:t>na konvenční trati bude </a:t>
            </a:r>
            <a:r>
              <a:rPr lang="cs-CZ" sz="1600" b="1" dirty="0" smtClean="0">
                <a:solidFill>
                  <a:schemeClr val="bg2"/>
                </a:solidFill>
              </a:rPr>
              <a:t>nulový.</a:t>
            </a:r>
            <a:endParaRPr lang="cs-CZ" sz="1600" b="1" dirty="0">
              <a:solidFill>
                <a:schemeClr val="bg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15" y="1191413"/>
            <a:ext cx="4438111" cy="222724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760762" y="3950900"/>
            <a:ext cx="387099" cy="3870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+</a:t>
            </a:r>
          </a:p>
        </p:txBody>
      </p:sp>
      <p:sp>
        <p:nvSpPr>
          <p:cNvPr id="9" name="Ovál 8"/>
          <p:cNvSpPr/>
          <p:nvPr/>
        </p:nvSpPr>
        <p:spPr>
          <a:xfrm>
            <a:off x="761309" y="4865974"/>
            <a:ext cx="386003" cy="386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–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48354" y="3950900"/>
            <a:ext cx="40655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1600" dirty="0" smtClean="0">
                <a:solidFill>
                  <a:schemeClr val="bg2"/>
                </a:solidFill>
              </a:rPr>
              <a:t>spojení bez přestupu</a:t>
            </a:r>
          </a:p>
          <a:p>
            <a:pPr>
              <a:lnSpc>
                <a:spcPts val="2400"/>
              </a:lnSpc>
            </a:pPr>
            <a:endParaRPr lang="cs-CZ" sz="1600" dirty="0" smtClean="0">
              <a:solidFill>
                <a:schemeClr val="bg2"/>
              </a:solidFill>
            </a:endParaRPr>
          </a:p>
          <a:p>
            <a:pPr>
              <a:lnSpc>
                <a:spcPts val="2400"/>
              </a:lnSpc>
            </a:pPr>
            <a:r>
              <a:rPr lang="cs-CZ" sz="1600" dirty="0" smtClean="0">
                <a:solidFill>
                  <a:schemeClr val="bg2"/>
                </a:solidFill>
              </a:rPr>
              <a:t>vyšší pořizovací náklady nových vozidel</a:t>
            </a:r>
          </a:p>
          <a:p>
            <a:pPr>
              <a:lnSpc>
                <a:spcPts val="2400"/>
              </a:lnSpc>
            </a:pPr>
            <a:r>
              <a:rPr lang="cs-CZ" sz="1600" dirty="0" smtClean="0">
                <a:solidFill>
                  <a:schemeClr val="bg2"/>
                </a:solidFill>
              </a:rPr>
              <a:t>nižší efektivita provozu nových vozidel</a:t>
            </a:r>
          </a:p>
          <a:p>
            <a:pPr>
              <a:lnSpc>
                <a:spcPts val="2400"/>
              </a:lnSpc>
            </a:pPr>
            <a:r>
              <a:rPr lang="cs-CZ" sz="1600" dirty="0" smtClean="0">
                <a:solidFill>
                  <a:schemeClr val="bg2"/>
                </a:solidFill>
              </a:rPr>
              <a:t>zanášení zpoždění na VR síť</a:t>
            </a:r>
          </a:p>
        </p:txBody>
      </p:sp>
    </p:spTree>
    <p:extLst>
      <p:ext uri="{BB962C8B-B14F-4D97-AF65-F5344CB8AC3E}">
        <p14:creationId xmlns:p14="http://schemas.microsoft.com/office/powerpoint/2010/main" val="34974488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dirty="0" smtClean="0"/>
              <a:t>Otázky ČD k provoznímu konceptu</a:t>
            </a:r>
            <a:endParaRPr lang="cs-CZ" dirty="0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849903-E30A-4EEF-B9FF-1EE0FD0C636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15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9999" y="1077361"/>
            <a:ext cx="11231518" cy="4604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9FDA"/>
                </a:solidFill>
              </a:rPr>
              <a:t>Jsou připraveny i „mezistavy“ provozního konceptu? – např. zda linky Ex3, R9 budou využívat první zprovozněné úseky, jakmile to bude možné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Zohlední </a:t>
            </a:r>
            <a:r>
              <a:rPr lang="cs-CZ" sz="2200" dirty="0">
                <a:solidFill>
                  <a:srgbClr val="002664"/>
                </a:solidFill>
              </a:rPr>
              <a:t>případné mezistavy objednatel (MD) ve svých dalších plánech a </a:t>
            </a:r>
            <a:r>
              <a:rPr lang="cs-CZ" sz="2200" dirty="0" smtClean="0">
                <a:solidFill>
                  <a:srgbClr val="002664"/>
                </a:solidFill>
              </a:rPr>
              <a:t>požadavcích (např. linka R9 a požadavek na rychlost 200+ a </a:t>
            </a:r>
            <a:r>
              <a:rPr lang="cs-CZ" sz="2200" dirty="0" err="1" smtClean="0">
                <a:solidFill>
                  <a:srgbClr val="002664"/>
                </a:solidFill>
              </a:rPr>
              <a:t>tlakotěsnost</a:t>
            </a:r>
            <a:r>
              <a:rPr lang="cs-CZ" sz="2200" dirty="0" smtClean="0">
                <a:solidFill>
                  <a:srgbClr val="002664"/>
                </a:solidFill>
              </a:rPr>
              <a:t> souprav)?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9FDA"/>
                </a:solidFill>
              </a:rPr>
              <a:t>K</a:t>
            </a:r>
            <a:r>
              <a:rPr lang="cs-CZ" sz="2200" dirty="0" smtClean="0">
                <a:solidFill>
                  <a:srgbClr val="009FDA"/>
                </a:solidFill>
              </a:rPr>
              <a:t> jakým časovým horizontům jsou mezistavy a cílový stav vztahovány – vazba na využití stávajících a pořizování nových vozidel</a:t>
            </a:r>
            <a:endParaRPr lang="cs-CZ" sz="2200" dirty="0">
              <a:solidFill>
                <a:srgbClr val="009FDA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2664"/>
                </a:solidFill>
                <a:sym typeface="Wingdings" panose="05000000000000000000" pitchFamily="2" charset="2"/>
              </a:rPr>
              <a:t>Jak budou přistupovat kraje k možnosti rychlé regionální dopravy vedené po </a:t>
            </a:r>
            <a:r>
              <a:rPr lang="cs-CZ" sz="2200" dirty="0" smtClean="0">
                <a:solidFill>
                  <a:srgbClr val="002664"/>
                </a:solidFill>
                <a:sym typeface="Wingdings" panose="05000000000000000000" pitchFamily="2" charset="2"/>
              </a:rPr>
              <a:t>VRT? 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  <a:sym typeface="Wingdings" panose="05000000000000000000" pitchFamily="2" charset="2"/>
              </a:rPr>
              <a:t>Bude pro rychlé regionální spoje volná kapacita?</a:t>
            </a:r>
            <a:endParaRPr lang="cs-CZ" sz="2200" dirty="0">
              <a:solidFill>
                <a:srgbClr val="009FDA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Jak bude provoz na nové síti zpoplatněn? (bude to mít vliv na otázku, zda více kratších souprav, nebo méně delších)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 smtClean="0">
              <a:solidFill>
                <a:srgbClr val="002664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 smtClean="0">
              <a:solidFill>
                <a:srgbClr val="002664"/>
              </a:solidFill>
            </a:endParaRPr>
          </a:p>
          <a:p>
            <a:pPr>
              <a:lnSpc>
                <a:spcPct val="125000"/>
              </a:lnSpc>
            </a:pPr>
            <a:endParaRPr lang="cs-CZ" sz="22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42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80000" y="360000"/>
            <a:ext cx="10578525" cy="402754"/>
          </a:xfrm>
          <a:noFill/>
        </p:spPr>
        <p:txBody>
          <a:bodyPr>
            <a:noAutofit/>
          </a:bodyPr>
          <a:lstStyle/>
          <a:p>
            <a:r>
              <a:rPr lang="cs-CZ" dirty="0" smtClean="0"/>
              <a:t>Postoj ČD k obchodnímu modelu</a:t>
            </a:r>
            <a:endParaRPr lang="cs-CZ" dirty="0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849903-E30A-4EEF-B9FF-1EE0FD0C636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16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75370">
            <a:off x="935814" y="1554648"/>
            <a:ext cx="5044772" cy="3893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5218">
            <a:off x="5823107" y="1060511"/>
            <a:ext cx="5416437" cy="3910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78910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80000" y="360000"/>
            <a:ext cx="10578525" cy="402754"/>
          </a:xfrm>
          <a:noFill/>
        </p:spPr>
        <p:txBody>
          <a:bodyPr>
            <a:noAutofit/>
          </a:bodyPr>
          <a:lstStyle/>
          <a:p>
            <a:r>
              <a:rPr lang="cs-CZ" dirty="0" smtClean="0"/>
              <a:t>Postoj ČD k obchodnímu modelu</a:t>
            </a:r>
            <a:endParaRPr lang="cs-CZ" dirty="0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849903-E30A-4EEF-B9FF-1EE0FD0C636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17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9999" y="1077361"/>
            <a:ext cx="11231517" cy="4604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u="sng" dirty="0" smtClean="0">
                <a:solidFill>
                  <a:srgbClr val="002664"/>
                </a:solidFill>
              </a:rPr>
              <a:t>Klíčová</a:t>
            </a:r>
            <a:r>
              <a:rPr lang="cs-CZ" sz="2200" dirty="0" smtClean="0">
                <a:solidFill>
                  <a:srgbClr val="002664"/>
                </a:solidFill>
              </a:rPr>
              <a:t> otázka: půjde o model objednávky, koncese, nebo open-</a:t>
            </a:r>
            <a:r>
              <a:rPr lang="cs-CZ" sz="2200" dirty="0" err="1" smtClean="0">
                <a:solidFill>
                  <a:srgbClr val="002664"/>
                </a:solidFill>
              </a:rPr>
              <a:t>access</a:t>
            </a:r>
            <a:r>
              <a:rPr lang="cs-CZ" sz="2200" dirty="0" smtClean="0">
                <a:solidFill>
                  <a:srgbClr val="002664"/>
                </a:solidFill>
              </a:rPr>
              <a:t>, popřípadě kombinovaný? Stabilní prostředí je potřebné pro eliminaci ekonomických rizik.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V případě objednávky či koncese podstatné, zda bude objednatelem/regulátorem umožněna povinná rezervace (model TGV), nebo využita nebude (model ICE)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2664"/>
                </a:solidFill>
              </a:rPr>
              <a:t>E</a:t>
            </a:r>
            <a:r>
              <a:rPr lang="cs-CZ" sz="2200" dirty="0" smtClean="0">
                <a:solidFill>
                  <a:srgbClr val="002664"/>
                </a:solidFill>
              </a:rPr>
              <a:t>xistence povinné rezervace bude mít zásadní vliv na stanovení kapacity souprav, neboť v případě povinné rezervace nebude nutné tolik pracovat s rezervami &gt; úspora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9FDA"/>
                </a:solidFill>
              </a:rPr>
              <a:t>P</a:t>
            </a:r>
            <a:r>
              <a:rPr lang="cs-CZ" sz="2200" dirty="0" smtClean="0">
                <a:solidFill>
                  <a:srgbClr val="009FDA"/>
                </a:solidFill>
              </a:rPr>
              <a:t>ovinná rezervace také umožní rozložit v čase pořizování souprav a může zamezit počátečnímu poptávkovému šoku (věříme-li v úspěch VRT v ČR), ale bude nepřívětivá pro „</a:t>
            </a:r>
            <a:r>
              <a:rPr lang="cs-CZ" sz="2200" dirty="0" err="1" smtClean="0">
                <a:solidFill>
                  <a:srgbClr val="009FDA"/>
                </a:solidFill>
              </a:rPr>
              <a:t>dojížďkové</a:t>
            </a:r>
            <a:r>
              <a:rPr lang="cs-CZ" sz="2200" dirty="0" smtClean="0">
                <a:solidFill>
                  <a:srgbClr val="009FDA"/>
                </a:solidFill>
              </a:rPr>
              <a:t>“ využití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2664"/>
                </a:solidFill>
              </a:rPr>
              <a:t>J</a:t>
            </a:r>
            <a:r>
              <a:rPr lang="cs-CZ" sz="2200" dirty="0" smtClean="0">
                <a:solidFill>
                  <a:srgbClr val="002664"/>
                </a:solidFill>
              </a:rPr>
              <a:t>aký základní obchodní model si představuje MD?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9FDA"/>
                </a:solidFill>
              </a:rPr>
              <a:t>J</a:t>
            </a:r>
            <a:r>
              <a:rPr lang="cs-CZ" sz="2200" dirty="0" smtClean="0">
                <a:solidFill>
                  <a:srgbClr val="009FDA"/>
                </a:solidFill>
              </a:rPr>
              <a:t>aký bude další trend u existujících dopravců na zahraničních VRT?</a:t>
            </a:r>
          </a:p>
        </p:txBody>
      </p:sp>
    </p:spTree>
    <p:extLst>
      <p:ext uri="{BB962C8B-B14F-4D97-AF65-F5344CB8AC3E}">
        <p14:creationId xmlns:p14="http://schemas.microsoft.com/office/powerpoint/2010/main" val="34645760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dirty="0" smtClean="0"/>
              <a:t>Obchodní modely na VRT v zahraničí - příklady</a:t>
            </a:r>
            <a:endParaRPr lang="cs-CZ" dirty="0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849903-E30A-4EEF-B9FF-1EE0FD0C636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18</a:t>
            </a:fld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6036990" y="1826990"/>
            <a:ext cx="1" cy="1639774"/>
          </a:xfrm>
          <a:prstGeom prst="straightConnector1">
            <a:avLst/>
          </a:prstGeom>
          <a:ln w="349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6036991" y="3466762"/>
            <a:ext cx="1690479" cy="1"/>
          </a:xfrm>
          <a:prstGeom prst="straightConnector1">
            <a:avLst/>
          </a:prstGeom>
          <a:ln w="349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6036990" y="3466763"/>
            <a:ext cx="2" cy="1639772"/>
          </a:xfrm>
          <a:prstGeom prst="straightConnector1">
            <a:avLst/>
          </a:prstGeom>
          <a:ln w="349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4336331" y="3466762"/>
            <a:ext cx="1700660" cy="1"/>
          </a:xfrm>
          <a:prstGeom prst="straightConnector1">
            <a:avLst/>
          </a:prstGeom>
          <a:ln w="349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8115165" y="3112819"/>
            <a:ext cx="2311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2000" b="1" dirty="0" smtClean="0">
                <a:solidFill>
                  <a:schemeClr val="bg2"/>
                </a:solidFill>
              </a:rPr>
              <a:t>povinná rezervace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509462" y="3112819"/>
            <a:ext cx="263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cs-CZ" sz="2000" b="1" dirty="0" smtClean="0">
                <a:solidFill>
                  <a:schemeClr val="bg2"/>
                </a:solidFill>
              </a:rPr>
              <a:t>nepovinná rezervace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106641" y="5218968"/>
            <a:ext cx="1860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cs-CZ" sz="2000" b="1" dirty="0" err="1" smtClean="0">
                <a:solidFill>
                  <a:schemeClr val="bg2"/>
                </a:solidFill>
              </a:rPr>
              <a:t>low-cost</a:t>
            </a:r>
            <a:endParaRPr lang="cs-CZ" sz="2000" b="1" dirty="0" smtClean="0">
              <a:solidFill>
                <a:schemeClr val="bg2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083297" y="1316130"/>
            <a:ext cx="1860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cs-CZ" sz="2000" b="1" dirty="0" smtClean="0">
                <a:solidFill>
                  <a:schemeClr val="bg2"/>
                </a:solidFill>
              </a:rPr>
              <a:t>standard</a:t>
            </a: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02" y="2518396"/>
            <a:ext cx="1130004" cy="793263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49" y="2716841"/>
            <a:ext cx="634333" cy="346768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87" y="3645160"/>
            <a:ext cx="540000" cy="540000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35" y="2257158"/>
            <a:ext cx="1230451" cy="318668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94" y="2046844"/>
            <a:ext cx="1055020" cy="488826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87" y="4368084"/>
            <a:ext cx="824234" cy="42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672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dirty="0" smtClean="0"/>
              <a:t>Služby pro cestující ve vlacích</a:t>
            </a:r>
            <a:endParaRPr lang="cs-CZ" dirty="0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849903-E30A-4EEF-B9FF-1EE0FD0C636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19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9999" y="1077361"/>
            <a:ext cx="11231517" cy="4604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  <a:sym typeface="Wingdings" panose="05000000000000000000" pitchFamily="2" charset="2"/>
              </a:rPr>
              <a:t>Evropské železnice pod tlakem </a:t>
            </a:r>
            <a:r>
              <a:rPr lang="cs-CZ" sz="2200" dirty="0">
                <a:solidFill>
                  <a:srgbClr val="002664"/>
                </a:solidFill>
                <a:sym typeface="Wingdings" panose="05000000000000000000" pitchFamily="2" charset="2"/>
              </a:rPr>
              <a:t>liberalizace </a:t>
            </a:r>
            <a:r>
              <a:rPr lang="cs-CZ" sz="2200" dirty="0" smtClean="0">
                <a:solidFill>
                  <a:srgbClr val="002664"/>
                </a:solidFill>
                <a:sym typeface="Wingdings" panose="05000000000000000000" pitchFamily="2" charset="2"/>
              </a:rPr>
              <a:t>a konkurence módů dopravy míří k </a:t>
            </a:r>
            <a:r>
              <a:rPr lang="cs-CZ" sz="2200" dirty="0" err="1" smtClean="0">
                <a:solidFill>
                  <a:srgbClr val="002664"/>
                </a:solidFill>
                <a:sym typeface="Wingdings" panose="05000000000000000000" pitchFamily="2" charset="2"/>
              </a:rPr>
              <a:t>low-cost</a:t>
            </a:r>
            <a:r>
              <a:rPr lang="cs-CZ" sz="2200" dirty="0" smtClean="0">
                <a:solidFill>
                  <a:srgbClr val="002664"/>
                </a:solidFill>
                <a:sym typeface="Wingdings" panose="05000000000000000000" pitchFamily="2" charset="2"/>
              </a:rPr>
              <a:t> modelům i na vysokorychlostních tratích – </a:t>
            </a:r>
            <a:r>
              <a:rPr lang="cs-CZ" sz="2200" dirty="0" err="1" smtClean="0">
                <a:solidFill>
                  <a:srgbClr val="002664"/>
                </a:solidFill>
                <a:sym typeface="Wingdings" panose="05000000000000000000" pitchFamily="2" charset="2"/>
              </a:rPr>
              <a:t>OuiGo</a:t>
            </a:r>
            <a:r>
              <a:rPr lang="cs-CZ" sz="2200" dirty="0">
                <a:solidFill>
                  <a:srgbClr val="002664"/>
                </a:solidFill>
                <a:sym typeface="Wingdings" panose="05000000000000000000" pitchFamily="2" charset="2"/>
              </a:rPr>
              <a:t> </a:t>
            </a:r>
            <a:r>
              <a:rPr lang="cs-CZ" sz="2200" dirty="0" smtClean="0">
                <a:solidFill>
                  <a:srgbClr val="002664"/>
                </a:solidFill>
                <a:sym typeface="Wingdings" panose="05000000000000000000" pitchFamily="2" charset="2"/>
              </a:rPr>
              <a:t>(SNCF), </a:t>
            </a:r>
            <a:r>
              <a:rPr lang="cs-CZ" sz="2200" dirty="0" err="1" smtClean="0">
                <a:solidFill>
                  <a:srgbClr val="002664"/>
                </a:solidFill>
                <a:sym typeface="Wingdings" panose="05000000000000000000" pitchFamily="2" charset="2"/>
              </a:rPr>
              <a:t>Avlo</a:t>
            </a:r>
            <a:r>
              <a:rPr lang="cs-CZ" sz="2200" dirty="0" smtClean="0">
                <a:solidFill>
                  <a:srgbClr val="002664"/>
                </a:solidFill>
                <a:sym typeface="Wingdings" panose="05000000000000000000" pitchFamily="2" charset="2"/>
              </a:rPr>
              <a:t> (RENFE), částečně i ICE4 (v porovnání s ICE3)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u="sng" dirty="0" smtClean="0">
                <a:solidFill>
                  <a:srgbClr val="009FDA"/>
                </a:solidFill>
                <a:sym typeface="Wingdings" panose="05000000000000000000" pitchFamily="2" charset="2"/>
              </a:rPr>
              <a:t>Vysokorychlostní vlak nemusí být prémiovým produktem pro movité cestující</a:t>
            </a:r>
            <a:r>
              <a:rPr lang="cs-CZ" sz="2200" dirty="0" smtClean="0">
                <a:solidFill>
                  <a:srgbClr val="009FDA"/>
                </a:solidFill>
                <a:sym typeface="Wingdings" panose="05000000000000000000" pitchFamily="2" charset="2"/>
              </a:rPr>
              <a:t>, stejně jako jím dnes již není na delší trasy letadlo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 smtClean="0">
              <a:solidFill>
                <a:srgbClr val="009FDA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  <a:sym typeface="Wingdings" panose="05000000000000000000" pitchFamily="2" charset="2"/>
              </a:rPr>
              <a:t>Nevylučujeme více konfigurací souprav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  <a:sym typeface="Wingdings" panose="05000000000000000000" pitchFamily="2" charset="2"/>
              </a:rPr>
              <a:t>„</a:t>
            </a:r>
            <a:r>
              <a:rPr lang="cs-CZ" sz="2200" dirty="0" err="1" smtClean="0">
                <a:solidFill>
                  <a:srgbClr val="009FDA"/>
                </a:solidFill>
                <a:sym typeface="Wingdings" panose="05000000000000000000" pitchFamily="2" charset="2"/>
              </a:rPr>
              <a:t>low-cost</a:t>
            </a:r>
            <a:r>
              <a:rPr lang="cs-CZ" sz="2200" dirty="0" smtClean="0">
                <a:solidFill>
                  <a:srgbClr val="009FDA"/>
                </a:solidFill>
                <a:sym typeface="Wingdings" panose="05000000000000000000" pitchFamily="2" charset="2"/>
              </a:rPr>
              <a:t>“ verze s maximálním využitím prostoru pro sedačky pro vnitrostátní </a:t>
            </a:r>
            <a:r>
              <a:rPr lang="cs-CZ" sz="2200" dirty="0" err="1" smtClean="0">
                <a:solidFill>
                  <a:srgbClr val="009FDA"/>
                </a:solidFill>
                <a:sym typeface="Wingdings" panose="05000000000000000000" pitchFamily="2" charset="2"/>
              </a:rPr>
              <a:t>dojížďkové</a:t>
            </a:r>
            <a:r>
              <a:rPr lang="cs-CZ" sz="2200" dirty="0" smtClean="0">
                <a:solidFill>
                  <a:srgbClr val="009FDA"/>
                </a:solidFill>
                <a:sym typeface="Wingdings" panose="05000000000000000000" pitchFamily="2" charset="2"/>
              </a:rPr>
              <a:t> spoje na ose Ústecko – Praha – Brno – Ostravsko (vzor TGV </a:t>
            </a:r>
            <a:r>
              <a:rPr lang="cs-CZ" sz="2200" dirty="0" err="1" smtClean="0">
                <a:solidFill>
                  <a:srgbClr val="009FDA"/>
                </a:solidFill>
                <a:sym typeface="Wingdings" panose="05000000000000000000" pitchFamily="2" charset="2"/>
              </a:rPr>
              <a:t>OuiGo</a:t>
            </a:r>
            <a:r>
              <a:rPr lang="cs-CZ" sz="2200" dirty="0" smtClean="0">
                <a:solidFill>
                  <a:srgbClr val="009FDA"/>
                </a:solidFill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  <a:sym typeface="Wingdings" panose="05000000000000000000" pitchFamily="2" charset="2"/>
              </a:rPr>
              <a:t>standardní konfigurace odpovídající současným zvyklostem s </a:t>
            </a:r>
            <a:r>
              <a:rPr lang="cs-CZ" sz="2200" dirty="0" err="1" smtClean="0">
                <a:solidFill>
                  <a:srgbClr val="009FDA"/>
                </a:solidFill>
                <a:sym typeface="Wingdings" panose="05000000000000000000" pitchFamily="2" charset="2"/>
              </a:rPr>
              <a:t>bistrooddílem</a:t>
            </a:r>
            <a:r>
              <a:rPr lang="cs-CZ" sz="2200" dirty="0" smtClean="0">
                <a:solidFill>
                  <a:srgbClr val="009FDA"/>
                </a:solidFill>
                <a:sym typeface="Wingdings" panose="05000000000000000000" pitchFamily="2" charset="2"/>
              </a:rPr>
              <a:t>, prostory pro kočárky, kola atd. pro mezinárodní spoje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>
              <a:solidFill>
                <a:srgbClr val="009FDA"/>
              </a:solidFill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 smtClean="0">
              <a:solidFill>
                <a:srgbClr val="009FDA"/>
              </a:solidFill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>
              <a:solidFill>
                <a:srgbClr val="009FDA"/>
              </a:solidFill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 smtClean="0">
              <a:solidFill>
                <a:srgbClr val="009FDA"/>
              </a:solidFill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u="sng" dirty="0">
              <a:solidFill>
                <a:srgbClr val="002664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20835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79771"/>
            <a:ext cx="11307947" cy="6575571"/>
          </a:xfrm>
          <a:prstGeom prst="rect">
            <a:avLst/>
          </a:prstGeom>
        </p:spPr>
      </p:pic>
      <p:sp>
        <p:nvSpPr>
          <p:cNvPr id="11" name="TextovéPole 1"/>
          <p:cNvSpPr txBox="1">
            <a:spLocks noChangeArrowheads="1"/>
          </p:cNvSpPr>
          <p:nvPr/>
        </p:nvSpPr>
        <p:spPr bwMode="auto">
          <a:xfrm>
            <a:off x="135467" y="5555013"/>
            <a:ext cx="5064330" cy="1200329"/>
          </a:xfrm>
          <a:prstGeom prst="rect">
            <a:avLst/>
          </a:prstGeom>
          <a:solidFill>
            <a:srgbClr val="002664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cs-CZ" alt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Rychlá </a:t>
            </a:r>
            <a:r>
              <a:rPr lang="cs-CZ" alt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spojení v </a:t>
            </a:r>
            <a:r>
              <a:rPr lang="cs-CZ" alt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kontextu zahraničních úseků </a:t>
            </a:r>
            <a:r>
              <a:rPr lang="cs-CZ" alt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VRT = </a:t>
            </a:r>
            <a:r>
              <a:rPr lang="cs-CZ" altLang="cs-CZ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ČR integrální součástí evropské sítě</a:t>
            </a:r>
            <a:endParaRPr lang="cs-CZ" alt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046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dirty="0" smtClean="0"/>
              <a:t>Shrnutí vnímaných rizik z pohledu ČD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849903-E30A-4EEF-B9FF-1EE0FD0C636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20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60700" y="1077362"/>
            <a:ext cx="8650816" cy="3859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Bez jasných pravidel využití a při omezených prostředcích pro nákup nových VR vozidel může dojít k několika scénářům: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kapacita nových tratí nebude celkově dostatečně využita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dopravci budou využívat vozidla nedosahující </a:t>
            </a:r>
            <a:r>
              <a:rPr lang="cs-CZ" sz="2200" dirty="0" err="1" smtClean="0">
                <a:solidFill>
                  <a:srgbClr val="009FDA"/>
                </a:solidFill>
              </a:rPr>
              <a:t>Vmax</a:t>
            </a:r>
            <a:endParaRPr lang="cs-CZ" sz="2200" dirty="0" smtClean="0">
              <a:solidFill>
                <a:srgbClr val="009FDA"/>
              </a:solidFill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na síť vstoupí pouze silní zahraniční dopravci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na síť se dostanou </a:t>
            </a:r>
            <a:r>
              <a:rPr lang="cs-CZ" sz="2200" dirty="0" smtClean="0">
                <a:solidFill>
                  <a:srgbClr val="009FDA"/>
                </a:solidFill>
              </a:rPr>
              <a:t>pouze </a:t>
            </a:r>
            <a:r>
              <a:rPr lang="cs-CZ" sz="2200" dirty="0" err="1" smtClean="0">
                <a:solidFill>
                  <a:srgbClr val="009FDA"/>
                </a:solidFill>
              </a:rPr>
              <a:t>secondhandová</a:t>
            </a:r>
            <a:r>
              <a:rPr lang="cs-CZ" sz="2200" dirty="0" smtClean="0">
                <a:solidFill>
                  <a:srgbClr val="009FDA"/>
                </a:solidFill>
              </a:rPr>
              <a:t> (byť </a:t>
            </a:r>
            <a:r>
              <a:rPr lang="cs-CZ" sz="2200" dirty="0" smtClean="0">
                <a:solidFill>
                  <a:srgbClr val="009FDA"/>
                </a:solidFill>
              </a:rPr>
              <a:t>parametricky odpovídající) </a:t>
            </a:r>
            <a:r>
              <a:rPr lang="cs-CZ" sz="2200" dirty="0">
                <a:solidFill>
                  <a:srgbClr val="009FDA"/>
                </a:solidFill>
              </a:rPr>
              <a:t>vozidla</a:t>
            </a:r>
            <a:endParaRPr lang="cs-CZ" sz="2200" dirty="0" smtClean="0">
              <a:solidFill>
                <a:srgbClr val="009FDA"/>
              </a:solidFill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vysoká cena jízdného zabrání celkovému zvýšení mobility obyvatelstva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err="1" smtClean="0">
                <a:solidFill>
                  <a:srgbClr val="009FDA"/>
                </a:solidFill>
              </a:rPr>
              <a:t>low-cost</a:t>
            </a:r>
            <a:r>
              <a:rPr lang="cs-CZ" sz="2200" dirty="0" smtClean="0">
                <a:solidFill>
                  <a:srgbClr val="009FDA"/>
                </a:solidFill>
              </a:rPr>
              <a:t> model s krátkými intervaly, ale nízkou celkovou přepravní kapacitou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>
              <a:solidFill>
                <a:srgbClr val="002664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>
              <a:solidFill>
                <a:schemeClr val="bg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074524"/>
            <a:ext cx="2368460" cy="477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803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825" y="2293392"/>
            <a:ext cx="8424000" cy="777612"/>
          </a:xfrm>
        </p:spPr>
        <p:txBody>
          <a:bodyPr>
            <a:normAutofit/>
          </a:bodyPr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04825" y="4156557"/>
            <a:ext cx="8428400" cy="139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Font typeface="+mj-lt"/>
              <a:buNone/>
              <a:defRPr lang="cs-CZ" sz="2800" b="1" kern="2500" baseline="0" dirty="0">
                <a:solidFill>
                  <a:srgbClr val="009FDA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600" kern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+mj-lt"/>
              <a:buNone/>
              <a:defRPr sz="1600" kern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168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lang="cs-CZ" sz="1600" kern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600" kern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sz="1600" dirty="0" smtClean="0"/>
              <a:t>Železniční konference Pardubice, 16. – 17. září 2021</a:t>
            </a:r>
            <a:endParaRPr lang="cs-CZ" sz="16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B90-8A07-4FF3-94CF-10E2BA3727E8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4074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33" y="1213229"/>
            <a:ext cx="6267450" cy="411558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dirty="0" smtClean="0"/>
              <a:t>Tři </a:t>
            </a:r>
            <a:r>
              <a:rPr lang="cs-CZ" dirty="0"/>
              <a:t>p</a:t>
            </a:r>
            <a:r>
              <a:rPr lang="cs-CZ" dirty="0" smtClean="0"/>
              <a:t>ohledy ČD na problematiku</a:t>
            </a:r>
            <a:endParaRPr lang="cs-CZ" u="sng" dirty="0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849903-E30A-4EEF-B9FF-1EE0FD0C636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3</a:t>
            </a:fld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47925" y="3933825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cs-CZ" sz="2500" b="1" dirty="0" smtClean="0">
                <a:solidFill>
                  <a:schemeClr val="bg1"/>
                </a:solidFill>
              </a:rPr>
              <a:t>VOZIDLA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143375" y="2295525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cs-CZ" sz="2500" b="1" dirty="0" smtClean="0">
                <a:solidFill>
                  <a:schemeClr val="bg1"/>
                </a:solidFill>
              </a:rPr>
              <a:t>PROVOZ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238391" y="3382517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cs-CZ" sz="2500" b="1" dirty="0" smtClean="0">
                <a:solidFill>
                  <a:schemeClr val="bg1"/>
                </a:solidFill>
              </a:rPr>
              <a:t>OBCHOD</a:t>
            </a:r>
          </a:p>
        </p:txBody>
      </p:sp>
    </p:spTree>
    <p:extLst>
      <p:ext uri="{BB962C8B-B14F-4D97-AF65-F5344CB8AC3E}">
        <p14:creationId xmlns:p14="http://schemas.microsoft.com/office/powerpoint/2010/main" val="41136731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dirty="0" smtClean="0"/>
              <a:t>Postoj ČD k výstavbě Rychlých spojení</a:t>
            </a:r>
            <a:endParaRPr lang="cs-CZ" dirty="0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849903-E30A-4EEF-B9FF-1EE0FD0C636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4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9999" y="1077361"/>
            <a:ext cx="11231517" cy="4604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Jednoznačně podporujeme výstavbu rychlejší a kapacitnější infrastruktury – umožní řešit mnohé stávající problémy </a:t>
            </a:r>
          </a:p>
          <a:p>
            <a:pPr marL="266700" lvl="1" indent="-26670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2664"/>
                </a:solidFill>
              </a:rPr>
              <a:t>Podporujeme rozhodnutí prioritně začít s realizací úseků, které přispějí k řešení kapacitních problémů na síti (Praha – Poříčany, Brno – Vranovice, Přerov – Ostrava)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Každý zprovozněný úsek vidíme jako přínos pro dálkovou dopravu z hlediska rychlosti i stability JŘ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  <a:sym typeface="Wingdings" panose="05000000000000000000" pitchFamily="2" charset="2"/>
              </a:rPr>
              <a:t>Nezanedbatelný přínos bude i pro stávající tratě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  <a:sym typeface="Wingdings" panose="05000000000000000000" pitchFamily="2" charset="2"/>
              </a:rPr>
              <a:t>zvýšení kapacity pro regionální a nákladní dopravu snížením počtu „rychlých“ vlaků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  <a:sym typeface="Wingdings" panose="05000000000000000000" pitchFamily="2" charset="2"/>
              </a:rPr>
              <a:t>zvýšení </a:t>
            </a:r>
            <a:r>
              <a:rPr lang="cs-CZ" sz="2200" dirty="0">
                <a:solidFill>
                  <a:srgbClr val="009FDA"/>
                </a:solidFill>
                <a:sym typeface="Wingdings" panose="05000000000000000000" pitchFamily="2" charset="2"/>
              </a:rPr>
              <a:t>stability JŘ na </a:t>
            </a:r>
            <a:r>
              <a:rPr lang="cs-CZ" sz="2200" dirty="0" smtClean="0">
                <a:solidFill>
                  <a:srgbClr val="009FDA"/>
                </a:solidFill>
                <a:sym typeface="Wingdings" panose="05000000000000000000" pitchFamily="2" charset="2"/>
              </a:rPr>
              <a:t>konvenční infrastruktuře</a:t>
            </a:r>
          </a:p>
          <a:p>
            <a:pPr marL="266700" lvl="1" indent="-26670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Každý nově otevřený </a:t>
            </a:r>
            <a:r>
              <a:rPr lang="cs-CZ" sz="2200" dirty="0">
                <a:solidFill>
                  <a:srgbClr val="002664"/>
                </a:solidFill>
              </a:rPr>
              <a:t>úsek by měl být neprodleně dostupný pro </a:t>
            </a:r>
            <a:r>
              <a:rPr lang="cs-CZ" sz="2200" dirty="0" smtClean="0">
                <a:solidFill>
                  <a:srgbClr val="002664"/>
                </a:solidFill>
              </a:rPr>
              <a:t>provoz</a:t>
            </a:r>
          </a:p>
          <a:p>
            <a:pPr marL="266700" lvl="1" indent="-26670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9FDA"/>
                </a:solidFill>
              </a:rPr>
              <a:t>Nesmí se zapomenout na zvýšení kapacity uzlů </a:t>
            </a:r>
          </a:p>
          <a:p>
            <a:pPr marL="266700" lvl="1" indent="-26670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 smtClean="0">
              <a:solidFill>
                <a:srgbClr val="002664"/>
              </a:solidFill>
            </a:endParaRPr>
          </a:p>
          <a:p>
            <a:pPr marL="266700" lvl="1" indent="-26670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 smtClean="0">
              <a:solidFill>
                <a:srgbClr val="002664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61618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dirty="0" smtClean="0"/>
              <a:t>Postoj ČD k pořízení nových vozidel pro vysokorychlostní provoz</a:t>
            </a:r>
            <a:endParaRPr lang="cs-CZ" dirty="0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849903-E30A-4EEF-B9FF-1EE0FD0C636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5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9999" y="1009122"/>
            <a:ext cx="11231517" cy="4604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Nová vozidla využitelná pro provoz na VRT již pořizujeme a jsme připraveni pořizovat a provozovat i další (včetně V300+)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Zároveň předpokládáme co nejefektivnější využití stávajících vozidel s V200+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I při předpokladu ekonomické návratnosti je nutné zohlednit počáteční finanční náročnost nákupu (ve vztahu k celkovému zadlužení firmy)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9FDA"/>
                </a:solidFill>
              </a:rPr>
              <a:t>Pravděpodobně bude žádoucí </a:t>
            </a:r>
            <a:r>
              <a:rPr lang="cs-CZ" sz="2200" u="sng" dirty="0" smtClean="0">
                <a:solidFill>
                  <a:srgbClr val="009FDA"/>
                </a:solidFill>
              </a:rPr>
              <a:t>podpora ze strany státu, zejména pro vozidla V300+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Potřebujeme znát přesné podmínky přístupu na novou infrastrukturu (nápravové tlaky, minimální měrný výkon, otázky EMC atd.) i organizaci a režim provozu 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9FDA"/>
                </a:solidFill>
              </a:rPr>
              <a:t>V</a:t>
            </a:r>
            <a:r>
              <a:rPr lang="cs-CZ" sz="2200" dirty="0" smtClean="0">
                <a:solidFill>
                  <a:srgbClr val="009FDA"/>
                </a:solidFill>
              </a:rPr>
              <a:t> případě objednávky/koncese se zajížděním na konvenční síť je třeba vzít v potaz snížení denních proběhů a s tím spojené vyšší pořizovací i provozní náklady – </a:t>
            </a:r>
            <a:r>
              <a:rPr lang="cs-CZ" sz="2200" u="sng" dirty="0" smtClean="0">
                <a:solidFill>
                  <a:srgbClr val="009FDA"/>
                </a:solidFill>
              </a:rPr>
              <a:t>musí se jezdit hodně a co </a:t>
            </a:r>
            <a:r>
              <a:rPr lang="cs-CZ" sz="2200" u="sng" dirty="0" smtClean="0">
                <a:solidFill>
                  <a:srgbClr val="009FDA"/>
                </a:solidFill>
              </a:rPr>
              <a:t>nejrychleji</a:t>
            </a:r>
            <a:endParaRPr lang="cs-CZ" sz="2200" u="sng" dirty="0" smtClean="0">
              <a:solidFill>
                <a:srgbClr val="009FDA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637650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dirty="0" smtClean="0"/>
              <a:t>Předpokládané fáze provozu vs. vozidla</a:t>
            </a:r>
            <a:endParaRPr lang="cs-CZ" u="sng" dirty="0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849903-E30A-4EEF-B9FF-1EE0FD0C636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6</a:t>
            </a:fld>
            <a:endParaRPr lang="cs-CZ" dirty="0"/>
          </a:p>
        </p:txBody>
      </p:sp>
      <p:sp>
        <p:nvSpPr>
          <p:cNvPr id="3" name="Bublinový popisek se šipkou dolů 2"/>
          <p:cNvSpPr/>
          <p:nvPr/>
        </p:nvSpPr>
        <p:spPr>
          <a:xfrm>
            <a:off x="3450529" y="1382874"/>
            <a:ext cx="5544181" cy="1352940"/>
          </a:xfrm>
          <a:prstGeom prst="downArrowCallout">
            <a:avLst>
              <a:gd name="adj1" fmla="val 25000"/>
              <a:gd name="adj2" fmla="val 38855"/>
              <a:gd name="adj3" fmla="val 14660"/>
              <a:gd name="adj4" fmla="val 76024"/>
            </a:avLst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FÁZE 1</a:t>
            </a:r>
          </a:p>
          <a:p>
            <a:pPr algn="ctr"/>
            <a:r>
              <a:rPr lang="cs-CZ" sz="1600" b="1" dirty="0" smtClean="0"/>
              <a:t>provoz rychlostmi 200-230 km/h</a:t>
            </a:r>
          </a:p>
          <a:p>
            <a:pPr algn="ctr"/>
            <a:r>
              <a:rPr lang="cs-CZ" sz="1600" b="1" dirty="0" smtClean="0"/>
              <a:t>bez splnění podmínky tlakotěsnosti</a:t>
            </a:r>
          </a:p>
        </p:txBody>
      </p:sp>
      <p:sp>
        <p:nvSpPr>
          <p:cNvPr id="8" name="Bublinový popisek se šipkou dolů 7"/>
          <p:cNvSpPr/>
          <p:nvPr/>
        </p:nvSpPr>
        <p:spPr>
          <a:xfrm>
            <a:off x="3450529" y="2866853"/>
            <a:ext cx="5544181" cy="1352940"/>
          </a:xfrm>
          <a:prstGeom prst="downArrowCallout">
            <a:avLst>
              <a:gd name="adj1" fmla="val 25000"/>
              <a:gd name="adj2" fmla="val 38855"/>
              <a:gd name="adj3" fmla="val 14660"/>
              <a:gd name="adj4" fmla="val 76024"/>
            </a:avLst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FÁZE 2</a:t>
            </a:r>
          </a:p>
          <a:p>
            <a:pPr algn="ctr"/>
            <a:r>
              <a:rPr lang="cs-CZ" sz="1600" b="1" dirty="0" smtClean="0"/>
              <a:t>smíšený provoz rychlostmi 200-320 km/h</a:t>
            </a:r>
          </a:p>
          <a:p>
            <a:pPr algn="ctr"/>
            <a:r>
              <a:rPr lang="cs-CZ" sz="1600" b="1" dirty="0" smtClean="0"/>
              <a:t>podmínka tlakotěsnosti pro všechna vozidla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50529" y="4354312"/>
            <a:ext cx="5544181" cy="1014681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FÁZE 3</a:t>
            </a:r>
          </a:p>
          <a:p>
            <a:pPr algn="ctr"/>
            <a:r>
              <a:rPr lang="cs-CZ" sz="1600" b="1" dirty="0" smtClean="0"/>
              <a:t>vysokorychlostní provoz 230-320 </a:t>
            </a:r>
            <a:r>
              <a:rPr lang="cs-CZ" sz="1600" b="1" dirty="0"/>
              <a:t>km/h</a:t>
            </a:r>
          </a:p>
          <a:p>
            <a:pPr algn="ctr"/>
            <a:r>
              <a:rPr lang="cs-CZ" sz="1600" b="1" dirty="0"/>
              <a:t>podmínka tlakotěsnosti pro všechna vozidla</a:t>
            </a:r>
          </a:p>
        </p:txBody>
      </p:sp>
    </p:spTree>
    <p:extLst>
      <p:ext uri="{BB962C8B-B14F-4D97-AF65-F5344CB8AC3E}">
        <p14:creationId xmlns:p14="http://schemas.microsoft.com/office/powerpoint/2010/main" val="5277613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dirty="0" smtClean="0"/>
              <a:t>Existující a objednávaná vozidla pro </a:t>
            </a:r>
            <a:r>
              <a:rPr lang="cs-CZ" u="sng" dirty="0" smtClean="0"/>
              <a:t>fázi 1</a:t>
            </a:r>
            <a:r>
              <a:rPr lang="cs-CZ" dirty="0" smtClean="0"/>
              <a:t> (V ≥ 200km/h)</a:t>
            </a:r>
            <a:endParaRPr lang="cs-CZ" dirty="0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849903-E30A-4EEF-B9FF-1EE0FD0C636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7</a:t>
            </a:fld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799187" y="1077362"/>
            <a:ext cx="8651285" cy="3859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SC </a:t>
            </a:r>
            <a:r>
              <a:rPr lang="cs-CZ" sz="2200" dirty="0" smtClean="0">
                <a:solidFill>
                  <a:srgbClr val="002664"/>
                </a:solidFill>
              </a:rPr>
              <a:t>Pendolino (7 ks)</a:t>
            </a:r>
            <a:endParaRPr lang="cs-CZ" sz="22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ČD </a:t>
            </a:r>
            <a:r>
              <a:rPr lang="cs-CZ" sz="2200" dirty="0" err="1" smtClean="0">
                <a:solidFill>
                  <a:srgbClr val="002664"/>
                </a:solidFill>
              </a:rPr>
              <a:t>Railjet</a:t>
            </a:r>
            <a:r>
              <a:rPr lang="cs-CZ" sz="2200" dirty="0">
                <a:solidFill>
                  <a:srgbClr val="002664"/>
                </a:solidFill>
              </a:rPr>
              <a:t> </a:t>
            </a:r>
            <a:r>
              <a:rPr lang="cs-CZ" sz="2200" dirty="0" smtClean="0">
                <a:solidFill>
                  <a:srgbClr val="002664"/>
                </a:solidFill>
              </a:rPr>
              <a:t>(7 ks)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pětivozové netrakční jednotky </a:t>
            </a:r>
            <a:r>
              <a:rPr lang="cs-CZ" sz="2200" dirty="0" smtClean="0">
                <a:solidFill>
                  <a:srgbClr val="002664"/>
                </a:solidFill>
              </a:rPr>
              <a:t>„ČD 50</a:t>
            </a:r>
            <a:r>
              <a:rPr lang="cs-CZ" sz="2200" dirty="0" smtClean="0">
                <a:solidFill>
                  <a:srgbClr val="002664"/>
                </a:solidFill>
              </a:rPr>
              <a:t>“ (50 vozů) od 2022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err="1" smtClean="0">
                <a:solidFill>
                  <a:srgbClr val="002664"/>
                </a:solidFill>
              </a:rPr>
              <a:t>devítivozové</a:t>
            </a:r>
            <a:r>
              <a:rPr lang="cs-CZ" sz="2200" dirty="0" smtClean="0">
                <a:solidFill>
                  <a:srgbClr val="002664"/>
                </a:solidFill>
              </a:rPr>
              <a:t> </a:t>
            </a:r>
            <a:r>
              <a:rPr lang="cs-CZ" sz="2200" dirty="0">
                <a:solidFill>
                  <a:srgbClr val="002664"/>
                </a:solidFill>
              </a:rPr>
              <a:t>netrakční </a:t>
            </a:r>
            <a:r>
              <a:rPr lang="cs-CZ" sz="2200" dirty="0" smtClean="0">
                <a:solidFill>
                  <a:srgbClr val="002664"/>
                </a:solidFill>
              </a:rPr>
              <a:t>jednotky </a:t>
            </a:r>
            <a:r>
              <a:rPr lang="cs-CZ" sz="2200" dirty="0" smtClean="0">
                <a:solidFill>
                  <a:srgbClr val="002664"/>
                </a:solidFill>
              </a:rPr>
              <a:t>„ČD 180</a:t>
            </a:r>
            <a:r>
              <a:rPr lang="cs-CZ" sz="2200" dirty="0" smtClean="0">
                <a:solidFill>
                  <a:srgbClr val="002664"/>
                </a:solidFill>
              </a:rPr>
              <a:t>“ (180 vozů) od 2025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osobní vozy UIC-Z různých řad (</a:t>
            </a:r>
            <a:r>
              <a:rPr lang="cs-CZ" sz="2200" dirty="0">
                <a:solidFill>
                  <a:srgbClr val="002664"/>
                </a:solidFill>
              </a:rPr>
              <a:t>cca </a:t>
            </a:r>
            <a:r>
              <a:rPr lang="cs-CZ" sz="2200" dirty="0" smtClean="0">
                <a:solidFill>
                  <a:srgbClr val="002664"/>
                </a:solidFill>
              </a:rPr>
              <a:t>220 </a:t>
            </a:r>
            <a:r>
              <a:rPr lang="cs-CZ" sz="2200" dirty="0">
                <a:solidFill>
                  <a:srgbClr val="002664"/>
                </a:solidFill>
              </a:rPr>
              <a:t>ks</a:t>
            </a:r>
            <a:r>
              <a:rPr lang="cs-CZ" sz="2200" dirty="0" smtClean="0">
                <a:solidFill>
                  <a:srgbClr val="002664"/>
                </a:solidFill>
              </a:rPr>
              <a:t>)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elektrické lokomotivy (70 </a:t>
            </a:r>
            <a:r>
              <a:rPr lang="cs-CZ" sz="2200" dirty="0" smtClean="0">
                <a:solidFill>
                  <a:srgbClr val="002664"/>
                </a:solidFill>
              </a:rPr>
              <a:t>– 90 </a:t>
            </a:r>
            <a:r>
              <a:rPr lang="cs-CZ" sz="2200" dirty="0" smtClean="0">
                <a:solidFill>
                  <a:srgbClr val="002664"/>
                </a:solidFill>
              </a:rPr>
              <a:t>ks)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>
              <a:solidFill>
                <a:srgbClr val="002664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664"/>
                </a:solidFill>
              </a:rPr>
              <a:t>ČD budou od roku 2025 disponovat 44 </a:t>
            </a:r>
            <a:r>
              <a:rPr lang="cs-CZ" sz="2200" b="1" dirty="0" err="1" smtClean="0">
                <a:solidFill>
                  <a:srgbClr val="002664"/>
                </a:solidFill>
              </a:rPr>
              <a:t>tlakotěsnými</a:t>
            </a:r>
            <a:r>
              <a:rPr lang="cs-CZ" sz="2200" b="1" dirty="0" smtClean="0">
                <a:solidFill>
                  <a:srgbClr val="002664"/>
                </a:solidFill>
              </a:rPr>
              <a:t> soupravami pro rychlost 230 km/h a cca 220 jednotlivými vozy </a:t>
            </a:r>
            <a:r>
              <a:rPr lang="cs-CZ" sz="2200" b="1" dirty="0">
                <a:solidFill>
                  <a:srgbClr val="002664"/>
                </a:solidFill>
              </a:rPr>
              <a:t>pro rychlost </a:t>
            </a:r>
            <a:r>
              <a:rPr lang="cs-CZ" sz="2200" b="1" dirty="0" smtClean="0">
                <a:solidFill>
                  <a:srgbClr val="002664"/>
                </a:solidFill>
              </a:rPr>
              <a:t>200 </a:t>
            </a:r>
            <a:r>
              <a:rPr lang="cs-CZ" sz="2200" b="1" dirty="0">
                <a:solidFill>
                  <a:srgbClr val="002664"/>
                </a:solidFill>
              </a:rPr>
              <a:t>km/h – </a:t>
            </a:r>
            <a:r>
              <a:rPr lang="cs-CZ" sz="2200" b="1" dirty="0" smtClean="0">
                <a:solidFill>
                  <a:srgbClr val="002664"/>
                </a:solidFill>
              </a:rPr>
              <a:t>nová infrastruktura musí umožnit jejich provoz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>
              <a:solidFill>
                <a:srgbClr val="002664"/>
              </a:solidFill>
            </a:endParaRPr>
          </a:p>
          <a:p>
            <a:pPr>
              <a:lnSpc>
                <a:spcPct val="125000"/>
              </a:lnSpc>
            </a:pPr>
            <a:endParaRPr lang="cs-CZ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 smtClean="0">
              <a:solidFill>
                <a:srgbClr val="002664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 smtClean="0">
              <a:solidFill>
                <a:srgbClr val="002664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80000" y="1077362"/>
            <a:ext cx="2160000" cy="409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FÁZE </a:t>
            </a:r>
            <a:r>
              <a:rPr lang="cs-CZ" sz="1600" b="1" dirty="0" smtClean="0"/>
              <a:t>1</a:t>
            </a:r>
            <a:endParaRPr lang="cs-CZ" sz="1600" b="1" dirty="0"/>
          </a:p>
          <a:p>
            <a:pPr algn="ctr"/>
            <a:r>
              <a:rPr lang="cs-CZ" sz="1600" b="1" dirty="0"/>
              <a:t>provoz rychlostmi </a:t>
            </a:r>
            <a:endParaRPr lang="cs-CZ" sz="1600" b="1" dirty="0" smtClean="0"/>
          </a:p>
          <a:p>
            <a:pPr algn="ctr"/>
            <a:r>
              <a:rPr lang="cs-CZ" sz="1600" b="1" dirty="0" smtClean="0"/>
              <a:t>200-230 </a:t>
            </a:r>
            <a:r>
              <a:rPr lang="cs-CZ" sz="1600" b="1" dirty="0"/>
              <a:t>km/h</a:t>
            </a:r>
          </a:p>
          <a:p>
            <a:pPr algn="ctr"/>
            <a:r>
              <a:rPr lang="cs-CZ" sz="1600" b="1" dirty="0"/>
              <a:t>bez splnění podmínky tlakotěsnosti</a:t>
            </a:r>
          </a:p>
        </p:txBody>
      </p:sp>
    </p:spTree>
    <p:extLst>
      <p:ext uri="{BB962C8B-B14F-4D97-AF65-F5344CB8AC3E}">
        <p14:creationId xmlns:p14="http://schemas.microsoft.com/office/powerpoint/2010/main" val="5586459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dirty="0" smtClean="0"/>
              <a:t>Existující a objednaná vozidla pro </a:t>
            </a:r>
            <a:r>
              <a:rPr lang="cs-CZ" u="sng" dirty="0" smtClean="0"/>
              <a:t>fázi 2</a:t>
            </a:r>
            <a:r>
              <a:rPr lang="cs-CZ" dirty="0" smtClean="0"/>
              <a:t> (200 ≤ V ≤ 320 km/h)</a:t>
            </a:r>
            <a:endParaRPr lang="cs-CZ" dirty="0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849903-E30A-4EEF-B9FF-1EE0FD0C636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8</a:t>
            </a:fld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799187" y="1077362"/>
            <a:ext cx="8108303" cy="3859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SC </a:t>
            </a:r>
            <a:r>
              <a:rPr lang="cs-CZ" sz="2200" dirty="0" smtClean="0">
                <a:solidFill>
                  <a:srgbClr val="002664"/>
                </a:solidFill>
              </a:rPr>
              <a:t>Pendolino (7 ks)</a:t>
            </a:r>
            <a:endParaRPr lang="cs-CZ" sz="22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ČD </a:t>
            </a:r>
            <a:r>
              <a:rPr lang="cs-CZ" sz="2200" dirty="0" err="1" smtClean="0">
                <a:solidFill>
                  <a:srgbClr val="002664"/>
                </a:solidFill>
              </a:rPr>
              <a:t>Railjet</a:t>
            </a:r>
            <a:r>
              <a:rPr lang="cs-CZ" sz="2200" dirty="0">
                <a:solidFill>
                  <a:srgbClr val="002664"/>
                </a:solidFill>
              </a:rPr>
              <a:t> </a:t>
            </a:r>
            <a:r>
              <a:rPr lang="cs-CZ" sz="2200" dirty="0" smtClean="0">
                <a:solidFill>
                  <a:srgbClr val="002664"/>
                </a:solidFill>
              </a:rPr>
              <a:t>(7 ks)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pětivozové netrakční jednotky </a:t>
            </a:r>
            <a:r>
              <a:rPr lang="cs-CZ" sz="2200" dirty="0" smtClean="0">
                <a:solidFill>
                  <a:srgbClr val="002664"/>
                </a:solidFill>
              </a:rPr>
              <a:t>„ČD 50</a:t>
            </a:r>
            <a:r>
              <a:rPr lang="cs-CZ" sz="2200" dirty="0" smtClean="0">
                <a:solidFill>
                  <a:srgbClr val="002664"/>
                </a:solidFill>
              </a:rPr>
              <a:t>“ </a:t>
            </a:r>
            <a:r>
              <a:rPr lang="cs-CZ" sz="2200" dirty="0">
                <a:solidFill>
                  <a:srgbClr val="002664"/>
                </a:solidFill>
              </a:rPr>
              <a:t>(50 vozů) </a:t>
            </a:r>
            <a:r>
              <a:rPr lang="cs-CZ" sz="2200" dirty="0" smtClean="0">
                <a:solidFill>
                  <a:srgbClr val="002664"/>
                </a:solidFill>
              </a:rPr>
              <a:t>od 2022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err="1" smtClean="0">
                <a:solidFill>
                  <a:srgbClr val="002664"/>
                </a:solidFill>
              </a:rPr>
              <a:t>devítivozové</a:t>
            </a:r>
            <a:r>
              <a:rPr lang="cs-CZ" sz="2200" dirty="0" smtClean="0">
                <a:solidFill>
                  <a:srgbClr val="002664"/>
                </a:solidFill>
              </a:rPr>
              <a:t> </a:t>
            </a:r>
            <a:r>
              <a:rPr lang="cs-CZ" sz="2200" dirty="0">
                <a:solidFill>
                  <a:srgbClr val="002664"/>
                </a:solidFill>
              </a:rPr>
              <a:t>netrakční </a:t>
            </a:r>
            <a:r>
              <a:rPr lang="cs-CZ" sz="2200" dirty="0" smtClean="0">
                <a:solidFill>
                  <a:srgbClr val="002664"/>
                </a:solidFill>
              </a:rPr>
              <a:t>jednotky </a:t>
            </a:r>
            <a:r>
              <a:rPr lang="cs-CZ" sz="2200" dirty="0" smtClean="0">
                <a:solidFill>
                  <a:srgbClr val="002664"/>
                </a:solidFill>
              </a:rPr>
              <a:t>„ČD 180</a:t>
            </a:r>
            <a:r>
              <a:rPr lang="cs-CZ" sz="2200" dirty="0" smtClean="0">
                <a:solidFill>
                  <a:srgbClr val="002664"/>
                </a:solidFill>
              </a:rPr>
              <a:t>“ </a:t>
            </a:r>
            <a:r>
              <a:rPr lang="cs-CZ" sz="2200" dirty="0">
                <a:solidFill>
                  <a:srgbClr val="002664"/>
                </a:solidFill>
              </a:rPr>
              <a:t>(180 vozů) </a:t>
            </a:r>
            <a:r>
              <a:rPr lang="cs-CZ" sz="2200" dirty="0" smtClean="0">
                <a:solidFill>
                  <a:srgbClr val="002664"/>
                </a:solidFill>
              </a:rPr>
              <a:t>od 2025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2664"/>
                </a:solidFill>
              </a:rPr>
              <a:t>elektrické lokomotivy </a:t>
            </a:r>
            <a:r>
              <a:rPr lang="cs-CZ" sz="2200" dirty="0" smtClean="0">
                <a:solidFill>
                  <a:srgbClr val="002664"/>
                </a:solidFill>
              </a:rPr>
              <a:t>(70 </a:t>
            </a:r>
            <a:r>
              <a:rPr lang="cs-CZ" sz="2200" dirty="0" smtClean="0">
                <a:solidFill>
                  <a:srgbClr val="002664"/>
                </a:solidFill>
              </a:rPr>
              <a:t>– 90 </a:t>
            </a:r>
            <a:r>
              <a:rPr lang="cs-CZ" sz="2200" dirty="0">
                <a:solidFill>
                  <a:srgbClr val="002664"/>
                </a:solidFill>
              </a:rPr>
              <a:t>ks</a:t>
            </a:r>
            <a:r>
              <a:rPr lang="cs-CZ" sz="2200" dirty="0" smtClean="0">
                <a:solidFill>
                  <a:srgbClr val="002664"/>
                </a:solidFill>
              </a:rPr>
              <a:t>)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2664"/>
                </a:solidFill>
              </a:rPr>
              <a:t>m</a:t>
            </a:r>
            <a:r>
              <a:rPr lang="cs-CZ" sz="2200" dirty="0" smtClean="0">
                <a:solidFill>
                  <a:srgbClr val="002664"/>
                </a:solidFill>
              </a:rPr>
              <a:t>ožnost využití a provozu dalších vozidel pro rychlost nad 230 km/h v kooperaci se zahraničními partnery</a:t>
            </a:r>
            <a:endParaRPr lang="cs-CZ" sz="2200" dirty="0">
              <a:solidFill>
                <a:srgbClr val="002664"/>
              </a:solidFill>
            </a:endParaRPr>
          </a:p>
          <a:p>
            <a:pPr>
              <a:lnSpc>
                <a:spcPct val="125000"/>
              </a:lnSpc>
            </a:pPr>
            <a:endParaRPr lang="cs-CZ" sz="2200" dirty="0" smtClean="0">
              <a:solidFill>
                <a:srgbClr val="002664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 smtClean="0">
              <a:solidFill>
                <a:srgbClr val="002664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80000" y="1077362"/>
            <a:ext cx="2160000" cy="409613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FÁZE </a:t>
            </a:r>
            <a:r>
              <a:rPr lang="cs-CZ" sz="1600" b="1" dirty="0" smtClean="0"/>
              <a:t>2</a:t>
            </a:r>
            <a:endParaRPr lang="cs-CZ" sz="1600" b="1" dirty="0"/>
          </a:p>
          <a:p>
            <a:pPr algn="ctr"/>
            <a:r>
              <a:rPr lang="cs-CZ" sz="1600" b="1" dirty="0"/>
              <a:t>smíšený provoz rychlostmi 200-320 km/h</a:t>
            </a:r>
          </a:p>
          <a:p>
            <a:pPr algn="ctr"/>
            <a:r>
              <a:rPr lang="cs-CZ" sz="1600" b="1" dirty="0"/>
              <a:t>podmínka tlakotěsnosti pro všechna vozidla</a:t>
            </a:r>
          </a:p>
        </p:txBody>
      </p:sp>
      <p:pic>
        <p:nvPicPr>
          <p:cNvPr id="7" name="Picture 3" descr="D:\Dokumenty\Podklady\Vozidla\2-Vozidla objednaná\CD180\nákresy\CD180-part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55" y="4413863"/>
            <a:ext cx="7215954" cy="28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Dokumenty\Podklady\Vozidla\2-Vozidla objednaná\CD180\nákresy\CD180-part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42" y="4888550"/>
            <a:ext cx="7650648" cy="2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111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dirty="0" smtClean="0"/>
              <a:t>Potřebná vozidla pro </a:t>
            </a:r>
            <a:r>
              <a:rPr lang="cs-CZ" u="sng" dirty="0" smtClean="0"/>
              <a:t>fázi 3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smtClean="0"/>
              <a:t>230 </a:t>
            </a:r>
            <a:r>
              <a:rPr lang="cs-CZ" dirty="0"/>
              <a:t>≤ V ≤ 320 km/h)</a:t>
            </a:r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849903-E30A-4EEF-B9FF-1EE0FD0C6361}" type="datetime4">
              <a:rPr lang="cs-CZ" smtClean="0"/>
              <a:pPr/>
              <a:t>15. září 2021</a:t>
            </a:fld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9</a:t>
            </a:fld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799187" y="1077362"/>
            <a:ext cx="8912330" cy="3859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vozidla z předchozích fází na 230 km/h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nutnost pořízení nových souprav již ve </a:t>
            </a:r>
            <a:r>
              <a:rPr lang="cs-CZ" sz="2200" b="1" dirty="0" smtClean="0">
                <a:solidFill>
                  <a:srgbClr val="002664"/>
                </a:solidFill>
              </a:rPr>
              <a:t>fázi 2</a:t>
            </a:r>
            <a:r>
              <a:rPr lang="cs-CZ" sz="2200" dirty="0" smtClean="0">
                <a:solidFill>
                  <a:srgbClr val="002664"/>
                </a:solidFill>
              </a:rPr>
              <a:t> či dokonce na konci </a:t>
            </a:r>
            <a:r>
              <a:rPr lang="cs-CZ" sz="2200" b="1" dirty="0" smtClean="0">
                <a:solidFill>
                  <a:srgbClr val="002664"/>
                </a:solidFill>
              </a:rPr>
              <a:t>fáze 1</a:t>
            </a:r>
            <a:r>
              <a:rPr lang="cs-CZ" sz="2200" dirty="0" smtClean="0">
                <a:solidFill>
                  <a:srgbClr val="002664"/>
                </a:solidFill>
              </a:rPr>
              <a:t> – tj. rozhodnutí nejpozději v letech 2025–2027 </a:t>
            </a:r>
            <a:br>
              <a:rPr lang="cs-CZ" sz="2200" dirty="0" smtClean="0">
                <a:solidFill>
                  <a:srgbClr val="002664"/>
                </a:solidFill>
              </a:rPr>
            </a:br>
            <a:r>
              <a:rPr lang="cs-CZ" sz="2200" dirty="0" smtClean="0">
                <a:solidFill>
                  <a:srgbClr val="002664"/>
                </a:solidFill>
              </a:rPr>
              <a:t>s předpokládanou dodávkou vlaků po roce 2030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předpokládané délky souprav 200 metrů dle evropského standardu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předpokládané kapacity souprav 500 </a:t>
            </a:r>
            <a:r>
              <a:rPr lang="cs-CZ" sz="2200" dirty="0" smtClean="0">
                <a:solidFill>
                  <a:srgbClr val="002664"/>
                </a:solidFill>
              </a:rPr>
              <a:t>– 600 </a:t>
            </a:r>
            <a:r>
              <a:rPr lang="cs-CZ" sz="2200" dirty="0" smtClean="0">
                <a:solidFill>
                  <a:srgbClr val="002664"/>
                </a:solidFill>
              </a:rPr>
              <a:t>míst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počet souprav v závislosti na provozním a obchodním modelu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rgbClr val="002664"/>
                </a:solidFill>
              </a:rPr>
              <a:t>předpokládané náklady cca 1,5 – 2,0 mil. CZK na sedadlo (podle parametrů a velikosti objednávky)</a:t>
            </a:r>
            <a:endParaRPr lang="cs-CZ" sz="2200" dirty="0">
              <a:solidFill>
                <a:srgbClr val="002664"/>
              </a:solidFill>
            </a:endParaRPr>
          </a:p>
          <a:p>
            <a:pPr>
              <a:lnSpc>
                <a:spcPct val="125000"/>
              </a:lnSpc>
            </a:pPr>
            <a:endParaRPr lang="cs-CZ" sz="2200" dirty="0" smtClean="0">
              <a:solidFill>
                <a:srgbClr val="002664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cs-CZ" sz="2200" dirty="0" smtClean="0">
              <a:solidFill>
                <a:srgbClr val="002664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80000" y="1077362"/>
            <a:ext cx="2160000" cy="4096139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FÁZE </a:t>
            </a:r>
            <a:r>
              <a:rPr lang="cs-CZ" sz="1600" b="1" dirty="0" smtClean="0"/>
              <a:t>3</a:t>
            </a:r>
            <a:endParaRPr lang="cs-CZ" sz="1600" b="1" dirty="0"/>
          </a:p>
          <a:p>
            <a:pPr algn="ctr"/>
            <a:r>
              <a:rPr lang="cs-CZ" sz="1600" b="1" dirty="0" smtClean="0"/>
              <a:t>vysokorychlostní </a:t>
            </a:r>
            <a:r>
              <a:rPr lang="cs-CZ" sz="1600" b="1" dirty="0"/>
              <a:t>provoz </a:t>
            </a: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1600" b="1" dirty="0" smtClean="0"/>
              <a:t>230-320 </a:t>
            </a:r>
            <a:r>
              <a:rPr lang="cs-CZ" sz="1600" b="1" dirty="0"/>
              <a:t>km/h</a:t>
            </a:r>
          </a:p>
          <a:p>
            <a:pPr algn="ctr"/>
            <a:r>
              <a:rPr lang="cs-CZ" sz="1600" b="1" dirty="0"/>
              <a:t>podmínka tlakotěsnosti pro všechna vozidla</a:t>
            </a:r>
          </a:p>
        </p:txBody>
      </p:sp>
    </p:spTree>
    <p:extLst>
      <p:ext uri="{BB962C8B-B14F-4D97-AF65-F5344CB8AC3E}">
        <p14:creationId xmlns:p14="http://schemas.microsoft.com/office/powerpoint/2010/main" val="16680550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_CD_prezentace_Narodni_dopravce">
  <a:themeElements>
    <a:clrScheme name="ČD">
      <a:dk1>
        <a:sysClr val="windowText" lastClr="000000"/>
      </a:dk1>
      <a:lt1>
        <a:sysClr val="window" lastClr="FFFFFF"/>
      </a:lt1>
      <a:dk2>
        <a:srgbClr val="002664"/>
      </a:dk2>
      <a:lt2>
        <a:srgbClr val="009FDA"/>
      </a:lt2>
      <a:accent1>
        <a:srgbClr val="009FDA"/>
      </a:accent1>
      <a:accent2>
        <a:srgbClr val="002664"/>
      </a:accent2>
      <a:accent3>
        <a:srgbClr val="FF671F"/>
      </a:accent3>
      <a:accent4>
        <a:srgbClr val="672146"/>
      </a:accent4>
      <a:accent5>
        <a:srgbClr val="00AF3F"/>
      </a:accent5>
      <a:accent6>
        <a:srgbClr val="CD202C"/>
      </a:accent6>
      <a:hlink>
        <a:srgbClr val="FFFFFF"/>
      </a:hlink>
      <a:folHlink>
        <a:srgbClr val="FFFFFF"/>
      </a:folHlink>
    </a:clrScheme>
    <a:fontScheme name="C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4925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400"/>
          </a:lnSpc>
          <a:defRPr sz="1600" dirty="0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otiv systému Office">
  <a:themeElements>
    <a:clrScheme name="ČD">
      <a:dk1>
        <a:sysClr val="windowText" lastClr="000000"/>
      </a:dk1>
      <a:lt1>
        <a:sysClr val="window" lastClr="FFFFFF"/>
      </a:lt1>
      <a:dk2>
        <a:srgbClr val="002664"/>
      </a:dk2>
      <a:lt2>
        <a:srgbClr val="009FDA"/>
      </a:lt2>
      <a:accent1>
        <a:srgbClr val="009FDA"/>
      </a:accent1>
      <a:accent2>
        <a:srgbClr val="002664"/>
      </a:accent2>
      <a:accent3>
        <a:srgbClr val="FF671F"/>
      </a:accent3>
      <a:accent4>
        <a:srgbClr val="672146"/>
      </a:accent4>
      <a:accent5>
        <a:srgbClr val="00AF3F"/>
      </a:accent5>
      <a:accent6>
        <a:srgbClr val="CD202C"/>
      </a:accent6>
      <a:hlink>
        <a:srgbClr val="FFFFFF"/>
      </a:hlink>
      <a:folHlink>
        <a:srgbClr val="FFFFFF"/>
      </a:folHlink>
    </a:clrScheme>
    <a:fontScheme name="C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64FE49EA983347BC7C3FA7254FCFE8" ma:contentTypeVersion="13" ma:contentTypeDescription="Vytvoří nový dokument" ma:contentTypeScope="" ma:versionID="dfd0df4a5d7b52bf0b9062e761f915dd">
  <xsd:schema xmlns:xsd="http://www.w3.org/2001/XMLSchema" xmlns:xs="http://www.w3.org/2001/XMLSchema" xmlns:p="http://schemas.microsoft.com/office/2006/metadata/properties" xmlns:ns2="a4add95d-39ba-4e9e-ad16-6bcdeabd52aa" xmlns:ns3="28157356-507e-468c-95e5-14d7b67a9df3" targetNamespace="http://schemas.microsoft.com/office/2006/metadata/properties" ma:root="true" ma:fieldsID="7b73b5a1b7e2e7426f5e254764459eb0" ns2:_="" ns3:_="">
    <xsd:import namespace="a4add95d-39ba-4e9e-ad16-6bcdeabd52aa"/>
    <xsd:import namespace="28157356-507e-468c-95e5-14d7b67a9d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dd95d-39ba-4e9e-ad16-6bcdeabd5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57356-507e-468c-95e5-14d7b67a9d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0C96A9-0A46-4614-8C94-6471D3E729B5}"/>
</file>

<file path=customXml/itemProps2.xml><?xml version="1.0" encoding="utf-8"?>
<ds:datastoreItem xmlns:ds="http://schemas.openxmlformats.org/officeDocument/2006/customXml" ds:itemID="{63C26F94-A2CB-4103-9E19-CEF1D38990AB}"/>
</file>

<file path=customXml/itemProps3.xml><?xml version="1.0" encoding="utf-8"?>
<ds:datastoreItem xmlns:ds="http://schemas.openxmlformats.org/officeDocument/2006/customXml" ds:itemID="{B2905407-D37E-42F7-9120-EB91702F3B2E}"/>
</file>

<file path=docProps/app.xml><?xml version="1.0" encoding="utf-8"?>
<Properties xmlns="http://schemas.openxmlformats.org/officeDocument/2006/extended-properties" xmlns:vt="http://schemas.openxmlformats.org/officeDocument/2006/docPropsVTypes">
  <Template>2007_CD_prezentace_Narodni_dopravce</Template>
  <TotalTime>5974</TotalTime>
  <Words>1597</Words>
  <Application>Microsoft Office PowerPoint</Application>
  <PresentationFormat>Širokoúhlá obrazovka</PresentationFormat>
  <Paragraphs>231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ArialCE-Bold</vt:lpstr>
      <vt:lpstr>Calibri</vt:lpstr>
      <vt:lpstr>Wingdings</vt:lpstr>
      <vt:lpstr>2007_CD_prezentace_Narodni_dopravce</vt:lpstr>
      <vt:lpstr>1_Motiv systému Office</vt:lpstr>
      <vt:lpstr>České dráhy a Rychlá spojení</vt:lpstr>
      <vt:lpstr>Prezentace aplikace PowerPoint</vt:lpstr>
      <vt:lpstr>Tři pohledy ČD na problematiku</vt:lpstr>
      <vt:lpstr>Postoj ČD k výstavbě Rychlých spojení</vt:lpstr>
      <vt:lpstr>Postoj ČD k pořízení nových vozidel pro vysokorychlostní provoz</vt:lpstr>
      <vt:lpstr>Předpokládané fáze provozu vs. vozidla</vt:lpstr>
      <vt:lpstr>Existující a objednávaná vozidla pro fázi 1 (V ≥ 200km/h)</vt:lpstr>
      <vt:lpstr>Existující a objednaná vozidla pro fázi 2 (200 ≤ V ≤ 320 km/h)</vt:lpstr>
      <vt:lpstr>Potřebná vozidla pro fázi 3 (230 ≤ V ≤ 320 km/h)</vt:lpstr>
      <vt:lpstr>Příklady nedávných nákupů vysokorychlostních souprav</vt:lpstr>
      <vt:lpstr>Nová vozidla: co zásadně ovlivňuje cenu (na sedadlo)</vt:lpstr>
      <vt:lpstr>Postoje a otázky ČD  k provoznímu  konceptu</vt:lpstr>
      <vt:lpstr>Postoje ČD k provoznímu konceptu</vt:lpstr>
      <vt:lpstr>Příklad zajíždění VR vlaků na konvenční síť</vt:lpstr>
      <vt:lpstr>Otázky ČD k provoznímu konceptu</vt:lpstr>
      <vt:lpstr>Postoj ČD k obchodnímu modelu</vt:lpstr>
      <vt:lpstr>Postoj ČD k obchodnímu modelu</vt:lpstr>
      <vt:lpstr>Obchodní modely na VRT v zahraničí - příklady</vt:lpstr>
      <vt:lpstr>Služby pro cestující ve vlacích</vt:lpstr>
      <vt:lpstr>Shrnutí vnímaných rizik z pohledu ČD</vt:lpstr>
      <vt:lpstr>Děkuji za pozornost!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Linka Ex1 (Praha – Olomouc –) Ostrava – SK/PL</dc:title>
  <dc:creator>Ondrej</dc:creator>
  <cp:lastModifiedBy>Pošta Petr, Mgr.</cp:lastModifiedBy>
  <cp:revision>421</cp:revision>
  <cp:lastPrinted>2018-08-22T08:20:26Z</cp:lastPrinted>
  <dcterms:created xsi:type="dcterms:W3CDTF">2017-11-18T16:18:15Z</dcterms:created>
  <dcterms:modified xsi:type="dcterms:W3CDTF">2021-09-15T11:12:05Z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0x0101007264FE49EA983347BC7C3FA7254FCFE8</vt:lpwstr>
  </property>
</Properties>
</file>