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66" r:id="rId4"/>
    <p:sldId id="273" r:id="rId5"/>
    <p:sldId id="276" r:id="rId6"/>
    <p:sldId id="274" r:id="rId7"/>
    <p:sldId id="275" r:id="rId8"/>
    <p:sldId id="277" r:id="rId9"/>
    <p:sldId id="278" r:id="rId10"/>
    <p:sldId id="258" r:id="rId11"/>
    <p:sldId id="279" r:id="rId12"/>
    <p:sldId id="27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3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 Babczynski" initials="MB" lastIdx="0" clrIdx="0">
    <p:extLst>
      <p:ext uri="{19B8F6BF-5375-455C-9EA6-DF929625EA0E}">
        <p15:presenceInfo xmlns:p15="http://schemas.microsoft.com/office/powerpoint/2012/main" userId="c7a924cd0f4d8c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38" y="67"/>
      </p:cViewPr>
      <p:guideLst>
        <p:guide orient="horz" pos="1003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19385-A2D0-4B4E-BC20-CC50B9946D4C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48E74-DFA1-49EA-9660-565C1464ED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268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427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584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989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989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989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584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989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989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48E74-DFA1-49EA-9660-565C1464ED7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584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14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05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11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19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82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821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208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27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90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45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D0067-95A1-43FF-B930-1C3CE29C73E1}" type="datetimeFigureOut">
              <a:rPr lang="cs-CZ" smtClean="0"/>
              <a:t>05.09.2020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812E2-F882-444C-AC15-08D08B66D2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82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mzrb.cz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cmzrb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www.e-architect.co.uk/wp-content/uploads/2017/03/kruunusillat-bridge-d2104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91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ovéPole 20"/>
          <p:cNvSpPr txBox="1"/>
          <p:nvPr/>
        </p:nvSpPr>
        <p:spPr>
          <a:xfrm>
            <a:off x="595850" y="3402859"/>
            <a:ext cx="107398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noProof="1">
              <a:solidFill>
                <a:schemeClr val="bg1"/>
              </a:solidFill>
            </a:endParaRPr>
          </a:p>
          <a:p>
            <a:endParaRPr lang="cs-CZ" sz="2000" noProof="1">
              <a:solidFill>
                <a:schemeClr val="bg1"/>
              </a:solidFill>
            </a:endParaRPr>
          </a:p>
          <a:p>
            <a:endParaRPr lang="cs-CZ" sz="2000" noProof="1">
              <a:solidFill>
                <a:schemeClr val="bg1"/>
              </a:solidFill>
            </a:endParaRPr>
          </a:p>
          <a:p>
            <a:endParaRPr lang="cs-CZ" sz="2000" noProof="1">
              <a:solidFill>
                <a:schemeClr val="bg1"/>
              </a:solidFill>
            </a:endParaRPr>
          </a:p>
          <a:p>
            <a:endParaRPr lang="cs-CZ" sz="2000" noProof="1">
              <a:solidFill>
                <a:schemeClr val="bg1"/>
              </a:solidFill>
            </a:endParaRPr>
          </a:p>
          <a:p>
            <a:r>
              <a:rPr lang="en-US" sz="2000" noProof="1">
                <a:solidFill>
                  <a:schemeClr val="bg1"/>
                </a:solidFill>
              </a:rPr>
              <a:t>EIB Group &amp; </a:t>
            </a:r>
            <a:r>
              <a:rPr lang="cs-CZ" sz="2000" noProof="1">
                <a:solidFill>
                  <a:schemeClr val="bg1"/>
                </a:solidFill>
              </a:rPr>
              <a:t>Č</a:t>
            </a:r>
            <a:r>
              <a:rPr lang="en-US" sz="2000" noProof="1">
                <a:solidFill>
                  <a:schemeClr val="bg1"/>
                </a:solidFill>
              </a:rPr>
              <a:t>MZRB Group</a:t>
            </a:r>
          </a:p>
          <a:p>
            <a:r>
              <a:rPr lang="en-US" sz="2000" noProof="1">
                <a:solidFill>
                  <a:schemeClr val="bg1"/>
                </a:solidFill>
              </a:rPr>
              <a:t>Video Conference | 07.09.2020</a:t>
            </a:r>
            <a:endParaRPr lang="en-GB" sz="2000" noProof="1">
              <a:solidFill>
                <a:schemeClr val="bg1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95850" y="2756528"/>
            <a:ext cx="1073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noProof="1">
                <a:solidFill>
                  <a:schemeClr val="bg1"/>
                </a:solidFill>
              </a:rPr>
              <a:t>ČMZRB – Czech Development Bank</a:t>
            </a:r>
            <a:endParaRPr lang="en-GB" sz="3600" noProof="1">
              <a:solidFill>
                <a:schemeClr val="bg1"/>
              </a:solidFill>
            </a:endParaRPr>
          </a:p>
        </p:txBody>
      </p:sp>
      <p:pic>
        <p:nvPicPr>
          <p:cNvPr id="22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299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noProof="1">
                <a:solidFill>
                  <a:srgbClr val="C00000"/>
                </a:solidFill>
              </a:rPr>
              <a:t>NRF</a:t>
            </a:r>
            <a:r>
              <a:rPr lang="en-GB" sz="3600" noProof="1">
                <a:solidFill>
                  <a:srgbClr val="C00000"/>
                </a:solidFill>
              </a:rPr>
              <a:t>’s objective</a:t>
            </a:r>
            <a:r>
              <a:rPr lang="en-US" sz="3600" noProof="1">
                <a:solidFill>
                  <a:srgbClr val="C00000"/>
                </a:solidFill>
              </a:rPr>
              <a:t> is to involve private resources in building public infrastructure</a:t>
            </a:r>
            <a:endParaRPr lang="en-GB" sz="3600" noProof="1">
              <a:solidFill>
                <a:srgbClr val="C00000"/>
              </a:solidFill>
            </a:endParaRPr>
          </a:p>
        </p:txBody>
      </p:sp>
      <p:pic>
        <p:nvPicPr>
          <p:cNvPr id="35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8440D01-6AAF-4038-BDD4-13F8A81DEE7E}"/>
              </a:ext>
            </a:extLst>
          </p:cNvPr>
          <p:cNvSpPr txBox="1"/>
          <p:nvPr/>
        </p:nvSpPr>
        <p:spPr>
          <a:xfrm>
            <a:off x="3936569" y="1859339"/>
            <a:ext cx="68967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 Development Fund (NRF) is a subsidiary of the Czech-Moravian Guarantee and Development Bank financed from the resources of commercial banks.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Thanks to its construction, it is able to mobilize also other private resources.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provides riskier forms of project financing, especially in the area of infrastructure.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067ADF2-3700-407B-A905-B0F91AC3B1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93" y="1859339"/>
            <a:ext cx="2895600" cy="3895725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EC2DD042-31FD-435C-9AA5-5FBA5471D3E8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3845638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noProof="1">
                <a:solidFill>
                  <a:srgbClr val="C00000"/>
                </a:solidFill>
              </a:rPr>
              <a:t>The main financial instrument of the NRF is mezzanine financing of infrastructure projects</a:t>
            </a:r>
            <a:endParaRPr lang="en-GB" sz="3600" noProof="1">
              <a:solidFill>
                <a:srgbClr val="C00000"/>
              </a:solidFill>
            </a:endParaRPr>
          </a:p>
        </p:txBody>
      </p:sp>
      <p:pic>
        <p:nvPicPr>
          <p:cNvPr id="35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motorway sign">
            <a:extLst>
              <a:ext uri="{FF2B5EF4-FFF2-40B4-BE49-F238E27FC236}">
                <a16:creationId xmlns:a16="http://schemas.microsoft.com/office/drawing/2014/main" id="{14E3494E-4ED4-4738-9D12-7DD8EE7BF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64" y="2318259"/>
            <a:ext cx="2446974" cy="2390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hospital sign">
            <a:extLst>
              <a:ext uri="{FF2B5EF4-FFF2-40B4-BE49-F238E27FC236}">
                <a16:creationId xmlns:a16="http://schemas.microsoft.com/office/drawing/2014/main" id="{7EF25D25-3570-4F4B-BA0A-179A7DB66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179" y="2386707"/>
            <a:ext cx="2312838" cy="2312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68E4A30-7390-4720-858C-28C57D7357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2656" y="2456554"/>
            <a:ext cx="2337855" cy="2251957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71B8974D-EA1E-4BEC-995F-CF6650CE5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9580" y="2395672"/>
            <a:ext cx="2449381" cy="2334015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8898633A-A05E-40E5-9F72-8F0E184CF67A}"/>
              </a:ext>
            </a:extLst>
          </p:cNvPr>
          <p:cNvSpPr txBox="1"/>
          <p:nvPr/>
        </p:nvSpPr>
        <p:spPr>
          <a:xfrm>
            <a:off x="933922" y="1851479"/>
            <a:ext cx="1788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noProof="1"/>
              <a:t>Transport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2B6975FA-2C1B-4B77-BA1B-DB0ADB345BD2}"/>
              </a:ext>
            </a:extLst>
          </p:cNvPr>
          <p:cNvSpPr txBox="1"/>
          <p:nvPr/>
        </p:nvSpPr>
        <p:spPr>
          <a:xfrm>
            <a:off x="3804969" y="1877078"/>
            <a:ext cx="1788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noProof="1"/>
              <a:t>Healthcare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7F87F24F-48DD-4F8C-9079-2C85FB4F9471}"/>
              </a:ext>
            </a:extLst>
          </p:cNvPr>
          <p:cNvSpPr txBox="1"/>
          <p:nvPr/>
        </p:nvSpPr>
        <p:spPr>
          <a:xfrm>
            <a:off x="6640156" y="1896449"/>
            <a:ext cx="1788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noProof="1"/>
              <a:t>Education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1DFE3BAE-B5F4-4286-96FB-34F5E96FD3A8}"/>
              </a:ext>
            </a:extLst>
          </p:cNvPr>
          <p:cNvSpPr txBox="1"/>
          <p:nvPr/>
        </p:nvSpPr>
        <p:spPr>
          <a:xfrm>
            <a:off x="9476641" y="1907584"/>
            <a:ext cx="1788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noProof="1"/>
              <a:t>Justice</a:t>
            </a:r>
            <a:endParaRPr lang="en-GB" sz="2000" noProof="1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9EA60EF1-3803-4B8D-8047-B11747727BDA}"/>
              </a:ext>
            </a:extLst>
          </p:cNvPr>
          <p:cNvSpPr txBox="1"/>
          <p:nvPr/>
        </p:nvSpPr>
        <p:spPr>
          <a:xfrm>
            <a:off x="620021" y="4817665"/>
            <a:ext cx="2695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noProof="1"/>
              <a:t>Motorways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noProof="1"/>
              <a:t>High speed railway</a:t>
            </a:r>
            <a:r>
              <a:rPr lang="cs-CZ" sz="2000" noProof="1"/>
              <a:t>s</a:t>
            </a:r>
            <a:endParaRPr lang="en-US" sz="2000" noProof="1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noProof="1"/>
              <a:t>Airports and terminals</a:t>
            </a:r>
            <a:endParaRPr lang="cs-CZ" sz="2000" noProof="1"/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E8E9FAF8-6070-4BB4-B83D-E156226BAAEF}"/>
              </a:ext>
            </a:extLst>
          </p:cNvPr>
          <p:cNvSpPr txBox="1"/>
          <p:nvPr/>
        </p:nvSpPr>
        <p:spPr>
          <a:xfrm>
            <a:off x="3424000" y="4808700"/>
            <a:ext cx="2695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noProof="1"/>
              <a:t>Hospital</a:t>
            </a:r>
            <a:r>
              <a:rPr lang="cs-CZ" sz="2000" noProof="1"/>
              <a:t>s</a:t>
            </a:r>
            <a:endParaRPr lang="en-US" sz="2000" noProof="1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noProof="1"/>
              <a:t>Senior Housing</a:t>
            </a:r>
            <a:endParaRPr lang="en-US" sz="2000" noProof="1"/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B22BAFB2-7C9A-4840-97C7-2FD55878C7C6}"/>
              </a:ext>
            </a:extLst>
          </p:cNvPr>
          <p:cNvSpPr txBox="1"/>
          <p:nvPr/>
        </p:nvSpPr>
        <p:spPr>
          <a:xfrm>
            <a:off x="6330276" y="4817665"/>
            <a:ext cx="26952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noProof="1"/>
              <a:t>Universities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noProof="1"/>
              <a:t>Student dormitories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noProof="1"/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8D73BA20-7DA9-45F5-97AA-2070D8A14816}"/>
              </a:ext>
            </a:extLst>
          </p:cNvPr>
          <p:cNvSpPr txBox="1"/>
          <p:nvPr/>
        </p:nvSpPr>
        <p:spPr>
          <a:xfrm>
            <a:off x="9298569" y="4817665"/>
            <a:ext cx="26952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noProof="1"/>
              <a:t>Justice courts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noProof="1"/>
              <a:t>Prisons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noProof="1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1B96707-F9DB-4406-9721-B67564D8A060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2433196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524131" y="380888"/>
            <a:ext cx="11388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noProof="1">
                <a:solidFill>
                  <a:srgbClr val="C00000"/>
                </a:solidFill>
              </a:rPr>
              <a:t>Thank yo</a:t>
            </a:r>
            <a:r>
              <a:rPr lang="en-GB" sz="3600" noProof="1">
                <a:solidFill>
                  <a:srgbClr val="C00000"/>
                </a:solidFill>
              </a:rPr>
              <a:t>u</a:t>
            </a:r>
            <a:r>
              <a:rPr lang="cs-CZ" sz="3600" noProof="1">
                <a:solidFill>
                  <a:srgbClr val="C00000"/>
                </a:solidFill>
              </a:rPr>
              <a:t>!</a:t>
            </a:r>
            <a:endParaRPr lang="en-GB" sz="3600" noProof="1">
              <a:solidFill>
                <a:srgbClr val="C00000"/>
              </a:solidFill>
            </a:endParaRPr>
          </a:p>
        </p:txBody>
      </p:sp>
      <p:pic>
        <p:nvPicPr>
          <p:cNvPr id="10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38CE2F81-DC88-4F27-9A98-A2DCE4CC6117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8FFA3A3-9419-4C9E-860D-B22DE7A7B81C}"/>
              </a:ext>
            </a:extLst>
          </p:cNvPr>
          <p:cNvSpPr txBox="1"/>
          <p:nvPr/>
        </p:nvSpPr>
        <p:spPr>
          <a:xfrm>
            <a:off x="524131" y="2650836"/>
            <a:ext cx="71212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>
                <a:effectLst/>
                <a:latin typeface="Open Sans"/>
              </a:rPr>
              <a:t>Českomoravská záruční a rozvojová banka, a.s.</a:t>
            </a:r>
            <a:br>
              <a:rPr lang="cs-CZ" dirty="0"/>
            </a:br>
            <a:r>
              <a:rPr lang="cs-CZ" b="0" i="0" dirty="0">
                <a:effectLst/>
                <a:latin typeface="Open Sans"/>
              </a:rPr>
              <a:t>Jeruzalémská 964/4</a:t>
            </a:r>
          </a:p>
          <a:p>
            <a:r>
              <a:rPr lang="cs-CZ" b="0" i="0" dirty="0">
                <a:effectLst/>
                <a:latin typeface="Open Sans"/>
              </a:rPr>
              <a:t>110 00 Praha 1</a:t>
            </a:r>
          </a:p>
          <a:p>
            <a:r>
              <a:rPr lang="cs-CZ" dirty="0" err="1">
                <a:latin typeface="Open Sans"/>
              </a:rPr>
              <a:t>Czechia</a:t>
            </a:r>
            <a:endParaRPr lang="cs-CZ" dirty="0">
              <a:latin typeface="Open Sans"/>
            </a:endParaRPr>
          </a:p>
          <a:p>
            <a:endParaRPr lang="cs-CZ" dirty="0">
              <a:latin typeface="Open Sans"/>
            </a:endParaRPr>
          </a:p>
          <a:p>
            <a:r>
              <a:rPr lang="cs-CZ" dirty="0">
                <a:latin typeface="Open Sans"/>
              </a:rPr>
              <a:t>www: </a:t>
            </a:r>
            <a:r>
              <a:rPr lang="cs-CZ" dirty="0">
                <a:latin typeface="Open Sans"/>
                <a:hlinkClick r:id="rId3"/>
              </a:rPr>
              <a:t>www.cmzrb.cz</a:t>
            </a:r>
            <a:endParaRPr lang="cs-CZ" dirty="0">
              <a:latin typeface="Open Sans"/>
            </a:endParaRPr>
          </a:p>
          <a:p>
            <a:r>
              <a:rPr lang="cs-CZ" dirty="0"/>
              <a:t>E-mail: </a:t>
            </a:r>
            <a:r>
              <a:rPr lang="cs-CZ" dirty="0">
                <a:hlinkClick r:id="rId4"/>
              </a:rPr>
              <a:t>info@cmzrb.cz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383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noProof="1">
                <a:solidFill>
                  <a:srgbClr val="C00000"/>
                </a:solidFill>
              </a:rPr>
              <a:t>Contents</a:t>
            </a:r>
            <a:endParaRPr lang="en-GB" sz="3600" noProof="1">
              <a:solidFill>
                <a:srgbClr val="C00000"/>
              </a:solidFill>
            </a:endParaRPr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Obdélník 29"/>
          <p:cNvSpPr/>
          <p:nvPr/>
        </p:nvSpPr>
        <p:spPr>
          <a:xfrm>
            <a:off x="986117" y="1819835"/>
            <a:ext cx="10569389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ČMZRB</a:t>
            </a:r>
            <a:r>
              <a:rPr lang="en-GB" sz="2000" dirty="0">
                <a:solidFill>
                  <a:schemeClr val="tx1"/>
                </a:solidFill>
              </a:rPr>
              <a:t>’s</a:t>
            </a:r>
            <a:r>
              <a:rPr lang="cs-CZ" sz="2000" dirty="0">
                <a:solidFill>
                  <a:schemeClr val="tx1"/>
                </a:solidFill>
              </a:rPr>
              <a:t> Role</a:t>
            </a:r>
          </a:p>
        </p:txBody>
      </p:sp>
      <p:sp>
        <p:nvSpPr>
          <p:cNvPr id="31" name="Ovál 30"/>
          <p:cNvSpPr/>
          <p:nvPr/>
        </p:nvSpPr>
        <p:spPr>
          <a:xfrm>
            <a:off x="600635" y="1819835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1</a:t>
            </a:r>
          </a:p>
        </p:txBody>
      </p:sp>
      <p:sp>
        <p:nvSpPr>
          <p:cNvPr id="32" name="Obdélník 31"/>
          <p:cNvSpPr/>
          <p:nvPr/>
        </p:nvSpPr>
        <p:spPr>
          <a:xfrm>
            <a:off x="986117" y="3056964"/>
            <a:ext cx="10569389" cy="735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Financial</a:t>
            </a:r>
            <a:r>
              <a:rPr lang="cs-CZ" sz="2000" dirty="0">
                <a:solidFill>
                  <a:schemeClr val="tx1"/>
                </a:solidFill>
              </a:rPr>
              <a:t> Instruments</a:t>
            </a:r>
          </a:p>
        </p:txBody>
      </p:sp>
      <p:sp>
        <p:nvSpPr>
          <p:cNvPr id="33" name="Ovál 32"/>
          <p:cNvSpPr/>
          <p:nvPr/>
        </p:nvSpPr>
        <p:spPr>
          <a:xfrm>
            <a:off x="600635" y="3056964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2</a:t>
            </a:r>
          </a:p>
        </p:txBody>
      </p:sp>
      <p:sp>
        <p:nvSpPr>
          <p:cNvPr id="34" name="Obdélník 33"/>
          <p:cNvSpPr/>
          <p:nvPr/>
        </p:nvSpPr>
        <p:spPr>
          <a:xfrm>
            <a:off x="986117" y="4358027"/>
            <a:ext cx="10569389" cy="735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National</a:t>
            </a:r>
            <a:r>
              <a:rPr lang="cs-CZ" sz="2000" dirty="0">
                <a:solidFill>
                  <a:schemeClr val="tx1"/>
                </a:solidFill>
              </a:rPr>
              <a:t> Development </a:t>
            </a:r>
            <a:r>
              <a:rPr lang="cs-CZ" sz="2000" dirty="0" err="1">
                <a:solidFill>
                  <a:schemeClr val="tx1"/>
                </a:solidFill>
              </a:rPr>
              <a:t>Fund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5" name="Ovál 34"/>
          <p:cNvSpPr/>
          <p:nvPr/>
        </p:nvSpPr>
        <p:spPr>
          <a:xfrm>
            <a:off x="600635" y="4358027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3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2043ECD-EFB0-4318-87A3-AFF66B612B94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139439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noProof="1">
                <a:solidFill>
                  <a:srgbClr val="C00000"/>
                </a:solidFill>
              </a:rPr>
              <a:t>The mission of ČMZRB is to support implementation of the state's economic policy objectives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5437" y="2529955"/>
            <a:ext cx="40101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noProof="1"/>
              <a:t>Bank's focus has expanded from the traditional SME segment to other sectors: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Infrastructure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Energy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Digitital economy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Social enterprises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Etc.</a:t>
            </a:r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D440B399-6DBA-44B3-856B-FF7696B8DB75}"/>
              </a:ext>
            </a:extLst>
          </p:cNvPr>
          <p:cNvSpPr txBox="1"/>
          <p:nvPr/>
        </p:nvSpPr>
        <p:spPr>
          <a:xfrm>
            <a:off x="7664431" y="2502246"/>
            <a:ext cx="40101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noProof="1"/>
              <a:t>Product range includes: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Loans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Guarantees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Mezzanine finance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Technical assistance (Advisory)</a:t>
            </a: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EEEBC707-EBE5-4A6B-9A98-60BF6B2DB0C8}"/>
              </a:ext>
            </a:extLst>
          </p:cNvPr>
          <p:cNvSpPr txBox="1"/>
          <p:nvPr/>
        </p:nvSpPr>
        <p:spPr>
          <a:xfrm>
            <a:off x="3930574" y="2529955"/>
            <a:ext cx="40101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noProof="1"/>
              <a:t>The product portfolio is prepared in line with: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Government priorities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Market needs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noProof="1"/>
              <a:t>Financial resources</a:t>
            </a:r>
          </a:p>
        </p:txBody>
      </p:sp>
      <p:sp>
        <p:nvSpPr>
          <p:cNvPr id="33" name="Šipka doprava 7">
            <a:extLst>
              <a:ext uri="{FF2B5EF4-FFF2-40B4-BE49-F238E27FC236}">
                <a16:creationId xmlns:a16="http://schemas.microsoft.com/office/drawing/2014/main" id="{2764BCB2-CA51-471A-9A1B-19D24C3FDF33}"/>
              </a:ext>
            </a:extLst>
          </p:cNvPr>
          <p:cNvSpPr/>
          <p:nvPr/>
        </p:nvSpPr>
        <p:spPr>
          <a:xfrm>
            <a:off x="649650" y="1911990"/>
            <a:ext cx="3415895" cy="735106"/>
          </a:xfrm>
          <a:prstGeom prst="rightArrow">
            <a:avLst>
              <a:gd name="adj1" fmla="val 100000"/>
              <a:gd name="adj2" fmla="val 33605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Strategy</a:t>
            </a:r>
          </a:p>
        </p:txBody>
      </p:sp>
      <p:sp>
        <p:nvSpPr>
          <p:cNvPr id="35" name="Šipka doprava 7">
            <a:extLst>
              <a:ext uri="{FF2B5EF4-FFF2-40B4-BE49-F238E27FC236}">
                <a16:creationId xmlns:a16="http://schemas.microsoft.com/office/drawing/2014/main" id="{EA49E296-4E06-4329-A326-6B3C1F0E85FC}"/>
              </a:ext>
            </a:extLst>
          </p:cNvPr>
          <p:cNvSpPr/>
          <p:nvPr/>
        </p:nvSpPr>
        <p:spPr>
          <a:xfrm>
            <a:off x="4434465" y="1911990"/>
            <a:ext cx="3415895" cy="735106"/>
          </a:xfrm>
          <a:prstGeom prst="rightArrow">
            <a:avLst>
              <a:gd name="adj1" fmla="val 100000"/>
              <a:gd name="adj2" fmla="val 33605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Approach</a:t>
            </a:r>
          </a:p>
        </p:txBody>
      </p:sp>
      <p:sp>
        <p:nvSpPr>
          <p:cNvPr id="37" name="Šipka doprava 7">
            <a:extLst>
              <a:ext uri="{FF2B5EF4-FFF2-40B4-BE49-F238E27FC236}">
                <a16:creationId xmlns:a16="http://schemas.microsoft.com/office/drawing/2014/main" id="{60B22FBE-6959-4ADF-8068-C76FEC81FF62}"/>
              </a:ext>
            </a:extLst>
          </p:cNvPr>
          <p:cNvSpPr/>
          <p:nvPr/>
        </p:nvSpPr>
        <p:spPr>
          <a:xfrm>
            <a:off x="8309602" y="1911990"/>
            <a:ext cx="3415895" cy="735106"/>
          </a:xfrm>
          <a:prstGeom prst="rightArrow">
            <a:avLst>
              <a:gd name="adj1" fmla="val 100000"/>
              <a:gd name="adj2" fmla="val 33605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08AC2670-A87E-472B-BBE3-F9FB3639586E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noProof="1"/>
              <a:t>EIB Group &amp; ČMZRB Group</a:t>
            </a:r>
          </a:p>
          <a:p>
            <a:r>
              <a:rPr lang="en-GB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2728427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noProof="1">
                <a:solidFill>
                  <a:srgbClr val="C00000"/>
                </a:solidFill>
              </a:rPr>
              <a:t>ČMZRB's vision is to become a „</a:t>
            </a:r>
            <a:r>
              <a:rPr lang="cs-CZ" sz="3600" noProof="1">
                <a:solidFill>
                  <a:srgbClr val="C00000"/>
                </a:solidFill>
              </a:rPr>
              <a:t>local</a:t>
            </a:r>
            <a:r>
              <a:rPr lang="en-US" sz="3600" noProof="1">
                <a:solidFill>
                  <a:srgbClr val="C00000"/>
                </a:solidFill>
              </a:rPr>
              <a:t>" EIB and </a:t>
            </a:r>
            <a:r>
              <a:rPr lang="cs-CZ" sz="3600" noProof="1">
                <a:solidFill>
                  <a:srgbClr val="C00000"/>
                </a:solidFill>
              </a:rPr>
              <a:t>a strong</a:t>
            </a:r>
            <a:r>
              <a:rPr lang="en-US" sz="3600" noProof="1">
                <a:solidFill>
                  <a:srgbClr val="C00000"/>
                </a:solidFill>
              </a:rPr>
              <a:t> national development bank</a:t>
            </a:r>
            <a:endParaRPr lang="cs-CZ" sz="3600" noProof="1">
              <a:solidFill>
                <a:srgbClr val="C00000"/>
              </a:solidFill>
            </a:endParaRPr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ib Logos">
            <a:extLst>
              <a:ext uri="{FF2B5EF4-FFF2-40B4-BE49-F238E27FC236}">
                <a16:creationId xmlns:a16="http://schemas.microsoft.com/office/drawing/2014/main" id="{5B9B2577-2342-42A1-BCB3-3115AC03E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19" y="2580467"/>
            <a:ext cx="1582140" cy="216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ýsledek obrázku pro bgk logo">
            <a:extLst>
              <a:ext uri="{FF2B5EF4-FFF2-40B4-BE49-F238E27FC236}">
                <a16:creationId xmlns:a16="http://schemas.microsoft.com/office/drawing/2014/main" id="{18428EA6-7418-4870-B63A-23A5F2ED7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616" y="2741382"/>
            <a:ext cx="2398267" cy="172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Branding Source: New logo: KfW">
            <a:extLst>
              <a:ext uri="{FF2B5EF4-FFF2-40B4-BE49-F238E27FC236}">
                <a16:creationId xmlns:a16="http://schemas.microsoft.com/office/drawing/2014/main" id="{424EA700-CF2F-4218-A2DD-DFEF5AD28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144" y="2879752"/>
            <a:ext cx="2755468" cy="144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A36AD240-EFC6-4EF0-B65B-05187A7C49F6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1123918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noProof="1">
                <a:solidFill>
                  <a:srgbClr val="C00000"/>
                </a:solidFill>
              </a:rPr>
              <a:t>The </a:t>
            </a:r>
            <a:r>
              <a:rPr lang="cs-CZ" sz="3600" noProof="1">
                <a:solidFill>
                  <a:srgbClr val="C00000"/>
                </a:solidFill>
              </a:rPr>
              <a:t>objective</a:t>
            </a:r>
            <a:r>
              <a:rPr lang="en-US" sz="3600" noProof="1">
                <a:solidFill>
                  <a:srgbClr val="C00000"/>
                </a:solidFill>
              </a:rPr>
              <a:t> of ČMZRB is to help development of the national economy</a:t>
            </a:r>
            <a:endParaRPr lang="cs-CZ" sz="3600" noProof="1">
              <a:solidFill>
                <a:srgbClr val="C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3196" y="2502246"/>
            <a:ext cx="40101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Enabling the implementation of projects that are in line with the priorities of the state's economic policy, but without the support of ČMZRB</a:t>
            </a:r>
            <a:r>
              <a:rPr lang="cs-CZ" sz="2000" noProof="1"/>
              <a:t> </a:t>
            </a:r>
            <a:r>
              <a:rPr lang="en-US" sz="2000" noProof="1"/>
              <a:t>would be difficult to implement.</a:t>
            </a:r>
            <a:endParaRPr lang="cs-CZ" sz="2000" noProof="1"/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7D4AE940-A881-44B4-A1D4-99B4B4F1A589}"/>
              </a:ext>
            </a:extLst>
          </p:cNvPr>
          <p:cNvSpPr/>
          <p:nvPr/>
        </p:nvSpPr>
        <p:spPr>
          <a:xfrm>
            <a:off x="615416" y="1911990"/>
            <a:ext cx="3415895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Enable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err="1">
                <a:solidFill>
                  <a:schemeClr val="tx1"/>
                </a:solidFill>
              </a:rPr>
              <a:t>projects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A3F9BC94-EB6D-4F10-B8C1-2719D6C3297E}"/>
              </a:ext>
            </a:extLst>
          </p:cNvPr>
          <p:cNvSpPr/>
          <p:nvPr/>
        </p:nvSpPr>
        <p:spPr>
          <a:xfrm>
            <a:off x="4616247" y="1911990"/>
            <a:ext cx="3415895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Reduce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err="1">
                <a:solidFill>
                  <a:schemeClr val="tx1"/>
                </a:solidFill>
              </a:rPr>
              <a:t>their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err="1">
                <a:solidFill>
                  <a:schemeClr val="tx1"/>
                </a:solidFill>
              </a:rPr>
              <a:t>costs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69E27809-88A6-4844-B0B7-3092DA49500D}"/>
              </a:ext>
            </a:extLst>
          </p:cNvPr>
          <p:cNvSpPr/>
          <p:nvPr/>
        </p:nvSpPr>
        <p:spPr>
          <a:xfrm>
            <a:off x="8324494" y="1911990"/>
            <a:ext cx="3415895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Facilitate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err="1">
                <a:solidFill>
                  <a:schemeClr val="tx1"/>
                </a:solidFill>
              </a:rPr>
              <a:t>multi</a:t>
            </a:r>
            <a:r>
              <a:rPr lang="cs-CZ" sz="2000" dirty="0">
                <a:solidFill>
                  <a:schemeClr val="tx1"/>
                </a:solidFill>
              </a:rPr>
              <a:t>-source </a:t>
            </a:r>
            <a:r>
              <a:rPr lang="cs-CZ" sz="2000" dirty="0" err="1">
                <a:solidFill>
                  <a:schemeClr val="tx1"/>
                </a:solidFill>
              </a:rPr>
              <a:t>financing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440B399-6DBA-44B3-856B-FF7696B8DB75}"/>
              </a:ext>
            </a:extLst>
          </p:cNvPr>
          <p:cNvSpPr txBox="1"/>
          <p:nvPr/>
        </p:nvSpPr>
        <p:spPr>
          <a:xfrm>
            <a:off x="4061398" y="2502246"/>
            <a:ext cx="40101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Reducing </a:t>
            </a:r>
            <a:r>
              <a:rPr lang="cs-CZ" sz="2000" noProof="1"/>
              <a:t>costs </a:t>
            </a:r>
            <a:r>
              <a:rPr lang="en-US" sz="2000" noProof="1"/>
              <a:t>of projects by providing financial instruments that </a:t>
            </a:r>
            <a:r>
              <a:rPr lang="cs-CZ" sz="2000" noProof="1"/>
              <a:t>decrease </a:t>
            </a:r>
            <a:r>
              <a:rPr lang="en-US" sz="2000" noProof="1"/>
              <a:t>final cost</a:t>
            </a:r>
            <a:r>
              <a:rPr lang="cs-CZ" sz="2000" noProof="1"/>
              <a:t>s</a:t>
            </a:r>
            <a:r>
              <a:rPr lang="en-US" sz="2000" noProof="1"/>
              <a:t> of financing for their implementers.</a:t>
            </a:r>
            <a:endParaRPr lang="cs-CZ" sz="2000" noProof="1"/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EEEBC707-EBE5-4A6B-9A98-60BF6B2DB0C8}"/>
              </a:ext>
            </a:extLst>
          </p:cNvPr>
          <p:cNvSpPr txBox="1"/>
          <p:nvPr/>
        </p:nvSpPr>
        <p:spPr>
          <a:xfrm>
            <a:off x="7764589" y="2502246"/>
            <a:ext cx="40101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Mobilization of </a:t>
            </a:r>
            <a:r>
              <a:rPr lang="cs-CZ" sz="2000" noProof="1"/>
              <a:t>non</a:t>
            </a:r>
            <a:r>
              <a:rPr lang="en-US" sz="2000" noProof="1"/>
              <a:t>-budgetary sources of financing (especially corporate investments </a:t>
            </a:r>
            <a:r>
              <a:rPr lang="cs-CZ" sz="2000" noProof="1"/>
              <a:t>for</a:t>
            </a:r>
            <a:r>
              <a:rPr lang="en-US" sz="2000" noProof="1"/>
              <a:t> the development of public infrastructure and services</a:t>
            </a:r>
            <a:r>
              <a:rPr lang="cs-CZ" sz="2000" noProof="1"/>
              <a:t>),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noProof="1"/>
              <a:t>i</a:t>
            </a:r>
            <a:r>
              <a:rPr lang="en-US" sz="2000" noProof="1"/>
              <a:t>e</a:t>
            </a:r>
            <a:r>
              <a:rPr lang="cs-CZ" sz="2000" noProof="1"/>
              <a:t>.</a:t>
            </a:r>
            <a:r>
              <a:rPr lang="en-US" sz="2000" noProof="1"/>
              <a:t> reducing budgetary </a:t>
            </a:r>
            <a:r>
              <a:rPr lang="cs-CZ" sz="2000" noProof="1"/>
              <a:t>requierements</a:t>
            </a:r>
            <a:r>
              <a:rPr lang="en-US" sz="2000" noProof="1"/>
              <a:t>.</a:t>
            </a:r>
            <a:endParaRPr lang="cs-CZ" sz="2000" noProof="1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41E764D-F75D-4FE8-8075-705BFF1AC29F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957240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noProof="1">
                <a:solidFill>
                  <a:srgbClr val="C00000"/>
                </a:solidFill>
              </a:rPr>
              <a:t>Obsah</a:t>
            </a:r>
            <a:endParaRPr lang="en-GB" sz="3600" noProof="1">
              <a:solidFill>
                <a:srgbClr val="C00000"/>
              </a:solidFill>
            </a:endParaRPr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Obdélník 29"/>
          <p:cNvSpPr/>
          <p:nvPr/>
        </p:nvSpPr>
        <p:spPr>
          <a:xfrm>
            <a:off x="986117" y="1819835"/>
            <a:ext cx="10569389" cy="735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ČMZRB</a:t>
            </a:r>
            <a:r>
              <a:rPr lang="en-GB" sz="2000" dirty="0">
                <a:solidFill>
                  <a:schemeClr val="tx1"/>
                </a:solidFill>
              </a:rPr>
              <a:t>’s</a:t>
            </a:r>
            <a:r>
              <a:rPr lang="cs-CZ" sz="2000" dirty="0">
                <a:solidFill>
                  <a:schemeClr val="tx1"/>
                </a:solidFill>
              </a:rPr>
              <a:t> Role</a:t>
            </a:r>
          </a:p>
        </p:txBody>
      </p:sp>
      <p:sp>
        <p:nvSpPr>
          <p:cNvPr id="31" name="Ovál 30"/>
          <p:cNvSpPr/>
          <p:nvPr/>
        </p:nvSpPr>
        <p:spPr>
          <a:xfrm>
            <a:off x="600635" y="1819835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1</a:t>
            </a:r>
          </a:p>
        </p:txBody>
      </p:sp>
      <p:sp>
        <p:nvSpPr>
          <p:cNvPr id="32" name="Obdélník 31"/>
          <p:cNvSpPr/>
          <p:nvPr/>
        </p:nvSpPr>
        <p:spPr>
          <a:xfrm>
            <a:off x="986117" y="3056964"/>
            <a:ext cx="10569389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Financial</a:t>
            </a:r>
            <a:r>
              <a:rPr lang="cs-CZ" sz="2000" dirty="0">
                <a:solidFill>
                  <a:schemeClr val="tx1"/>
                </a:solidFill>
              </a:rPr>
              <a:t> Instruments</a:t>
            </a:r>
          </a:p>
        </p:txBody>
      </p:sp>
      <p:sp>
        <p:nvSpPr>
          <p:cNvPr id="33" name="Ovál 32"/>
          <p:cNvSpPr/>
          <p:nvPr/>
        </p:nvSpPr>
        <p:spPr>
          <a:xfrm>
            <a:off x="600635" y="3056964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2</a:t>
            </a:r>
          </a:p>
        </p:txBody>
      </p:sp>
      <p:sp>
        <p:nvSpPr>
          <p:cNvPr id="34" name="Obdélník 33"/>
          <p:cNvSpPr/>
          <p:nvPr/>
        </p:nvSpPr>
        <p:spPr>
          <a:xfrm>
            <a:off x="986117" y="4358027"/>
            <a:ext cx="10569389" cy="735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National</a:t>
            </a:r>
            <a:r>
              <a:rPr lang="cs-CZ" sz="2000" dirty="0">
                <a:solidFill>
                  <a:schemeClr val="tx1"/>
                </a:solidFill>
              </a:rPr>
              <a:t> Development </a:t>
            </a:r>
            <a:r>
              <a:rPr lang="cs-CZ" sz="2000" dirty="0" err="1">
                <a:solidFill>
                  <a:schemeClr val="tx1"/>
                </a:solidFill>
              </a:rPr>
              <a:t>Fund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5" name="Ovál 34"/>
          <p:cNvSpPr/>
          <p:nvPr/>
        </p:nvSpPr>
        <p:spPr>
          <a:xfrm>
            <a:off x="600635" y="4358027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3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C1481B8-8E18-4FA4-94B9-4CB02AE10389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3974532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noProof="1">
                <a:solidFill>
                  <a:srgbClr val="C00000"/>
                </a:solidFill>
              </a:rPr>
              <a:t>ČMZRB provide</a:t>
            </a:r>
            <a:r>
              <a:rPr lang="cs-CZ" sz="3600" noProof="1">
                <a:solidFill>
                  <a:srgbClr val="C00000"/>
                </a:solidFill>
              </a:rPr>
              <a:t>s</a:t>
            </a:r>
            <a:r>
              <a:rPr lang="en-US" sz="3600" noProof="1">
                <a:solidFill>
                  <a:srgbClr val="C00000"/>
                </a:solidFill>
              </a:rPr>
              <a:t> 3 basic financial instruments </a:t>
            </a:r>
            <a:r>
              <a:rPr lang="cs-CZ" sz="3600" noProof="1">
                <a:solidFill>
                  <a:srgbClr val="C00000"/>
                </a:solidFill>
              </a:rPr>
              <a:t>plus</a:t>
            </a:r>
            <a:r>
              <a:rPr lang="en-US" sz="3600" noProof="1">
                <a:solidFill>
                  <a:srgbClr val="C00000"/>
                </a:solidFill>
              </a:rPr>
              <a:t> technical assistance</a:t>
            </a:r>
            <a:r>
              <a:rPr lang="cs-CZ" sz="3600" noProof="1">
                <a:solidFill>
                  <a:srgbClr val="C00000"/>
                </a:solidFill>
              </a:rPr>
              <a:t> (1)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83196" y="2502246"/>
            <a:ext cx="40101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Discounted or interest-free loans </a:t>
            </a:r>
            <a:r>
              <a:rPr lang="cs-CZ" sz="2000" noProof="1"/>
              <a:t>(limited </a:t>
            </a:r>
            <a:r>
              <a:rPr lang="en-US" sz="2000" noProof="1"/>
              <a:t>to a set percentage of the total investment</a:t>
            </a:r>
            <a:r>
              <a:rPr lang="cs-CZ" sz="2000" noProof="1"/>
              <a:t>).</a:t>
            </a:r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7D4AE940-A881-44B4-A1D4-99B4B4F1A589}"/>
              </a:ext>
            </a:extLst>
          </p:cNvPr>
          <p:cNvSpPr/>
          <p:nvPr/>
        </p:nvSpPr>
        <p:spPr>
          <a:xfrm>
            <a:off x="615416" y="1911990"/>
            <a:ext cx="3415895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Loans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A3F9BC94-EB6D-4F10-B8C1-2719D6C3297E}"/>
              </a:ext>
            </a:extLst>
          </p:cNvPr>
          <p:cNvSpPr/>
          <p:nvPr/>
        </p:nvSpPr>
        <p:spPr>
          <a:xfrm>
            <a:off x="4616247" y="1911990"/>
            <a:ext cx="3415895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Guarantees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69E27809-88A6-4844-B0B7-3092DA49500D}"/>
              </a:ext>
            </a:extLst>
          </p:cNvPr>
          <p:cNvSpPr/>
          <p:nvPr/>
        </p:nvSpPr>
        <p:spPr>
          <a:xfrm>
            <a:off x="8324494" y="1911990"/>
            <a:ext cx="3415895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(Quasi) </a:t>
            </a:r>
            <a:r>
              <a:rPr lang="cs-CZ" sz="2000" dirty="0" err="1">
                <a:solidFill>
                  <a:schemeClr val="tx1"/>
                </a:solidFill>
              </a:rPr>
              <a:t>equity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dirty="0" err="1">
                <a:solidFill>
                  <a:schemeClr val="tx1"/>
                </a:solidFill>
              </a:rPr>
              <a:t>investments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440B399-6DBA-44B3-856B-FF7696B8DB75}"/>
              </a:ext>
            </a:extLst>
          </p:cNvPr>
          <p:cNvSpPr txBox="1"/>
          <p:nvPr/>
        </p:nvSpPr>
        <p:spPr>
          <a:xfrm>
            <a:off x="4061398" y="2502246"/>
            <a:ext cx="40101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Guarantees for selected types of risks of investment projects: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noProof="1"/>
              <a:t>risks of the contracting authority,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noProof="1"/>
              <a:t>supplier risks,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noProof="1"/>
              <a:t>financing risks,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noProof="1"/>
              <a:t>implementation risks.</a:t>
            </a:r>
            <a:endParaRPr lang="cs-CZ" sz="2000" noProof="1"/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EEEBC707-EBE5-4A6B-9A98-60BF6B2DB0C8}"/>
              </a:ext>
            </a:extLst>
          </p:cNvPr>
          <p:cNvSpPr txBox="1"/>
          <p:nvPr/>
        </p:nvSpPr>
        <p:spPr>
          <a:xfrm>
            <a:off x="7795163" y="2502246"/>
            <a:ext cx="40101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000" noProof="1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Capital investments and mezzanine financing through the NRF</a:t>
            </a:r>
            <a:endParaRPr lang="cs-CZ" sz="2000" noProof="1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69DB96B8-E973-4B44-8F71-3B32BF85E05F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2600725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noProof="1">
                <a:solidFill>
                  <a:srgbClr val="C00000"/>
                </a:solidFill>
              </a:rPr>
              <a:t>ČMZRB provide</a:t>
            </a:r>
            <a:r>
              <a:rPr lang="cs-CZ" sz="3600" noProof="1">
                <a:solidFill>
                  <a:srgbClr val="C00000"/>
                </a:solidFill>
              </a:rPr>
              <a:t>s</a:t>
            </a:r>
            <a:r>
              <a:rPr lang="en-US" sz="3600" noProof="1">
                <a:solidFill>
                  <a:srgbClr val="C00000"/>
                </a:solidFill>
              </a:rPr>
              <a:t> 3 basic financial instruments </a:t>
            </a:r>
            <a:r>
              <a:rPr lang="cs-CZ" sz="3600" noProof="1">
                <a:solidFill>
                  <a:srgbClr val="C00000"/>
                </a:solidFill>
              </a:rPr>
              <a:t>plus</a:t>
            </a:r>
            <a:r>
              <a:rPr lang="en-US" sz="3600" noProof="1">
                <a:solidFill>
                  <a:srgbClr val="C00000"/>
                </a:solidFill>
              </a:rPr>
              <a:t> technical assistance</a:t>
            </a:r>
            <a:r>
              <a:rPr lang="cs-CZ" sz="3600" noProof="1">
                <a:solidFill>
                  <a:srgbClr val="C00000"/>
                </a:solidFill>
              </a:rPr>
              <a:t> (2)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76487" y="1766788"/>
            <a:ext cx="11635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noProof="1"/>
              <a:t>„</a:t>
            </a:r>
            <a:r>
              <a:rPr lang="cs-CZ" sz="2000" noProof="1"/>
              <a:t>T</a:t>
            </a:r>
            <a:r>
              <a:rPr lang="en-US" sz="2000" noProof="1"/>
              <a:t>echnical assistance" </a:t>
            </a:r>
            <a:r>
              <a:rPr lang="cs-CZ" sz="2000" noProof="1"/>
              <a:t>contains</a:t>
            </a:r>
            <a:r>
              <a:rPr lang="en-US" sz="2000" noProof="1"/>
              <a:t> consulting support for project sponsors </a:t>
            </a:r>
            <a:r>
              <a:rPr lang="cs-CZ" sz="2000" noProof="1"/>
              <a:t>inrelation with:</a:t>
            </a:r>
            <a:r>
              <a:rPr lang="en-US" sz="2000" noProof="1"/>
              <a:t> selection of suitable projects, the process of their preparation</a:t>
            </a:r>
            <a:r>
              <a:rPr lang="cs-CZ" sz="2000" noProof="1"/>
              <a:t>,</a:t>
            </a:r>
            <a:r>
              <a:rPr lang="en-US" sz="2000" noProof="1"/>
              <a:t> and ensuring financial feasibility.</a:t>
            </a:r>
            <a:endParaRPr lang="cs-CZ" sz="2000" noProof="1"/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090B13A4-0C7C-4F96-BC98-FA444C9CBC04}"/>
              </a:ext>
            </a:extLst>
          </p:cNvPr>
          <p:cNvSpPr/>
          <p:nvPr/>
        </p:nvSpPr>
        <p:spPr>
          <a:xfrm>
            <a:off x="759106" y="3071531"/>
            <a:ext cx="3573163" cy="142196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EPC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97B07FA-3F86-4D14-A6CC-86AADD58957A}"/>
              </a:ext>
            </a:extLst>
          </p:cNvPr>
          <p:cNvSpPr/>
          <p:nvPr/>
        </p:nvSpPr>
        <p:spPr>
          <a:xfrm>
            <a:off x="2861056" y="4224814"/>
            <a:ext cx="3573163" cy="142196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PPP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EB20DAA-1FC3-4766-9449-03DD4B56997E}"/>
              </a:ext>
            </a:extLst>
          </p:cNvPr>
          <p:cNvSpPr/>
          <p:nvPr/>
        </p:nvSpPr>
        <p:spPr>
          <a:xfrm>
            <a:off x="7593366" y="4490642"/>
            <a:ext cx="3573163" cy="142196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Project Finance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117D257-A74E-43A8-9EF5-70EF9AB96AD3}"/>
              </a:ext>
            </a:extLst>
          </p:cNvPr>
          <p:cNvSpPr/>
          <p:nvPr/>
        </p:nvSpPr>
        <p:spPr>
          <a:xfrm>
            <a:off x="5491416" y="3248130"/>
            <a:ext cx="3573163" cy="142196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Smart City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54618CB-093B-4F19-98B0-9D9B950D153F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330681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24132" y="380888"/>
            <a:ext cx="1073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noProof="1">
                <a:solidFill>
                  <a:srgbClr val="C00000"/>
                </a:solidFill>
              </a:rPr>
              <a:t>Obsah</a:t>
            </a:r>
            <a:endParaRPr lang="en-GB" sz="3600" noProof="1">
              <a:solidFill>
                <a:srgbClr val="C00000"/>
              </a:solidFill>
            </a:endParaRPr>
          </a:p>
        </p:txBody>
      </p:sp>
      <p:pic>
        <p:nvPicPr>
          <p:cNvPr id="16" name="Picture 2" descr="https://www.cmzrb.cz/wp-content/uploads/2018/11/CMZRB_logo_RGB-300x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594" y="6204536"/>
            <a:ext cx="2017581" cy="49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Obdélník 29"/>
          <p:cNvSpPr/>
          <p:nvPr/>
        </p:nvSpPr>
        <p:spPr>
          <a:xfrm>
            <a:off x="986117" y="1819835"/>
            <a:ext cx="10569389" cy="735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ČMZRB</a:t>
            </a:r>
            <a:r>
              <a:rPr lang="en-GB" sz="2000" dirty="0">
                <a:solidFill>
                  <a:schemeClr val="tx1"/>
                </a:solidFill>
              </a:rPr>
              <a:t>’s</a:t>
            </a:r>
            <a:r>
              <a:rPr lang="cs-CZ" sz="2000" dirty="0">
                <a:solidFill>
                  <a:schemeClr val="tx1"/>
                </a:solidFill>
              </a:rPr>
              <a:t> Role</a:t>
            </a:r>
          </a:p>
        </p:txBody>
      </p:sp>
      <p:sp>
        <p:nvSpPr>
          <p:cNvPr id="31" name="Ovál 30"/>
          <p:cNvSpPr/>
          <p:nvPr/>
        </p:nvSpPr>
        <p:spPr>
          <a:xfrm>
            <a:off x="600635" y="1819835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1</a:t>
            </a:r>
          </a:p>
        </p:txBody>
      </p:sp>
      <p:sp>
        <p:nvSpPr>
          <p:cNvPr id="32" name="Obdélník 31"/>
          <p:cNvSpPr/>
          <p:nvPr/>
        </p:nvSpPr>
        <p:spPr>
          <a:xfrm>
            <a:off x="986117" y="3056964"/>
            <a:ext cx="10569389" cy="735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Financial</a:t>
            </a:r>
            <a:r>
              <a:rPr lang="cs-CZ" sz="2000" dirty="0">
                <a:solidFill>
                  <a:schemeClr val="tx1"/>
                </a:solidFill>
              </a:rPr>
              <a:t> Instruments</a:t>
            </a:r>
          </a:p>
        </p:txBody>
      </p:sp>
      <p:sp>
        <p:nvSpPr>
          <p:cNvPr id="33" name="Ovál 32"/>
          <p:cNvSpPr/>
          <p:nvPr/>
        </p:nvSpPr>
        <p:spPr>
          <a:xfrm>
            <a:off x="600635" y="3056964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2</a:t>
            </a:r>
          </a:p>
        </p:txBody>
      </p:sp>
      <p:sp>
        <p:nvSpPr>
          <p:cNvPr id="34" name="Obdélník 33"/>
          <p:cNvSpPr/>
          <p:nvPr/>
        </p:nvSpPr>
        <p:spPr>
          <a:xfrm>
            <a:off x="986117" y="4358027"/>
            <a:ext cx="10569389" cy="73510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81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>
                <a:solidFill>
                  <a:schemeClr val="tx1"/>
                </a:solidFill>
              </a:rPr>
              <a:t>National</a:t>
            </a:r>
            <a:r>
              <a:rPr lang="cs-CZ" sz="2000" dirty="0">
                <a:solidFill>
                  <a:schemeClr val="tx1"/>
                </a:solidFill>
              </a:rPr>
              <a:t> Development </a:t>
            </a:r>
            <a:r>
              <a:rPr lang="cs-CZ" sz="2000" dirty="0" err="1">
                <a:solidFill>
                  <a:schemeClr val="tx1"/>
                </a:solidFill>
              </a:rPr>
              <a:t>Fund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5" name="Ovál 34"/>
          <p:cNvSpPr/>
          <p:nvPr/>
        </p:nvSpPr>
        <p:spPr>
          <a:xfrm>
            <a:off x="600635" y="4358027"/>
            <a:ext cx="770965" cy="73510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3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7E957D2-1D4D-4833-A437-91284AF9A094}"/>
              </a:ext>
            </a:extLst>
          </p:cNvPr>
          <p:cNvSpPr txBox="1"/>
          <p:nvPr/>
        </p:nvSpPr>
        <p:spPr>
          <a:xfrm>
            <a:off x="526214" y="6330262"/>
            <a:ext cx="779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noProof="1"/>
              <a:t>EIB Group &amp; ČMZRB Group</a:t>
            </a:r>
          </a:p>
          <a:p>
            <a:r>
              <a:rPr lang="en-US" sz="1000" noProof="1"/>
              <a:t>Video Conference | 07.09.2020</a:t>
            </a:r>
          </a:p>
        </p:txBody>
      </p:sp>
    </p:spTree>
    <p:extLst>
      <p:ext uri="{BB962C8B-B14F-4D97-AF65-F5344CB8AC3E}">
        <p14:creationId xmlns:p14="http://schemas.microsoft.com/office/powerpoint/2010/main" val="19128558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2" ma:contentTypeDescription="Vytvoří nový dokument" ma:contentTypeScope="" ma:versionID="0c3a50f40feb0f2f35fe67b047648976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859781ea61f1f623dd1f0981d0cdbf64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0311C8-3B79-492F-8BDE-CFBBD5240E03}"/>
</file>

<file path=customXml/itemProps2.xml><?xml version="1.0" encoding="utf-8"?>
<ds:datastoreItem xmlns:ds="http://schemas.openxmlformats.org/officeDocument/2006/customXml" ds:itemID="{F8BE4C3F-E2CD-4F3C-B05A-EF67F18533E6}"/>
</file>

<file path=customXml/itemProps3.xml><?xml version="1.0" encoding="utf-8"?>
<ds:datastoreItem xmlns:ds="http://schemas.openxmlformats.org/officeDocument/2006/customXml" ds:itemID="{DE6889CC-5D29-40EF-9D28-8F60BF189DD3}"/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591</Words>
  <Application>Microsoft Office PowerPoint</Application>
  <PresentationFormat>Širokoúhlá obrazovka</PresentationFormat>
  <Paragraphs>141</Paragraphs>
  <Slides>12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Marcel Babczynski</dc:creator>
  <cp:lastModifiedBy>Marcel Babczynski</cp:lastModifiedBy>
  <cp:revision>160</cp:revision>
  <dcterms:created xsi:type="dcterms:W3CDTF">2020-01-31T13:09:47Z</dcterms:created>
  <dcterms:modified xsi:type="dcterms:W3CDTF">2020-09-05T16:23:03Z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0x0101007264FE49EA983347BC7C3FA7254FCFE8</vt:lpwstr>
  </property>
</Properties>
</file>