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6"/>
  </p:notesMasterIdLst>
  <p:handoutMasterIdLst>
    <p:handoutMasterId r:id="rId27"/>
  </p:handoutMasterIdLst>
  <p:sldIdLst>
    <p:sldId id="256" r:id="rId6"/>
    <p:sldId id="280" r:id="rId7"/>
    <p:sldId id="410" r:id="rId8"/>
    <p:sldId id="411" r:id="rId9"/>
    <p:sldId id="412" r:id="rId10"/>
    <p:sldId id="413" r:id="rId11"/>
    <p:sldId id="415" r:id="rId12"/>
    <p:sldId id="414" r:id="rId13"/>
    <p:sldId id="409" r:id="rId14"/>
    <p:sldId id="257" r:id="rId15"/>
    <p:sldId id="372" r:id="rId16"/>
    <p:sldId id="399" r:id="rId17"/>
    <p:sldId id="395" r:id="rId18"/>
    <p:sldId id="384" r:id="rId19"/>
    <p:sldId id="400" r:id="rId20"/>
    <p:sldId id="262" r:id="rId21"/>
    <p:sldId id="264" r:id="rId22"/>
    <p:sldId id="259" r:id="rId23"/>
    <p:sldId id="402" r:id="rId24"/>
    <p:sldId id="295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567"/>
    <a:srgbClr val="01A379"/>
    <a:srgbClr val="0E104E"/>
    <a:srgbClr val="33CCCC"/>
    <a:srgbClr val="02D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 autoAdjust="0"/>
    <p:restoredTop sz="94575" autoAdjust="0"/>
  </p:normalViewPr>
  <p:slideViewPr>
    <p:cSldViewPr>
      <p:cViewPr varScale="1">
        <p:scale>
          <a:sx n="112" d="100"/>
          <a:sy n="112" d="100"/>
        </p:scale>
        <p:origin x="20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ek Mašík" userId="91ba04d4-1cc7-4503-b183-234679cc96d2" providerId="ADAL" clId="{D26C946B-3E80-2F4D-B869-3022B4D739F1}"/>
    <pc:docChg chg="delSld">
      <pc:chgData name="Radek Mašík" userId="91ba04d4-1cc7-4503-b183-234679cc96d2" providerId="ADAL" clId="{D26C946B-3E80-2F4D-B869-3022B4D739F1}" dt="2020-09-30T05:47:06.750" v="0" actId="2696"/>
      <pc:docMkLst>
        <pc:docMk/>
      </pc:docMkLst>
      <pc:sldChg chg="del">
        <pc:chgData name="Radek Mašík" userId="91ba04d4-1cc7-4503-b183-234679cc96d2" providerId="ADAL" clId="{D26C946B-3E80-2F4D-B869-3022B4D739F1}" dt="2020-09-30T05:47:06.750" v="0" actId="2696"/>
        <pc:sldMkLst>
          <pc:docMk/>
          <pc:sldMk cId="4030574995" sldId="3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729477385024922E-4"/>
          <c:y val="7.2768863161141298E-2"/>
          <c:w val="0.41946791164373765"/>
          <c:h val="0.8645419991897029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13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8B-49A7-A503-79BC22D965C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8B-49A7-A503-79BC22D965C6}"/>
              </c:ext>
            </c:extLst>
          </c:dPt>
          <c:dLbls>
            <c:dLbl>
              <c:idx val="0"/>
              <c:layout>
                <c:manualLayout>
                  <c:x val="-0.10267545504203236"/>
                  <c:y val="1.521385139069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060632151983106E-2"/>
                      <c:h val="5.97241236850606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8B-49A7-A503-79BC22D965C6}"/>
                </c:ext>
              </c:extLst>
            </c:dLbl>
            <c:dLbl>
              <c:idx val="1"/>
              <c:layout>
                <c:manualLayout>
                  <c:x val="9.137156056734437E-2"/>
                  <c:y val="-7.931103439334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B-49A7-A503-79BC22D965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EU Nová generace (NGEU) 2021-2024
</c:v>
                </c:pt>
                <c:pt idx="1">
                  <c:v>Víceletý finanční rámec (MFF) 2021-2027</c:v>
                </c:pt>
              </c:strCache>
            </c:strRef>
          </c:cat>
          <c:val>
            <c:numRef>
              <c:f>List1!$B$2:$B$3</c:f>
              <c:numCache>
                <c:formatCode>#,##0</c:formatCode>
                <c:ptCount val="2"/>
                <c:pt idx="0" formatCode="General">
                  <c:v>750</c:v>
                </c:pt>
                <c:pt idx="1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8B-49A7-A503-79BC22D965C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295934978758099E-2"/>
          <c:y val="2.1278423774754224E-2"/>
          <c:w val="0.98477851953288442"/>
          <c:h val="0.79149516769324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RRF Granty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45000"/>
                    <a:alpha val="0"/>
                  </a:schemeClr>
                </a:gs>
                <a:gs pos="50000">
                  <a:schemeClr val="accent2">
                    <a:shade val="45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352406206472929E-2"/>
                  <c:y val="-9.6087301464872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45893523309164"/>
                      <c:h val="0.12501315610393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1-48D4-B5A4-C2BE4D070A6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RRF Půjčky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61000"/>
                    <a:alpha val="0"/>
                  </a:schemeClr>
                </a:gs>
                <a:gs pos="50000">
                  <a:schemeClr val="accent2">
                    <a:shade val="61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933034759223263"/>
                  <c:y val="9.7633424373247107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17034562734536"/>
                      <c:h val="0.14081844537517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1-48D4-B5A4-C2BE4D070A6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Just transition fund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76000"/>
                    <a:alpha val="0"/>
                  </a:schemeClr>
                </a:gs>
                <a:gs pos="50000">
                  <a:schemeClr val="accent2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9545684088361115E-2"/>
                  <c:y val="-0.290905134092674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21212151817846"/>
                      <c:h val="0.19770709855527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1-48D4-B5A4-C2BE4D070A6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React EU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92000"/>
                    <a:alpha val="0"/>
                  </a:schemeClr>
                </a:gs>
                <a:gs pos="50000">
                  <a:schemeClr val="accent2">
                    <a:shade val="92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20082984351595E-2"/>
                  <c:y val="-8.80198599647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7208895981254"/>
                      <c:h val="0.12995985118322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List1!$E$2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1-48D4-B5A4-C2BE4D070A6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Horizont Europe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93000"/>
                    <a:alpha val="0"/>
                  </a:schemeClr>
                </a:gs>
                <a:gs pos="50000">
                  <a:schemeClr val="accent2">
                    <a:tint val="93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712163294987427E-2"/>
                  <c:y val="-0.29080837936912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08704083384673"/>
                      <c:h val="9.0585687377787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F1-48D4-B5A4-C2BE4D070A65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Invest EU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77000"/>
                    <a:alpha val="0"/>
                  </a:schemeClr>
                </a:gs>
                <a:gs pos="50000">
                  <a:schemeClr val="accent2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498897275876497E-2"/>
                  <c:y val="-0.33667402367063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89753847368654"/>
                      <c:h val="0.145615761315176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F1-48D4-B5A4-C2BE4D070A65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Program rozvoje venkova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62000"/>
                    <a:alpha val="0"/>
                  </a:schemeClr>
                </a:gs>
                <a:gs pos="50000">
                  <a:schemeClr val="accent2">
                    <a:tint val="62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2250273385601674E-2"/>
                  <c:y val="-0.20870159847395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18591965447365"/>
                      <c:h val="0.12567940659185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F1-48D4-B5A4-C2BE4D070A65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Resc EU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46000"/>
                    <a:alpha val="0"/>
                  </a:schemeClr>
                </a:gs>
                <a:gs pos="50000">
                  <a:schemeClr val="accent2">
                    <a:tint val="4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369880848868035E-2"/>
                  <c:y val="-9.7033776617922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315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3135583649567"/>
                      <c:h val="7.3960858600727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BF1-48D4-B5A4-C2BE4D070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9672936"/>
        <c:axId val="449669656"/>
        <c:axId val="0"/>
      </c:bar3DChart>
      <c:catAx>
        <c:axId val="44967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669656"/>
        <c:crosses val="autoZero"/>
        <c:auto val="1"/>
        <c:lblAlgn val="ctr"/>
        <c:lblOffset val="100"/>
        <c:noMultiLvlLbl val="0"/>
      </c:catAx>
      <c:valAx>
        <c:axId val="44966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67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9626079348777E-2"/>
          <c:y val="2.1278381667855801E-2"/>
          <c:w val="0.98477851953288442"/>
          <c:h val="0.79149516769324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RRF Granty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53000"/>
                    <a:alpha val="0"/>
                  </a:schemeClr>
                </a:gs>
                <a:gs pos="50000">
                  <a:schemeClr val="accent2">
                    <a:shade val="53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280470650291067E-3"/>
                  <c:y val="-0.229128473660388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E104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6261338864106"/>
                      <c:h val="0.170383601907588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31567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1-48D4-B5A4-C2BE4D070A6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RRF Půjčky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76000"/>
                    <a:alpha val="0"/>
                  </a:schemeClr>
                </a:gs>
                <a:gs pos="50000">
                  <a:schemeClr val="accent2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5793596049700512"/>
                  <c:y val="-4.6680397580345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E104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614821266263"/>
                      <c:h val="0.11430315214018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1-48D4-B5A4-C2BE4D070A6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Just transition fund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790021209835721E-2"/>
                  <c:y val="-0.299654899303501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E104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38471872728718"/>
                      <c:h val="0.1650263075348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1-48D4-B5A4-C2BE4D070A6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React EU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77000"/>
                    <a:alpha val="0"/>
                  </a:schemeClr>
                </a:gs>
                <a:gs pos="50000">
                  <a:schemeClr val="accent2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520860584783789"/>
                  <c:y val="-0.154463440843737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E104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CAFE8F-7D01-4A27-AF9A-6039FC26CBA2}" type="SERIESNAME">
                      <a:rPr lang="en-US" sz="1400">
                        <a:solidFill>
                          <a:srgbClr val="0E104E"/>
                        </a:solidFill>
                      </a:rPr>
                      <a:pPr>
                        <a:defRPr sz="1400" b="1">
                          <a:solidFill>
                            <a:srgbClr val="0E104E"/>
                          </a:solidFill>
                        </a:defRPr>
                      </a:pPr>
                      <a:t>[NÁZEV ŘADY]</a:t>
                    </a:fld>
                    <a:r>
                      <a:rPr lang="en-US" sz="1400" baseline="0" dirty="0">
                        <a:solidFill>
                          <a:srgbClr val="0E104E"/>
                        </a:solidFill>
                      </a:rPr>
                      <a:t>; </a:t>
                    </a:r>
                    <a:fld id="{8D33F303-0501-4E18-B274-24A2A6F5C7F6}" type="VALUE">
                      <a:rPr lang="en-US" sz="1400" baseline="0">
                        <a:solidFill>
                          <a:srgbClr val="0E104E"/>
                        </a:solidFill>
                      </a:rPr>
                      <a:pPr>
                        <a:defRPr sz="1400" b="1">
                          <a:solidFill>
                            <a:srgbClr val="0E104E"/>
                          </a:solidFill>
                        </a:defRPr>
                      </a:pPr>
                      <a:t>[HODNOTA]</a:t>
                    </a:fld>
                    <a:endParaRPr lang="en-US" sz="1400" baseline="0" dirty="0">
                      <a:solidFill>
                        <a:srgbClr val="0E104E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E104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8649211112526"/>
                      <c:h val="0.258892041397892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List1!$E$2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1-48D4-B5A4-C2BE4D070A6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Program rozvoje venkova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54000"/>
                    <a:alpha val="0"/>
                  </a:schemeClr>
                </a:gs>
                <a:gs pos="50000">
                  <a:schemeClr val="accent2">
                    <a:tint val="54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5485904812634654"/>
                  <c:y val="-0.139488452432488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9C3D8A-FF65-4023-B99F-89E48491C794}" type="SERIESNAME">
                      <a:rPr lang="en-US" sz="1400">
                        <a:solidFill>
                          <a:srgbClr val="0E104E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[NÁZEV ŘADY]</a:t>
                    </a:fld>
                    <a:r>
                      <a:rPr lang="en-US" sz="1400" baseline="0" dirty="0"/>
                      <a:t>; </a:t>
                    </a:r>
                    <a:fld id="{47AA3D21-1E41-472E-AED1-66BF6736CCA0}" type="VALUE">
                      <a:rPr lang="en-US" sz="1400" baseline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[HODNOTA]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75188290075821"/>
                      <c:h val="0.239911059630313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CBF1-48D4-B5A4-C2BE4D070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F1-48D4-B5A4-C2BE4D070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9672936"/>
        <c:axId val="449669656"/>
        <c:axId val="0"/>
      </c:bar3DChart>
      <c:catAx>
        <c:axId val="44967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669656"/>
        <c:crosses val="autoZero"/>
        <c:auto val="1"/>
        <c:lblAlgn val="ctr"/>
        <c:lblOffset val="100"/>
        <c:noMultiLvlLbl val="0"/>
      </c:catAx>
      <c:valAx>
        <c:axId val="44966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67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0.12659</cdr:y>
    </cdr:from>
    <cdr:to>
      <cdr:x>1</cdr:x>
      <cdr:y>0.91068</cdr:y>
    </cdr:to>
    <cdr:sp macro="" textlink="">
      <cdr:nvSpPr>
        <cdr:cNvPr id="2" name="Zástupný symbol pro obsah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655341" y="610738"/>
          <a:ext cx="5117408" cy="3782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57200" lvl="1" indent="0">
            <a:lnSpc>
              <a:spcPct val="150000"/>
            </a:lnSpc>
            <a:buNone/>
          </a:pPr>
          <a:r>
            <a:rPr lang="cs-CZ" sz="1800" b="1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Next Generation EU (NGEU) 2021-2024</a:t>
          </a:r>
          <a:br>
            <a:rPr lang="cs-CZ" sz="18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6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COVID-19 záchranný balíček na několik   následujících let </a:t>
          </a:r>
          <a:r>
            <a:rPr lang="cs-CZ" sz="18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cs-CZ" sz="16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750 miliard EUR</a:t>
          </a:r>
        </a:p>
        <a:p xmlns:a="http://schemas.openxmlformats.org/drawingml/2006/main">
          <a:pPr marL="457200" lvl="1" indent="0">
            <a:lnSpc>
              <a:spcPct val="150000"/>
            </a:lnSpc>
            <a:buNone/>
          </a:pPr>
          <a:br>
            <a:rPr lang="cs-CZ" sz="16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cs-CZ" sz="1600" dirty="0">
            <a:solidFill>
              <a:srgbClr val="0E104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marL="457200" lvl="1" indent="0">
            <a:lnSpc>
              <a:spcPct val="150000"/>
            </a:lnSpc>
            <a:buNone/>
          </a:pPr>
          <a:r>
            <a:rPr lang="cs-CZ" sz="1800" b="1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Víceletý finanční rámec (MFF) 2021-2027</a:t>
          </a:r>
        </a:p>
        <a:p xmlns:a="http://schemas.openxmlformats.org/drawingml/2006/main">
          <a:pPr marL="457200" lvl="1" indent="0">
            <a:lnSpc>
              <a:spcPct val="150000"/>
            </a:lnSpc>
            <a:buNone/>
          </a:pPr>
          <a:r>
            <a:rPr lang="cs-CZ" sz="18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6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rPr>
            <a:t>- 1.061 miliard EUR</a:t>
          </a:r>
        </a:p>
        <a:p xmlns:a="http://schemas.openxmlformats.org/drawingml/2006/main">
          <a:pPr marL="457200" lvl="1" indent="0">
            <a:lnSpc>
              <a:spcPct val="150000"/>
            </a:lnSpc>
            <a:buNone/>
          </a:pPr>
          <a:endParaRPr lang="cs-CZ" sz="2000" dirty="0"/>
        </a:p>
      </cdr:txBody>
    </cdr:sp>
  </cdr:relSizeAnchor>
  <cdr:relSizeAnchor xmlns:cdr="http://schemas.openxmlformats.org/drawingml/2006/chartDrawing">
    <cdr:from>
      <cdr:x>0.44568</cdr:x>
      <cdr:y>0.57768</cdr:y>
    </cdr:from>
    <cdr:to>
      <cdr:x>0.46785</cdr:x>
      <cdr:y>0.73298</cdr:y>
    </cdr:to>
    <cdr:sp macro="" textlink="">
      <cdr:nvSpPr>
        <cdr:cNvPr id="3" name="Obdélník 2"/>
        <cdr:cNvSpPr/>
      </cdr:nvSpPr>
      <cdr:spPr>
        <a:xfrm xmlns:a="http://schemas.openxmlformats.org/drawingml/2006/main">
          <a:off x="3909795" y="2787040"/>
          <a:ext cx="194492" cy="7492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0.68657</cdr:y>
    </cdr:from>
    <cdr:to>
      <cdr:x>0.40901</cdr:x>
      <cdr:y>0.8079</cdr:y>
    </cdr:to>
    <cdr:sp macro="" textlink="">
      <cdr:nvSpPr>
        <cdr:cNvPr id="4" name="Zástupný symbol pro obsah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3312382"/>
          <a:ext cx="3588172" cy="585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457200" lvl="1" indent="0">
            <a:lnSpc>
              <a:spcPct val="150000"/>
            </a:lnSpc>
            <a:buNone/>
          </a:pPr>
          <a:r>
            <a:rPr lang="cs-CZ" sz="1800" b="1" dirty="0">
              <a:solidFill>
                <a:srgbClr val="0E104E"/>
              </a:solidFill>
            </a:rPr>
            <a:t>Celkem 1 811 </a:t>
          </a:r>
          <a:r>
            <a:rPr lang="cs-CZ" sz="1800" b="1" dirty="0">
              <a:solidFill>
                <a:srgbClr val="0E104E"/>
              </a:solidFill>
              <a:cs typeface="Arial" panose="020B0604020202020204" pitchFamily="34" charset="0"/>
            </a:rPr>
            <a:t>miliard</a:t>
          </a:r>
          <a:r>
            <a:rPr lang="cs-CZ" sz="1800" b="1" dirty="0">
              <a:solidFill>
                <a:srgbClr val="0E104E"/>
              </a:solidFill>
            </a:rPr>
            <a:t> EUR</a:t>
          </a:r>
        </a:p>
        <a:p xmlns:a="http://schemas.openxmlformats.org/drawingml/2006/main">
          <a:pPr marL="0" lvl="0" indent="0">
            <a:lnSpc>
              <a:spcPct val="150000"/>
            </a:lnSpc>
            <a:buNone/>
          </a:pPr>
          <a:endParaRPr lang="cs-CZ" sz="2000" dirty="0">
            <a:solidFill>
              <a:srgbClr val="0E104E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32FE5E3-BEB0-A54E-AC67-40D9248E8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2991E5-D6D0-4A4C-9351-587B8063CC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F995-4F6C-1E48-9D9F-042973545334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768AD2-BC5F-7C4B-8CE5-EA239C860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57CBEF-CA67-4741-971B-B2BDE8B02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2D78-2239-3B46-8D1F-2F29E53D8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7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CEF5-30C6-4424-9150-FA1DFB8D4F18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0F14-BFB6-4B2D-AAE9-B74D2853BF5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84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F14-BFB6-4B2D-AAE9-B74D2853BF5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75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F14-BFB6-4B2D-AAE9-B74D2853BF5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3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2950" y="835025"/>
            <a:ext cx="5551488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5925" y="10551453"/>
            <a:ext cx="3049302" cy="5554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BF80B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BF80B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3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F14-BFB6-4B2D-AAE9-B74D2853BF59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74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50F14-BFB6-4B2D-AAE9-B74D2853BF59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54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8C20-0C20-4CD7-A156-673C720FD3C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3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8C20-0C20-4CD7-A156-673C720FD3C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56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F14-BFB6-4B2D-AAE9-B74D2853BF59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14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0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80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332059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801550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1925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1" y="1828801"/>
            <a:ext cx="4140000" cy="445112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77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77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770">
                <a:solidFill>
                  <a:schemeClr val="tx2"/>
                </a:solidFill>
              </a:defRPr>
            </a:lvl3pPr>
            <a:lvl4pPr marL="118572" indent="-118572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 sz="770">
                <a:solidFill>
                  <a:schemeClr val="tx2"/>
                </a:solidFill>
              </a:defRPr>
            </a:lvl4pPr>
            <a:lvl5pPr marL="242485" indent="-123913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−"/>
              <a:defRPr sz="77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43441" y="1828802"/>
            <a:ext cx="4119563" cy="445112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770" b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77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770"/>
            </a:lvl3pPr>
            <a:lvl4pPr marL="118572" indent="-118572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 sz="770"/>
            </a:lvl4pPr>
            <a:lvl5pPr marL="242485" indent="-123913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−"/>
              <a:defRPr sz="7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184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73829" y="1830389"/>
            <a:ext cx="4649311" cy="815795"/>
          </a:xfrm>
        </p:spPr>
        <p:txBody>
          <a:bodyPr/>
          <a:lstStyle>
            <a:lvl1pPr>
              <a:lnSpc>
                <a:spcPct val="100000"/>
              </a:lnSpc>
              <a:defRPr lang="en-US" sz="2100" kern="1200" dirty="0">
                <a:solidFill>
                  <a:srgbClr val="0027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199" y="4402329"/>
            <a:ext cx="4673452" cy="986825"/>
          </a:xfrm>
          <a:ln algn="ctr"/>
        </p:spPr>
        <p:txBody>
          <a:bodyPr/>
          <a:lstStyle>
            <a:lvl1pPr marL="0" indent="0" eaLnBrk="0" hangingPunct="0">
              <a:spcBef>
                <a:spcPts val="450"/>
              </a:spcBef>
              <a:buClr>
                <a:schemeClr val="bg1"/>
              </a:buClr>
              <a:buFontTx/>
              <a:buNone/>
              <a:defRPr sz="1050" baseline="0">
                <a:solidFill>
                  <a:srgbClr val="57575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73830" y="2694300"/>
            <a:ext cx="4656448" cy="168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rgbClr val="81BC00"/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879" y="399578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73828" y="1830389"/>
            <a:ext cx="2831149" cy="815795"/>
          </a:xfrm>
        </p:spPr>
        <p:txBody>
          <a:bodyPr/>
          <a:lstStyle>
            <a:lvl1pPr>
              <a:lnSpc>
                <a:spcPct val="100000"/>
              </a:lnSpc>
              <a:defRPr lang="en-US" sz="2100" kern="1200" dirty="0">
                <a:solidFill>
                  <a:srgbClr val="0027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199" y="4419499"/>
            <a:ext cx="2845850" cy="1036915"/>
          </a:xfrm>
          <a:ln algn="ctr"/>
        </p:spPr>
        <p:txBody>
          <a:bodyPr/>
          <a:lstStyle>
            <a:lvl1pPr marL="0" indent="0" eaLnBrk="0" hangingPunct="0">
              <a:spcBef>
                <a:spcPts val="450"/>
              </a:spcBef>
              <a:buClr>
                <a:schemeClr val="bg1"/>
              </a:buClr>
              <a:buFontTx/>
              <a:buNone/>
              <a:defRPr sz="1050" baseline="0">
                <a:solidFill>
                  <a:srgbClr val="57575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73830" y="2732401"/>
            <a:ext cx="2835496" cy="16747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rgbClr val="81BC00"/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879" y="399578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5622" y="0"/>
            <a:ext cx="5440825" cy="314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32909" y="1080889"/>
            <a:ext cx="4949109" cy="815795"/>
          </a:xfrm>
        </p:spPr>
        <p:txBody>
          <a:bodyPr/>
          <a:lstStyle>
            <a:lvl1pPr>
              <a:lnSpc>
                <a:spcPct val="100000"/>
              </a:lnSpc>
              <a:defRPr lang="en-US" sz="2100" kern="1200" dirty="0">
                <a:solidFill>
                  <a:srgbClr val="0027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4279" y="2680660"/>
            <a:ext cx="4953722" cy="362345"/>
          </a:xfrm>
          <a:ln algn="ctr"/>
        </p:spPr>
        <p:txBody>
          <a:bodyPr/>
          <a:lstStyle>
            <a:lvl1pPr marL="0" indent="0" eaLnBrk="0" hangingPunct="0">
              <a:spcBef>
                <a:spcPts val="450"/>
              </a:spcBef>
              <a:buClr>
                <a:schemeClr val="bg1"/>
              </a:buClr>
              <a:buFontTx/>
              <a:buNone/>
              <a:defRPr sz="1050" baseline="0">
                <a:solidFill>
                  <a:srgbClr val="57575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2910" y="1982902"/>
            <a:ext cx="4956707" cy="68534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rgbClr val="81BC00"/>
                </a:solidFill>
                <a:latin typeface="+mj-lt"/>
                <a:cs typeface="Times New Roman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959" y="399578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4" y="359888"/>
            <a:ext cx="8528400" cy="4455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50" b="0" kern="1200" dirty="0">
                <a:solidFill>
                  <a:srgbClr val="81B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761" y="823913"/>
            <a:ext cx="8534763" cy="936000"/>
          </a:xfrm>
        </p:spPr>
        <p:txBody>
          <a:bodyPr/>
          <a:lstStyle>
            <a:lvl1pPr marL="0" indent="0">
              <a:buNone/>
              <a:defRPr sz="2250" b="0">
                <a:solidFill>
                  <a:srgbClr val="5757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61158" y="1814053"/>
            <a:ext cx="8529638" cy="4518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313131"/>
              </a:buClr>
              <a:defRPr lang="en-US" sz="1350" smtClean="0">
                <a:solidFill>
                  <a:srgbClr val="313131"/>
                </a:solidFill>
              </a:defRPr>
            </a:lvl1pPr>
            <a:lvl2pPr>
              <a:buClr>
                <a:srgbClr val="313131"/>
              </a:buClr>
              <a:defRPr lang="en-US" sz="1200" smtClean="0">
                <a:solidFill>
                  <a:srgbClr val="313131"/>
                </a:solidFill>
              </a:defRPr>
            </a:lvl2pPr>
            <a:lvl3pPr>
              <a:buClr>
                <a:srgbClr val="313131"/>
              </a:buClr>
              <a:defRPr lang="en-US" sz="1050" smtClean="0">
                <a:solidFill>
                  <a:srgbClr val="313131"/>
                </a:solidFill>
              </a:defRPr>
            </a:lvl3pPr>
            <a:lvl4pPr>
              <a:buClr>
                <a:srgbClr val="313131"/>
              </a:buClr>
              <a:defRPr lang="en-US" sz="900" smtClean="0">
                <a:solidFill>
                  <a:srgbClr val="313131"/>
                </a:solidFill>
              </a:defRPr>
            </a:lvl4pPr>
            <a:lvl5pPr>
              <a:buClr>
                <a:srgbClr val="313131"/>
              </a:buClr>
              <a:defRPr lang="en-US" sz="825" dirty="0" smtClean="0">
                <a:solidFill>
                  <a:srgbClr val="31313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4" y="359888"/>
            <a:ext cx="8528400" cy="4455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50" b="0" kern="1200" dirty="0">
                <a:solidFill>
                  <a:srgbClr val="81B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61158" y="1814053"/>
            <a:ext cx="8529638" cy="4518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313131"/>
              </a:buClr>
              <a:defRPr lang="en-US" sz="1350" smtClean="0">
                <a:solidFill>
                  <a:srgbClr val="313131"/>
                </a:solidFill>
              </a:defRPr>
            </a:lvl1pPr>
            <a:lvl2pPr>
              <a:buClr>
                <a:srgbClr val="313131"/>
              </a:buClr>
              <a:defRPr lang="en-US" sz="1200" smtClean="0">
                <a:solidFill>
                  <a:srgbClr val="313131"/>
                </a:solidFill>
              </a:defRPr>
            </a:lvl2pPr>
            <a:lvl3pPr>
              <a:buClr>
                <a:srgbClr val="313131"/>
              </a:buClr>
              <a:defRPr lang="en-US" sz="1050" smtClean="0">
                <a:solidFill>
                  <a:srgbClr val="313131"/>
                </a:solidFill>
              </a:defRPr>
            </a:lvl3pPr>
            <a:lvl4pPr>
              <a:buClr>
                <a:srgbClr val="313131"/>
              </a:buClr>
              <a:defRPr lang="en-US" sz="900" smtClean="0">
                <a:solidFill>
                  <a:srgbClr val="313131"/>
                </a:solidFill>
              </a:defRPr>
            </a:lvl4pPr>
            <a:lvl5pPr>
              <a:buClr>
                <a:srgbClr val="313131"/>
              </a:buClr>
              <a:defRPr lang="en-US" sz="825" dirty="0" smtClean="0">
                <a:solidFill>
                  <a:srgbClr val="31313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4" y="359888"/>
            <a:ext cx="8528400" cy="4455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50" b="0" kern="1200" dirty="0">
                <a:solidFill>
                  <a:srgbClr val="81B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761" y="823913"/>
            <a:ext cx="8534763" cy="936000"/>
          </a:xfrm>
        </p:spPr>
        <p:txBody>
          <a:bodyPr/>
          <a:lstStyle>
            <a:lvl1pPr marL="0" indent="0">
              <a:buNone/>
              <a:defRPr sz="2250" b="0">
                <a:solidFill>
                  <a:srgbClr val="5757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2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4" y="359888"/>
            <a:ext cx="8528400" cy="4455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50" b="0" kern="1200" dirty="0">
                <a:solidFill>
                  <a:srgbClr val="81B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6" y="1814055"/>
            <a:ext cx="4189413" cy="4587875"/>
          </a:xfrm>
        </p:spPr>
        <p:txBody>
          <a:bodyPr/>
          <a:lstStyle>
            <a:lvl1pPr>
              <a:buClr>
                <a:srgbClr val="313131"/>
              </a:buClr>
              <a:defRPr sz="1350"/>
            </a:lvl1pPr>
            <a:lvl2pPr>
              <a:buClr>
                <a:srgbClr val="313131"/>
              </a:buClr>
              <a:defRPr sz="1200"/>
            </a:lvl2pPr>
            <a:lvl3pPr>
              <a:buClr>
                <a:srgbClr val="313131"/>
              </a:buClr>
              <a:defRPr sz="1050"/>
            </a:lvl3pPr>
            <a:lvl4pPr>
              <a:buClr>
                <a:srgbClr val="313131"/>
              </a:buClr>
              <a:defRPr sz="900"/>
            </a:lvl4pPr>
            <a:lvl5pPr>
              <a:buClr>
                <a:srgbClr val="313131"/>
              </a:buCl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98220" y="1814053"/>
            <a:ext cx="4110831" cy="4518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313131"/>
              </a:buClr>
              <a:defRPr lang="en-US" sz="1350" smtClean="0">
                <a:solidFill>
                  <a:srgbClr val="313131"/>
                </a:solidFill>
              </a:defRPr>
            </a:lvl1pPr>
            <a:lvl2pPr>
              <a:buClr>
                <a:srgbClr val="313131"/>
              </a:buClr>
              <a:defRPr lang="en-US" sz="1200" smtClean="0">
                <a:solidFill>
                  <a:srgbClr val="313131"/>
                </a:solidFill>
              </a:defRPr>
            </a:lvl2pPr>
            <a:lvl3pPr>
              <a:buClr>
                <a:srgbClr val="313131"/>
              </a:buClr>
              <a:defRPr lang="en-US" sz="1050" smtClean="0">
                <a:solidFill>
                  <a:srgbClr val="313131"/>
                </a:solidFill>
              </a:defRPr>
            </a:lvl3pPr>
            <a:lvl4pPr>
              <a:buClr>
                <a:srgbClr val="313131"/>
              </a:buClr>
              <a:defRPr lang="en-US" sz="900" smtClean="0">
                <a:solidFill>
                  <a:srgbClr val="313131"/>
                </a:solidFill>
              </a:defRPr>
            </a:lvl4pPr>
            <a:lvl5pPr>
              <a:buClr>
                <a:srgbClr val="313131"/>
              </a:buClr>
              <a:defRPr lang="en-US" sz="825" dirty="0" smtClean="0">
                <a:solidFill>
                  <a:srgbClr val="31313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22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74" y="359888"/>
            <a:ext cx="4110234" cy="44554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50" b="0" kern="1200" dirty="0">
                <a:solidFill>
                  <a:srgbClr val="81B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762" y="823913"/>
            <a:ext cx="4113301" cy="936000"/>
          </a:xfrm>
        </p:spPr>
        <p:txBody>
          <a:bodyPr/>
          <a:lstStyle>
            <a:lvl1pPr marL="0" indent="0">
              <a:buNone/>
              <a:defRPr sz="2250" b="0">
                <a:solidFill>
                  <a:srgbClr val="57575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61157" y="1814053"/>
            <a:ext cx="4110831" cy="4518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313131"/>
              </a:buClr>
              <a:defRPr lang="en-US" sz="1350" smtClean="0">
                <a:solidFill>
                  <a:srgbClr val="313131"/>
                </a:solidFill>
              </a:defRPr>
            </a:lvl1pPr>
            <a:lvl2pPr>
              <a:buClr>
                <a:srgbClr val="313131"/>
              </a:buClr>
              <a:defRPr lang="en-US" sz="1200" smtClean="0">
                <a:solidFill>
                  <a:srgbClr val="313131"/>
                </a:solidFill>
              </a:defRPr>
            </a:lvl2pPr>
            <a:lvl3pPr>
              <a:buClr>
                <a:srgbClr val="313131"/>
              </a:buClr>
              <a:defRPr lang="en-US" sz="1050" smtClean="0">
                <a:solidFill>
                  <a:srgbClr val="313131"/>
                </a:solidFill>
              </a:defRPr>
            </a:lvl3pPr>
            <a:lvl4pPr>
              <a:buClr>
                <a:srgbClr val="313131"/>
              </a:buClr>
              <a:defRPr lang="en-US" sz="900" smtClean="0">
                <a:solidFill>
                  <a:srgbClr val="313131"/>
                </a:solidFill>
              </a:defRPr>
            </a:lvl4pPr>
            <a:lvl5pPr>
              <a:buClr>
                <a:srgbClr val="313131"/>
              </a:buClr>
              <a:defRPr lang="en-US" sz="825" dirty="0" smtClean="0">
                <a:solidFill>
                  <a:srgbClr val="31313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12" y="1812927"/>
            <a:ext cx="8415313" cy="973133"/>
          </a:xfrm>
        </p:spPr>
        <p:txBody>
          <a:bodyPr anchor="t">
            <a:noAutofit/>
          </a:bodyPr>
          <a:lstStyle>
            <a:lvl1pPr algn="l">
              <a:defRPr sz="4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7189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358776" y="6445046"/>
            <a:ext cx="2460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800">
                <a:solidFill>
                  <a:srgbClr val="8C8C8C"/>
                </a:solidFill>
                <a:cs typeface="+mn-cs"/>
              </a:defRPr>
            </a:lvl1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©</a:t>
            </a:r>
            <a:r>
              <a:rPr lang="cs-CZ" sz="600" dirty="0">
                <a:solidFill>
                  <a:schemeClr val="bg2"/>
                </a:solidFill>
              </a:rPr>
              <a:t> 2015 </a:t>
            </a:r>
            <a:r>
              <a:rPr lang="en-US" sz="600" dirty="0">
                <a:solidFill>
                  <a:schemeClr val="bg2"/>
                </a:solidFill>
              </a:rPr>
              <a:t>Deloitte Czech Republic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005638" y="6406946"/>
            <a:ext cx="1905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buClrTx/>
              <a:buFontTx/>
              <a:buNone/>
            </a:pPr>
            <a:fld id="{C05F13E1-2D2F-4C3C-A987-B135AF9A096C}" type="slidenum">
              <a:rPr lang="en-US" sz="600">
                <a:solidFill>
                  <a:schemeClr val="bg1"/>
                </a:solidFill>
                <a:cs typeface="+mn-cs"/>
              </a:rPr>
              <a:pPr lvl="0" algn="r">
                <a:buClrTx/>
                <a:buFontTx/>
                <a:buNone/>
              </a:pPr>
              <a:t>‹#›</a:t>
            </a:fld>
            <a:endParaRPr lang="en-US" sz="6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bg>
      <p:bgPr>
        <a:solidFill>
          <a:srgbClr val="81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12" y="1812927"/>
            <a:ext cx="8415313" cy="973133"/>
          </a:xfrm>
        </p:spPr>
        <p:txBody>
          <a:bodyPr anchor="t">
            <a:noAutofit/>
          </a:bodyPr>
          <a:lstStyle>
            <a:lvl1pPr algn="l">
              <a:defRPr sz="4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7189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358776" y="6445046"/>
            <a:ext cx="2460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800">
                <a:solidFill>
                  <a:srgbClr val="8C8C8C"/>
                </a:solidFill>
                <a:cs typeface="+mn-cs"/>
              </a:defRPr>
            </a:lvl1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©</a:t>
            </a:r>
            <a:r>
              <a:rPr lang="cs-CZ" sz="600" dirty="0">
                <a:solidFill>
                  <a:schemeClr val="bg2"/>
                </a:solidFill>
              </a:rPr>
              <a:t> 2015 </a:t>
            </a:r>
            <a:r>
              <a:rPr lang="en-US" sz="600" dirty="0">
                <a:solidFill>
                  <a:schemeClr val="bg2"/>
                </a:solidFill>
              </a:rPr>
              <a:t>Deloitte </a:t>
            </a:r>
            <a:r>
              <a:rPr lang="cs-CZ" sz="600" dirty="0">
                <a:solidFill>
                  <a:schemeClr val="bg2"/>
                </a:solidFill>
              </a:rPr>
              <a:t>Česká republika</a:t>
            </a:r>
            <a:r>
              <a:rPr lang="en-US" sz="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005638" y="6406946"/>
            <a:ext cx="1905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buClrTx/>
              <a:buFontTx/>
              <a:buNone/>
            </a:pPr>
            <a:fld id="{C05F13E1-2D2F-4C3C-A987-B135AF9A096C}" type="slidenum">
              <a:rPr lang="en-US" sz="600">
                <a:solidFill>
                  <a:schemeClr val="bg1"/>
                </a:solidFill>
                <a:cs typeface="+mn-cs"/>
              </a:rPr>
              <a:pPr lvl="0" algn="r">
                <a:buClrTx/>
                <a:buFontTx/>
                <a:buNone/>
              </a:pPr>
              <a:t>‹#›</a:t>
            </a:fld>
            <a:endParaRPr lang="en-US" sz="6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12" y="1812927"/>
            <a:ext cx="8415313" cy="973133"/>
          </a:xfrm>
        </p:spPr>
        <p:txBody>
          <a:bodyPr anchor="t">
            <a:noAutofit/>
          </a:bodyPr>
          <a:lstStyle>
            <a:lvl1pPr algn="l">
              <a:defRPr sz="45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7189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358776" y="6445046"/>
            <a:ext cx="2460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800">
                <a:solidFill>
                  <a:srgbClr val="8C8C8C"/>
                </a:solidFill>
                <a:cs typeface="+mn-cs"/>
              </a:defRPr>
            </a:lvl1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©</a:t>
            </a:r>
            <a:r>
              <a:rPr lang="cs-CZ" sz="600" dirty="0">
                <a:solidFill>
                  <a:schemeClr val="bg2"/>
                </a:solidFill>
              </a:rPr>
              <a:t> 2015 </a:t>
            </a:r>
            <a:r>
              <a:rPr lang="en-US" sz="600" dirty="0">
                <a:solidFill>
                  <a:schemeClr val="bg2"/>
                </a:solidFill>
              </a:rPr>
              <a:t>Deloitte </a:t>
            </a:r>
            <a:r>
              <a:rPr lang="cs-CZ" sz="600" dirty="0">
                <a:solidFill>
                  <a:schemeClr val="bg2"/>
                </a:solidFill>
              </a:rPr>
              <a:t>Česká republika</a:t>
            </a:r>
            <a:r>
              <a:rPr lang="en-US" sz="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005638" y="6406946"/>
            <a:ext cx="1905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buClrTx/>
              <a:buFontTx/>
              <a:buNone/>
            </a:pPr>
            <a:fld id="{C05F13E1-2D2F-4C3C-A987-B135AF9A096C}" type="slidenum">
              <a:rPr lang="en-US" sz="600">
                <a:solidFill>
                  <a:schemeClr val="bg1"/>
                </a:solidFill>
                <a:cs typeface="+mn-cs"/>
              </a:rPr>
              <a:pPr lvl="0" algn="r">
                <a:buClrTx/>
                <a:buFontTx/>
                <a:buNone/>
              </a:pPr>
              <a:t>‹#›</a:t>
            </a:fld>
            <a:endParaRPr lang="en-US" sz="6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212" y="1812927"/>
            <a:ext cx="8415313" cy="97313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4500" cap="none" baseline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7189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358776" y="6445046"/>
            <a:ext cx="2460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800">
                <a:solidFill>
                  <a:srgbClr val="8C8C8C"/>
                </a:solidFill>
                <a:cs typeface="+mn-cs"/>
              </a:defRPr>
            </a:lvl1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©</a:t>
            </a:r>
            <a:r>
              <a:rPr lang="cs-CZ" sz="600" dirty="0">
                <a:solidFill>
                  <a:schemeClr val="bg2"/>
                </a:solidFill>
              </a:rPr>
              <a:t> 2015 </a:t>
            </a:r>
            <a:r>
              <a:rPr lang="en-US" sz="600" dirty="0">
                <a:solidFill>
                  <a:schemeClr val="bg2"/>
                </a:solidFill>
              </a:rPr>
              <a:t>Deloitte </a:t>
            </a:r>
            <a:r>
              <a:rPr lang="cs-CZ" sz="600" dirty="0">
                <a:solidFill>
                  <a:schemeClr val="bg2"/>
                </a:solidFill>
              </a:rPr>
              <a:t>Česká republika</a:t>
            </a:r>
            <a:r>
              <a:rPr lang="en-US" sz="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7005638" y="6406946"/>
            <a:ext cx="1905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buClrTx/>
              <a:buFontTx/>
              <a:buNone/>
            </a:pPr>
            <a:fld id="{C05F13E1-2D2F-4C3C-A987-B135AF9A096C}" type="slidenum">
              <a:rPr lang="en-US" sz="600">
                <a:solidFill>
                  <a:schemeClr val="bg1"/>
                </a:solidFill>
                <a:cs typeface="+mn-cs"/>
              </a:rPr>
              <a:pPr lvl="0" algn="r">
                <a:buClrTx/>
                <a:buFontTx/>
                <a:buNone/>
              </a:pPr>
              <a:t>‹#›</a:t>
            </a:fld>
            <a:endParaRPr lang="en-US" sz="6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3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212" y="1812926"/>
            <a:ext cx="8415313" cy="690432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81BC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7189" y="251795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7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211" y="1812927"/>
            <a:ext cx="2771034" cy="465579"/>
          </a:xfrm>
        </p:spPr>
        <p:txBody>
          <a:bodyPr anchor="t">
            <a:noAutofit/>
          </a:bodyPr>
          <a:lstStyle>
            <a:lvl1pPr algn="l">
              <a:defRPr sz="2700" b="0" cap="none" baseline="0">
                <a:solidFill>
                  <a:srgbClr val="81BC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7188" y="2278110"/>
            <a:ext cx="2775757" cy="320008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5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613" y="718983"/>
            <a:ext cx="4579023" cy="936000"/>
          </a:xfrm>
        </p:spPr>
        <p:txBody>
          <a:bodyPr/>
          <a:lstStyle>
            <a:lvl1pPr marL="0" indent="0">
              <a:buNone/>
              <a:defRPr sz="2250" b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13" y="1710944"/>
            <a:ext cx="4579023" cy="4555422"/>
          </a:xfrm>
        </p:spPr>
        <p:txBody>
          <a:bodyPr/>
          <a:lstStyle>
            <a:lvl1pPr>
              <a:buClr>
                <a:srgbClr val="313131"/>
              </a:buClr>
              <a:defRPr sz="1350">
                <a:solidFill>
                  <a:srgbClr val="313131"/>
                </a:solidFill>
              </a:defRPr>
            </a:lvl1pPr>
            <a:lvl2pPr>
              <a:buClr>
                <a:srgbClr val="313131"/>
              </a:buClr>
              <a:defRPr sz="1200">
                <a:solidFill>
                  <a:srgbClr val="313131"/>
                </a:solidFill>
              </a:defRPr>
            </a:lvl2pPr>
            <a:lvl3pPr>
              <a:buClr>
                <a:srgbClr val="313131"/>
              </a:buClr>
              <a:defRPr sz="1050">
                <a:solidFill>
                  <a:srgbClr val="313131"/>
                </a:solidFill>
              </a:defRPr>
            </a:lvl3pPr>
            <a:lvl4pPr>
              <a:buClr>
                <a:srgbClr val="313131"/>
              </a:buClr>
              <a:defRPr sz="900">
                <a:solidFill>
                  <a:srgbClr val="313131"/>
                </a:solidFill>
              </a:defRPr>
            </a:lvl4pPr>
            <a:lvl5pPr>
              <a:buClr>
                <a:srgbClr val="313131"/>
              </a:buClr>
              <a:buFont typeface="Arial" pitchFamily="34" charset="0"/>
              <a:buChar char="•"/>
              <a:defRPr sz="825">
                <a:solidFill>
                  <a:srgbClr val="31313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None/>
              <a:defRPr sz="1200" b="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0340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2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450"/>
              </a:spcAft>
              <a:defRPr sz="675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8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8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3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38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7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0C03-29BE-4EE5-AA7F-C2D11F2D12D6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0774-6C5F-4144-9E26-3F77F9D14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7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0C03-29BE-4EE5-AA7F-C2D11F2D12D6}" type="datetimeFigureOut">
              <a:rPr lang="cs-CZ" smtClean="0"/>
              <a:pPr/>
              <a:t>30.09.2020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0774-6C5F-4144-9E26-3F77F9D148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0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156" y="359568"/>
            <a:ext cx="8529638" cy="14257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dirty="0"/>
              <a:t>Nadpis – </a:t>
            </a:r>
            <a:r>
              <a:rPr lang="cs-CZ" noProof="0" dirty="0" err="1"/>
              <a:t>Arial</a:t>
            </a:r>
            <a:r>
              <a:rPr lang="cs-CZ" noProof="0" dirty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156" y="1814053"/>
            <a:ext cx="8529638" cy="45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dirty="0"/>
              <a:t>Text – </a:t>
            </a:r>
            <a:r>
              <a:rPr lang="cs-CZ" noProof="0" dirty="0" err="1"/>
              <a:t>Arial</a:t>
            </a:r>
            <a:endParaRPr lang="cs-CZ" noProof="0" dirty="0"/>
          </a:p>
          <a:p>
            <a:pPr lvl="1"/>
            <a:r>
              <a:rPr lang="cs-CZ" noProof="0" dirty="0"/>
              <a:t>Text – </a:t>
            </a:r>
            <a:r>
              <a:rPr lang="cs-CZ" noProof="0" dirty="0" err="1"/>
              <a:t>Arial</a:t>
            </a:r>
            <a:endParaRPr lang="cs-CZ" noProof="0" dirty="0"/>
          </a:p>
          <a:p>
            <a:pPr lvl="2"/>
            <a:r>
              <a:rPr lang="cs-CZ" noProof="0" dirty="0"/>
              <a:t>Text – </a:t>
            </a:r>
            <a:r>
              <a:rPr lang="cs-CZ" noProof="0" dirty="0" err="1"/>
              <a:t>Arial</a:t>
            </a:r>
            <a:endParaRPr lang="cs-CZ" noProof="0" dirty="0"/>
          </a:p>
          <a:p>
            <a:pPr lvl="3"/>
            <a:r>
              <a:rPr lang="cs-CZ" noProof="0" dirty="0"/>
              <a:t>Text – </a:t>
            </a:r>
            <a:r>
              <a:rPr lang="cs-CZ" noProof="0" dirty="0" err="1"/>
              <a:t>Arial</a:t>
            </a:r>
            <a:endParaRPr lang="cs-CZ" noProof="0" dirty="0"/>
          </a:p>
          <a:p>
            <a:pPr lvl="4"/>
            <a:r>
              <a:rPr lang="cs-CZ" noProof="0" dirty="0"/>
              <a:t>Text – </a:t>
            </a:r>
            <a:r>
              <a:rPr lang="cs-CZ" noProof="0" dirty="0" err="1"/>
              <a:t>Arial</a:t>
            </a:r>
            <a:endParaRPr lang="cs-CZ" noProof="0" dirty="0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7005638" y="6484751"/>
            <a:ext cx="1905000" cy="2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buClrTx/>
              <a:buFontTx/>
              <a:buNone/>
            </a:pPr>
            <a:fld id="{C05F13E1-2D2F-4C3C-A987-B135AF9A096C}" type="slidenum">
              <a:rPr lang="en-US" sz="600">
                <a:solidFill>
                  <a:srgbClr val="8C8C8C"/>
                </a:solidFill>
                <a:cs typeface="+mn-cs"/>
              </a:rPr>
              <a:pPr lvl="0" algn="r">
                <a:buClrTx/>
                <a:buFontTx/>
                <a:buNone/>
              </a:pPr>
              <a:t>‹#›</a:t>
            </a:fld>
            <a:endParaRPr lang="en-US" sz="600" dirty="0">
              <a:solidFill>
                <a:srgbClr val="8C8C8C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8776" y="6492671"/>
            <a:ext cx="8185150" cy="2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800">
                <a:solidFill>
                  <a:srgbClr val="8C8C8C"/>
                </a:solidFill>
                <a:cs typeface="+mn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©</a:t>
            </a:r>
            <a:r>
              <a:rPr lang="cs-CZ" sz="600" dirty="0"/>
              <a:t> </a:t>
            </a:r>
            <a:r>
              <a:rPr lang="en-US" sz="600" dirty="0"/>
              <a:t>Deloitte Czech Republic</a:t>
            </a:r>
            <a:r>
              <a:rPr lang="cs-CZ" sz="600" dirty="0"/>
              <a:t> </a:t>
            </a:r>
            <a:r>
              <a:rPr lang="cs-CZ" sz="600" dirty="0">
                <a:latin typeface="Calibri" panose="020F0502020204030204" pitchFamily="34" charset="0"/>
              </a:rPr>
              <a:t>• </a:t>
            </a:r>
            <a:r>
              <a:rPr lang="cs-CZ" sz="600" dirty="0"/>
              <a:t>DRAFT – </a:t>
            </a:r>
            <a:r>
              <a:rPr lang="cs-CZ" sz="600" dirty="0" err="1"/>
              <a:t>for</a:t>
            </a:r>
            <a:r>
              <a:rPr lang="cs-CZ" sz="600" dirty="0"/>
              <a:t> </a:t>
            </a:r>
            <a:r>
              <a:rPr lang="cs-CZ" sz="600" dirty="0" err="1"/>
              <a:t>discussion</a:t>
            </a:r>
            <a:r>
              <a:rPr lang="cs-CZ" sz="600" dirty="0"/>
              <a:t> </a:t>
            </a:r>
            <a:r>
              <a:rPr lang="cs-CZ" sz="600" dirty="0" err="1"/>
              <a:t>purposes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93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US" sz="2250" b="0" kern="1200" dirty="0" smtClean="0">
          <a:solidFill>
            <a:srgbClr val="81BC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0066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000066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000066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000066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000066"/>
          </a:solidFill>
          <a:latin typeface="Arial" charset="0"/>
        </a:defRPr>
      </a:lvl9pPr>
    </p:titleStyle>
    <p:bodyStyle>
      <a:lvl1pPr marL="203597" indent="-203597" algn="l" rtl="0" eaLnBrk="1" fontAlgn="base" hangingPunct="1">
        <a:spcBef>
          <a:spcPts val="900"/>
        </a:spcBef>
        <a:spcAft>
          <a:spcPct val="0"/>
        </a:spcAft>
        <a:buClr>
          <a:srgbClr val="313131"/>
        </a:buClr>
        <a:buChar char="•"/>
        <a:defRPr sz="1350">
          <a:solidFill>
            <a:srgbClr val="31313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900"/>
        </a:spcBef>
        <a:spcAft>
          <a:spcPct val="0"/>
        </a:spcAft>
        <a:buClr>
          <a:srgbClr val="313131"/>
        </a:buClr>
        <a:buChar char="•"/>
        <a:defRPr sz="1200">
          <a:solidFill>
            <a:srgbClr val="313131"/>
          </a:solidFill>
          <a:latin typeface="+mn-lt"/>
        </a:defRPr>
      </a:lvl2pPr>
      <a:lvl3pPr marL="858441" indent="-171450" algn="l" rtl="0" eaLnBrk="1" fontAlgn="base" hangingPunct="1">
        <a:spcBef>
          <a:spcPts val="900"/>
        </a:spcBef>
        <a:spcAft>
          <a:spcPct val="0"/>
        </a:spcAft>
        <a:buClr>
          <a:srgbClr val="313131"/>
        </a:buClr>
        <a:buChar char="•"/>
        <a:defRPr sz="1050">
          <a:solidFill>
            <a:srgbClr val="313131"/>
          </a:solidFill>
          <a:latin typeface="+mn-lt"/>
        </a:defRPr>
      </a:lvl3pPr>
      <a:lvl4pPr marL="1200150" indent="-171450" algn="l" rtl="0" eaLnBrk="1" fontAlgn="base" hangingPunct="1">
        <a:spcBef>
          <a:spcPts val="900"/>
        </a:spcBef>
        <a:spcAft>
          <a:spcPct val="0"/>
        </a:spcAft>
        <a:buClr>
          <a:srgbClr val="313131"/>
        </a:buClr>
        <a:buFont typeface="Arial" charset="0"/>
        <a:buChar char="•"/>
        <a:defRPr sz="900">
          <a:solidFill>
            <a:srgbClr val="313131"/>
          </a:solidFill>
          <a:latin typeface="+mn-lt"/>
        </a:defRPr>
      </a:lvl4pPr>
      <a:lvl5pPr marL="1543050" indent="-171450" algn="l" rtl="0" eaLnBrk="1" fontAlgn="base" hangingPunct="1">
        <a:spcBef>
          <a:spcPts val="900"/>
        </a:spcBef>
        <a:spcAft>
          <a:spcPct val="0"/>
        </a:spcAft>
        <a:buClr>
          <a:srgbClr val="313131"/>
        </a:buClr>
        <a:buFont typeface="Arial" charset="0"/>
        <a:buChar char="•"/>
        <a:defRPr sz="825">
          <a:solidFill>
            <a:srgbClr val="313131"/>
          </a:solidFill>
          <a:latin typeface="+mn-lt"/>
        </a:defRPr>
      </a:lvl5pPr>
      <a:lvl6pPr marL="1885950" indent="-171450" algn="l" rtl="0" eaLnBrk="1" fontAlgn="base" hangingPunct="1">
        <a:spcBef>
          <a:spcPct val="50000"/>
        </a:spcBef>
        <a:spcAft>
          <a:spcPct val="0"/>
        </a:spcAft>
        <a:buClr>
          <a:srgbClr val="000066"/>
        </a:buClr>
        <a:buChar char="»"/>
        <a:defRPr sz="900">
          <a:solidFill>
            <a:srgbClr val="000066"/>
          </a:solidFill>
          <a:latin typeface="+mn-lt"/>
        </a:defRPr>
      </a:lvl6pPr>
      <a:lvl7pPr marL="2228850" indent="-171450" algn="l" rtl="0" eaLnBrk="1" fontAlgn="base" hangingPunct="1">
        <a:spcBef>
          <a:spcPct val="50000"/>
        </a:spcBef>
        <a:spcAft>
          <a:spcPct val="0"/>
        </a:spcAft>
        <a:buClr>
          <a:srgbClr val="000066"/>
        </a:buClr>
        <a:buChar char="»"/>
        <a:defRPr sz="900">
          <a:solidFill>
            <a:srgbClr val="000066"/>
          </a:solidFill>
          <a:latin typeface="+mn-lt"/>
        </a:defRPr>
      </a:lvl7pPr>
      <a:lvl8pPr marL="2571750" indent="-171450" algn="l" rtl="0" eaLnBrk="1" fontAlgn="base" hangingPunct="1">
        <a:spcBef>
          <a:spcPct val="50000"/>
        </a:spcBef>
        <a:spcAft>
          <a:spcPct val="0"/>
        </a:spcAft>
        <a:buClr>
          <a:srgbClr val="000066"/>
        </a:buClr>
        <a:buChar char="»"/>
        <a:defRPr sz="900">
          <a:solidFill>
            <a:srgbClr val="000066"/>
          </a:solidFill>
          <a:latin typeface="+mn-lt"/>
        </a:defRPr>
      </a:lvl8pPr>
      <a:lvl9pPr marL="2914650" indent="-171450" algn="l" rtl="0" eaLnBrk="1" fontAlgn="base" hangingPunct="1">
        <a:spcBef>
          <a:spcPct val="50000"/>
        </a:spcBef>
        <a:spcAft>
          <a:spcPct val="0"/>
        </a:spcAft>
        <a:buClr>
          <a:srgbClr val="000066"/>
        </a:buClr>
        <a:buChar char="»"/>
        <a:defRPr sz="9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9562" y="2352605"/>
            <a:ext cx="7830870" cy="1102519"/>
          </a:xfrm>
        </p:spPr>
        <p:txBody>
          <a:bodyPr>
            <a:noAutofit/>
          </a:bodyPr>
          <a:lstStyle/>
          <a:p>
            <a:r>
              <a:rPr lang="cs-CZ" sz="3600" b="1" dirty="0"/>
              <a:t>ČESKÝ ŽELEZNIČNÍ PRŮMYSL</a:t>
            </a:r>
            <a:br>
              <a:rPr lang="cs-CZ" sz="3600" b="1" dirty="0"/>
            </a:br>
            <a:r>
              <a:rPr lang="cs-CZ" sz="3600" b="1" dirty="0"/>
              <a:t>A DOPRAVNÍ STROJÍRENSTVÍ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91235" y="4581128"/>
            <a:ext cx="470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Tomáš Ignačák</a:t>
            </a:r>
          </a:p>
          <a:p>
            <a:pPr algn="ctr"/>
            <a:r>
              <a:rPr lang="cs-CZ" sz="2400" dirty="0"/>
              <a:t>předseda předsednictva ACRI</a:t>
            </a:r>
          </a:p>
        </p:txBody>
      </p:sp>
    </p:spTree>
    <p:extLst>
      <p:ext uri="{BB962C8B-B14F-4D97-AF65-F5344CB8AC3E}">
        <p14:creationId xmlns:p14="http://schemas.microsoft.com/office/powerpoint/2010/main" val="76474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474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250" b="1" dirty="0">
                <a:solidFill>
                  <a:srgbClr val="0E104E"/>
                </a:solidFill>
                <a:latin typeface="+mn-lt"/>
                <a:ea typeface="+mn-ea"/>
                <a:cs typeface="+mn-cs"/>
              </a:rPr>
              <a:t>ACRI </a:t>
            </a:r>
            <a:br>
              <a:rPr lang="cs-CZ" sz="2250" b="1" dirty="0">
                <a:solidFill>
                  <a:srgbClr val="0E104E"/>
                </a:solidFill>
                <a:latin typeface="+mn-lt"/>
                <a:ea typeface="+mn-ea"/>
                <a:cs typeface="+mn-cs"/>
              </a:rPr>
            </a:br>
            <a:r>
              <a:rPr lang="cs-CZ" sz="2250" b="1" dirty="0">
                <a:solidFill>
                  <a:srgbClr val="0E104E"/>
                </a:solidFill>
                <a:latin typeface="+mn-lt"/>
                <a:ea typeface="+mn-ea"/>
                <a:cs typeface="+mn-cs"/>
              </a:rPr>
              <a:t>Asociace podniků českého železničního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5991"/>
            <a:ext cx="8640960" cy="7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téměř 50 společností</a:t>
            </a:r>
            <a:r>
              <a:rPr lang="cs-CZ" sz="1800" dirty="0"/>
              <a:t> českého železničního průmyslu sdružených v ACRI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40560" y="2916548"/>
            <a:ext cx="2656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/>
              <a:t>19.000 zaměstnanců</a:t>
            </a:r>
          </a:p>
          <a:p>
            <a:r>
              <a:rPr lang="cs-CZ" sz="1500" b="1" dirty="0"/>
              <a:t>76 miliard Kč obrat</a:t>
            </a:r>
          </a:p>
          <a:p>
            <a:r>
              <a:rPr lang="cs-CZ" sz="1500" b="1" dirty="0"/>
              <a:t>58 % export</a:t>
            </a:r>
          </a:p>
          <a:p>
            <a:endParaRPr lang="cs-CZ" sz="1500" b="1" dirty="0"/>
          </a:p>
          <a:p>
            <a:endParaRPr lang="cs-CZ" sz="1500" b="1" dirty="0"/>
          </a:p>
          <a:p>
            <a:endParaRPr lang="cs-CZ" sz="1500" b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6695622" y="4671462"/>
            <a:ext cx="1886347" cy="1019723"/>
            <a:chOff x="6650396" y="5151536"/>
            <a:chExt cx="2515129" cy="1359630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" t="18707" r="65674" b="64561"/>
            <a:stretch>
              <a:fillRect/>
            </a:stretch>
          </p:blipFill>
          <p:spPr bwMode="auto">
            <a:xfrm>
              <a:off x="6650396" y="5517232"/>
              <a:ext cx="2515129" cy="993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10"/>
            <p:cNvSpPr txBox="1"/>
            <p:nvPr/>
          </p:nvSpPr>
          <p:spPr>
            <a:xfrm>
              <a:off x="6650396" y="5151536"/>
              <a:ext cx="208823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cs-CZ" sz="1350" dirty="0"/>
                <a:t>ACRI je členem</a:t>
              </a: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3572F401-61A5-41C1-8DC4-DD35AC26AF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084" y="2492896"/>
            <a:ext cx="5464950" cy="35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1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FE6D103-EE7F-4180-A5CD-A931E6C53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2922" t="25649" r="9540" b="25060"/>
          <a:stretch/>
        </p:blipFill>
        <p:spPr>
          <a:xfrm>
            <a:off x="4644008" y="392837"/>
            <a:ext cx="1296144" cy="35211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6072" y="404664"/>
            <a:ext cx="8287938" cy="352119"/>
          </a:xfrm>
        </p:spPr>
        <p:txBody>
          <a:bodyPr/>
          <a:lstStyle/>
          <a:p>
            <a:pPr algn="l" defTabSz="820700"/>
            <a:r>
              <a:rPr lang="cs-CZ" sz="2250" b="1" dirty="0">
                <a:solidFill>
                  <a:srgbClr val="0E104E"/>
                </a:solidFill>
              </a:rPr>
              <a:t>Dopadová analýza ACRI</a:t>
            </a:r>
            <a:endParaRPr lang="en-US" sz="2250" b="1" dirty="0">
              <a:solidFill>
                <a:srgbClr val="0E104E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94AF846-3B8F-4DB6-AB76-CCA2063B2D4C}"/>
              </a:ext>
            </a:extLst>
          </p:cNvPr>
          <p:cNvSpPr/>
          <p:nvPr/>
        </p:nvSpPr>
        <p:spPr>
          <a:xfrm>
            <a:off x="386071" y="1916832"/>
            <a:ext cx="8287939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Dle Dopadové analýzy zpracované firmou Deloitte </a:t>
            </a:r>
            <a:r>
              <a:rPr lang="cs-CZ" sz="2000" b="1" dirty="0">
                <a:solidFill>
                  <a:srgbClr val="0E10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odvětví železničního průmyslu vytváří přidanou hodnotu 26 mld. Kč, se zahrnutím nepřímého a indukovaného efektu je to téměř 52 mld. Kč, tj. 1,3% HDP</a:t>
            </a: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0E10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výrobě železničních lokomotiv a vozového parku je zaměstnáno cca 20 tisíc osob, se zahrnutím pracovních míst u dodavatelů je to </a:t>
            </a:r>
            <a:r>
              <a:rPr lang="cs-CZ" sz="20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téměř 50 tisíc osob</a:t>
            </a: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odvětví výroby železničních lokomotiv a vozového parku proudí do rozpočtu vládního sektoru celkem více než </a:t>
            </a:r>
            <a:r>
              <a:rPr lang="cs-CZ" sz="20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mld. Kč ročně</a:t>
            </a: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srgbClr val="13156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5CC67DA-83C4-42BF-A482-B28A6E0E0218}"/>
              </a:ext>
            </a:extLst>
          </p:cNvPr>
          <p:cNvSpPr txBox="1">
            <a:spLocks/>
          </p:cNvSpPr>
          <p:nvPr/>
        </p:nvSpPr>
        <p:spPr>
          <a:xfrm>
            <a:off x="390325" y="4216578"/>
            <a:ext cx="7089596" cy="6016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26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026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02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096" indent="-158096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 sz="102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23313" indent="-165217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−"/>
              <a:defRPr sz="102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5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05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242DA-AFAA-4FD9-812B-613A1001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29" y="188640"/>
            <a:ext cx="7468921" cy="85725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cs-CZ" sz="2250" b="1" dirty="0">
                <a:solidFill>
                  <a:srgbClr val="0E104E"/>
                </a:solidFill>
                <a:latin typeface="+mn-lt"/>
                <a:ea typeface="+mn-ea"/>
                <a:cs typeface="+mn-cs"/>
              </a:rPr>
              <a:t>Hlavní činnosti ACRI</a:t>
            </a:r>
            <a:endParaRPr lang="en-US" sz="2250" b="1" dirty="0">
              <a:solidFill>
                <a:srgbClr val="0E10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772816"/>
            <a:ext cx="8101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a prosazování společných zájmů svých členů v ČR i v zahraničí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odborných konferencí a pracovních skupin členů za účelem výměny zkušeností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Exportní podpora – veletrhy, projekty ekonomické diplomacie - mise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CTN – Centrum technické normalizace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Studie, analýzy a posudky ke konkrétním tématům a účelům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Členství v UNIFE – Evropská asociace výrobců kolejových vozidel</a:t>
            </a:r>
            <a:endParaRPr lang="cs-CZ" sz="2000" u="sng" dirty="0">
              <a:solidFill>
                <a:srgbClr val="0E5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cs-CZ" sz="2000" b="1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1E5D291-6F19-0449-A031-F28307C9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8707" r="65674" b="64561"/>
          <a:stretch>
            <a:fillRect/>
          </a:stretch>
        </p:blipFill>
        <p:spPr bwMode="auto">
          <a:xfrm>
            <a:off x="6156176" y="5577200"/>
            <a:ext cx="2732454" cy="107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1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EE8D8-9F84-4854-9B4D-096080BC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104" y="1838609"/>
            <a:ext cx="4420376" cy="720080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>
                <a:solidFill>
                  <a:srgbClr val="002060"/>
                </a:solidFill>
              </a:rPr>
              <a:t>Železnice je nejméně znečišťujícím prostředkem veřejné dopravy</a:t>
            </a:r>
            <a:r>
              <a:rPr lang="cs-CZ" sz="1800" dirty="0">
                <a:solidFill>
                  <a:srgbClr val="002060"/>
                </a:solidFill>
              </a:rPr>
              <a:t>, na celkovém znečištění z dopravy se podílí 0,5% emisí CO</a:t>
            </a:r>
            <a:r>
              <a:rPr lang="cs-CZ" sz="1800" baseline="-25000" dirty="0">
                <a:solidFill>
                  <a:srgbClr val="002060"/>
                </a:solidFill>
              </a:rPr>
              <a:t>2</a:t>
            </a:r>
            <a:r>
              <a:rPr lang="cs-CZ" sz="1800" dirty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E3E2078-9BF4-4728-8E38-353549A1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04" y="36930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250" b="1" dirty="0">
                <a:solidFill>
                  <a:srgbClr val="0E104E"/>
                </a:solidFill>
              </a:rPr>
              <a:t>ZELENÁ DOHODA PRO EVROPU</a:t>
            </a:r>
            <a:br>
              <a:rPr lang="cs-CZ" sz="2250" b="1" dirty="0">
                <a:solidFill>
                  <a:srgbClr val="0E104E"/>
                </a:solidFill>
              </a:rPr>
            </a:br>
            <a:r>
              <a:rPr lang="cs-CZ" sz="2250" b="1" i="1" dirty="0">
                <a:solidFill>
                  <a:srgbClr val="0E104E"/>
                </a:solidFill>
              </a:rPr>
              <a:t>BEZ-EMISNÍ ŽELEZNICE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A44F43-F183-40B7-BD74-7F2103ABB3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9" b="14231"/>
          <a:stretch/>
        </p:blipFill>
        <p:spPr bwMode="auto">
          <a:xfrm>
            <a:off x="303873" y="1916832"/>
            <a:ext cx="396044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B63D84F-B832-4804-9B68-012F492889DA}"/>
              </a:ext>
            </a:extLst>
          </p:cNvPr>
          <p:cNvSpPr/>
          <p:nvPr/>
        </p:nvSpPr>
        <p:spPr>
          <a:xfrm>
            <a:off x="302804" y="5208458"/>
            <a:ext cx="84456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Dekarbonizace dopravy závisí právě na zvýšení podílu kolejových vozidel a bez emisních vozidel na trhu dopravy.</a:t>
            </a:r>
          </a:p>
          <a:p>
            <a:pPr algn="ctr"/>
            <a:endParaRPr lang="cs-CZ" sz="2000" b="1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472104" y="3114011"/>
            <a:ext cx="4420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protikladu stále rostoucími emisemi z dopravy,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emise železničního sektoru se v posledních třech desetiletích významně snížily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tento trend pokračuje i nadále. </a:t>
            </a:r>
          </a:p>
        </p:txBody>
      </p:sp>
    </p:spTree>
    <p:extLst>
      <p:ext uri="{BB962C8B-B14F-4D97-AF65-F5344CB8AC3E}">
        <p14:creationId xmlns:p14="http://schemas.microsoft.com/office/powerpoint/2010/main" val="248020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EE8D8-9F84-4854-9B4D-096080BC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56" y="4149080"/>
            <a:ext cx="8332712" cy="22322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1A379"/>
                </a:solidFill>
              </a:rPr>
              <a:t>Železniční kolejová vozidla na elektrický pohon jsou v ČR bezemisní více než 100 let (trať Tábor – Bechyně zprovozněna v roce 1903).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800" b="1" dirty="0">
              <a:solidFill>
                <a:srgbClr val="01A379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1A379"/>
                </a:solidFill>
              </a:rPr>
              <a:t>Tramvaje jsou bez emisní vozidla v ČR již více než 129 let (od roku 1891)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1800" b="1" dirty="0">
              <a:solidFill>
                <a:srgbClr val="01A379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1A379"/>
                </a:solidFill>
              </a:rPr>
              <a:t>Trolejbus je bez emisní kolové vozidlo v ČR již více než 84 let (od roku 1936)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E3E2078-9BF4-4728-8E38-353549A1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250" b="1" dirty="0">
                <a:solidFill>
                  <a:srgbClr val="0E104E"/>
                </a:solidFill>
              </a:rPr>
              <a:t>ZELENÁ DOHODA PRO EVROPU</a:t>
            </a:r>
            <a:br>
              <a:rPr lang="cs-CZ" sz="2250" b="1" dirty="0">
                <a:solidFill>
                  <a:srgbClr val="0E104E"/>
                </a:solidFill>
              </a:rPr>
            </a:br>
            <a:r>
              <a:rPr lang="cs-CZ" sz="2250" b="1" i="1" dirty="0">
                <a:solidFill>
                  <a:srgbClr val="0E104E"/>
                </a:solidFill>
              </a:rPr>
              <a:t>2021 ROKEM ŽELEZNICE </a:t>
            </a:r>
          </a:p>
        </p:txBody>
      </p:sp>
      <p:pic>
        <p:nvPicPr>
          <p:cNvPr id="1026" name="EFF5BEA7-8CC7-4EC1-A649-0941BD47378F">
            <a:extLst>
              <a:ext uri="{FF2B5EF4-FFF2-40B4-BE49-F238E27FC236}">
                <a16:creationId xmlns:a16="http://schemas.microsoft.com/office/drawing/2014/main" id="{CF656C84-5F54-4F58-B2E0-FE21CFB68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6891" r="9045" b="17415"/>
          <a:stretch/>
        </p:blipFill>
        <p:spPr bwMode="auto">
          <a:xfrm>
            <a:off x="-12188" y="1680826"/>
            <a:ext cx="9144000" cy="104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EE7F263-5316-48C3-8D63-1AFE27F6369D}"/>
              </a:ext>
            </a:extLst>
          </p:cNvPr>
          <p:cNvSpPr/>
          <p:nvPr/>
        </p:nvSpPr>
        <p:spPr>
          <a:xfrm>
            <a:off x="394048" y="317569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chemeClr val="tx2"/>
                </a:solidFill>
              </a:rPr>
              <a:t>Rok 2021 bude v rámci EU „rokem železnice“, </a:t>
            </a:r>
            <a:r>
              <a:rPr lang="cs-CZ" dirty="0">
                <a:solidFill>
                  <a:schemeClr val="tx2"/>
                </a:solidFill>
              </a:rPr>
              <a:t>EK vnímá rozvoj železnice hnacím motorem přispívajícím ke splnění závazku Zelené dohody pro Evropu.</a:t>
            </a:r>
          </a:p>
        </p:txBody>
      </p:sp>
    </p:spTree>
    <p:extLst>
      <p:ext uri="{BB962C8B-B14F-4D97-AF65-F5344CB8AC3E}">
        <p14:creationId xmlns:p14="http://schemas.microsoft.com/office/powerpoint/2010/main" val="169056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9732" y="252869"/>
            <a:ext cx="7548612" cy="94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</a:t>
            </a:r>
            <a:r>
              <a:rPr lang="cs-CZ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 na roky 2021-2027 je 1.8 triliónů EUR - navýšení o 750 miliard EUR oproti původního plánu</a:t>
            </a:r>
          </a:p>
        </p:txBody>
      </p:sp>
      <p:graphicFrame>
        <p:nvGraphicFramePr>
          <p:cNvPr id="4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32588"/>
              </p:ext>
            </p:extLst>
          </p:nvPr>
        </p:nvGraphicFramePr>
        <p:xfrm>
          <a:off x="371251" y="1700808"/>
          <a:ext cx="877274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4283968" y="2492896"/>
            <a:ext cx="191570" cy="706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670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89" y="1171569"/>
            <a:ext cx="3816424" cy="216024"/>
          </a:xfrm>
        </p:spPr>
        <p:txBody>
          <a:bodyPr>
            <a:normAutofit fontScale="90000"/>
          </a:bodyPr>
          <a:lstStyle/>
          <a:p>
            <a:pPr algn="l"/>
            <a:r>
              <a:rPr lang="cs-CZ" sz="1800" b="1" dirty="0">
                <a:solidFill>
                  <a:srgbClr val="131567"/>
                </a:solidFill>
              </a:rPr>
              <a:t>EU27 (v miliardách EUR) </a:t>
            </a:r>
            <a:br>
              <a:rPr lang="cs-CZ" b="1" dirty="0"/>
            </a:br>
            <a:endParaRPr lang="cs-CZ" dirty="0">
              <a:solidFill>
                <a:srgbClr val="131567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674"/>
              </p:ext>
            </p:extLst>
          </p:nvPr>
        </p:nvGraphicFramePr>
        <p:xfrm>
          <a:off x="167440" y="1736803"/>
          <a:ext cx="8712968" cy="512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179512" y="224160"/>
            <a:ext cx="828092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50" b="1" dirty="0">
                <a:solidFill>
                  <a:srgbClr val="131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„Next Generation EU“ 2021-2024</a:t>
            </a:r>
          </a:p>
        </p:txBody>
      </p:sp>
    </p:spTree>
    <p:extLst>
      <p:ext uri="{BB962C8B-B14F-4D97-AF65-F5344CB8AC3E}">
        <p14:creationId xmlns:p14="http://schemas.microsoft.com/office/powerpoint/2010/main" val="173185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540544"/>
          </a:xfrm>
        </p:spPr>
        <p:txBody>
          <a:bodyPr>
            <a:normAutofit/>
          </a:bodyPr>
          <a:lstStyle/>
          <a:p>
            <a:pPr algn="l"/>
            <a:r>
              <a:rPr lang="cs-CZ" sz="2250" b="1" dirty="0">
                <a:solidFill>
                  <a:srgbClr val="131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„ Next Generation EU“ 2021-2024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360961"/>
              </p:ext>
            </p:extLst>
          </p:nvPr>
        </p:nvGraphicFramePr>
        <p:xfrm>
          <a:off x="362534" y="1778689"/>
          <a:ext cx="847814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395536" y="5955153"/>
            <a:ext cx="8458995" cy="4489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Next Generation EU </a:t>
            </a:r>
            <a:r>
              <a:rPr lang="cs-CZ" sz="16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ČR alokováno 182 miliard Kč </a:t>
            </a:r>
            <a:r>
              <a:rPr lang="cs-CZ" sz="16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facilitě </a:t>
            </a:r>
            <a:r>
              <a:rPr lang="cs-CZ" sz="16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podporu oživení a odolnosti (RRF).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RRF</a:t>
            </a:r>
            <a:r>
              <a:rPr lang="cs-CZ" sz="16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Recovery and Resilience Facility (Facilita na podporu oživení a odolnosti)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197618" y="675975"/>
            <a:ext cx="4392488" cy="5741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1600" b="1" dirty="0">
                <a:solidFill>
                  <a:srgbClr val="131567"/>
                </a:solidFill>
              </a:rPr>
              <a:t>Alokace pro ČR (v miliardách CZK)</a:t>
            </a:r>
          </a:p>
        </p:txBody>
      </p:sp>
    </p:spTree>
    <p:extLst>
      <p:ext uri="{BB962C8B-B14F-4D97-AF65-F5344CB8AC3E}">
        <p14:creationId xmlns:p14="http://schemas.microsoft.com/office/powerpoint/2010/main" val="404835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80" y="404664"/>
            <a:ext cx="8631283" cy="994172"/>
          </a:xfrm>
        </p:spPr>
        <p:txBody>
          <a:bodyPr>
            <a:normAutofit/>
          </a:bodyPr>
          <a:lstStyle/>
          <a:p>
            <a:r>
              <a:rPr lang="cs-CZ" sz="225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Předběžné obecné podmínky pro financování z RRF / NPO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3914" y="2050971"/>
            <a:ext cx="8526558" cy="44023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musí mít výstup navázaný na alespoň jeden z hlavních cílů RRF (Recovery and Resilience Facility - Facilita na podporu oživení a odolnosti) :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státní ekonomiky (</a:t>
            </a:r>
            <a:r>
              <a:rPr lang="cs-CZ" sz="1800" dirty="0" err="1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zejména soustředěno na: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HDP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zaměstnanosti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zelené transformace – </a:t>
            </a:r>
            <a:r>
              <a:rPr lang="cs-C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podmínka 37% musí být spojeno s klimatem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digitálního  rozvoje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Vybudování státní odolnosti (</a:t>
            </a:r>
            <a:r>
              <a:rPr lang="cs-CZ" sz="1800" dirty="0" err="1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500" dirty="0"/>
          </a:p>
          <a:p>
            <a:pPr marL="0" indent="0">
              <a:buNone/>
            </a:pPr>
            <a:r>
              <a:rPr lang="cs-CZ" sz="180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 čerpání – požadavek čerpání v letech 2021 - 2024</a:t>
            </a:r>
          </a:p>
          <a:p>
            <a:pPr mar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19624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994172"/>
          </a:xfrm>
        </p:spPr>
        <p:txBody>
          <a:bodyPr>
            <a:normAutofit/>
          </a:bodyPr>
          <a:lstStyle/>
          <a:p>
            <a:pPr algn="l"/>
            <a:r>
              <a:rPr lang="cs-CZ" sz="2250" b="1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Národního plánu obnovy - NPO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310534" cy="45708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příležitost pro českou železnici a městské dopravní podniky – </a:t>
            </a:r>
            <a:r>
              <a:rPr lang="cs-CZ" sz="1800" u="sng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šance urychlení investic do obnovy a modernizace vozidlového parku bez emisních vozidel</a:t>
            </a: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šance pro český železniční průmysl – </a:t>
            </a:r>
            <a:r>
              <a:rPr lang="cs-CZ" sz="1800" u="sng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stabilizace a rozvoj odvětví, stabilizace a růst pracovních příležitostí</a:t>
            </a: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řady firem včetně subdodavatelů z různých regionů v ČR </a:t>
            </a:r>
            <a:r>
              <a:rPr lang="cs-CZ" sz="1800" u="sng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růst HDP.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šance pro ČR </a:t>
            </a:r>
            <a:r>
              <a:rPr lang="cs-CZ" sz="1800" u="sng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skokově zmodernizovat osobní dopravu na železnici a v MHD</a:t>
            </a: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přilákat více cestujících a tím zvýšit podíl bezemisní dopravy na úkor emisní dopravy s cílem </a:t>
            </a:r>
            <a:r>
              <a:rPr lang="cs-CZ" sz="1800" u="sng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přiblížit se k naplnění cílů stanovených v Zelené dohodě</a:t>
            </a:r>
            <a:r>
              <a:rPr lang="cs-CZ" sz="1800" dirty="0">
                <a:solidFill>
                  <a:srgbClr val="0E1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70000"/>
              </a:lnSpc>
              <a:buNone/>
            </a:pPr>
            <a:endParaRPr lang="cs-CZ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50481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242DA-AFAA-4FD9-812B-613A1001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468921" cy="85725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cs-CZ" sz="2250" b="1" dirty="0">
                <a:solidFill>
                  <a:srgbClr val="0E104E"/>
                </a:solidFill>
                <a:latin typeface="+mn-lt"/>
                <a:ea typeface="+mn-ea"/>
                <a:cs typeface="+mn-cs"/>
              </a:rPr>
              <a:t>ČESKÝ ŽELEZNIČNÍ PRŮMYSL A DOPRAVNÍ STROJÍRENSTVÍ</a:t>
            </a:r>
            <a:endParaRPr lang="en-US" sz="2250" b="1" dirty="0">
              <a:solidFill>
                <a:srgbClr val="0E10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EEDEE8E-B9BA-4C6F-A1F7-320BFB8C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210928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E104E"/>
                </a:solidFill>
              </a:rPr>
              <a:t>ACRI sdružuje téměř 50 firem v oboru dopravního strojírenství  </a:t>
            </a:r>
          </a:p>
          <a:p>
            <a:pPr>
              <a:spcBef>
                <a:spcPts val="0"/>
              </a:spcBef>
            </a:pPr>
            <a:endParaRPr lang="cs-CZ" altLang="cs-CZ" sz="2000" dirty="0">
              <a:solidFill>
                <a:srgbClr val="0E104E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E104E"/>
                </a:solidFill>
              </a:rPr>
              <a:t>Téměř 200letá tradice průmyslového odvětví s vysokou přidanou hodnotou</a:t>
            </a:r>
          </a:p>
          <a:p>
            <a:pPr>
              <a:spcBef>
                <a:spcPts val="0"/>
              </a:spcBef>
            </a:pPr>
            <a:endParaRPr lang="en-US" altLang="cs-CZ" sz="2000" dirty="0">
              <a:solidFill>
                <a:srgbClr val="0E104E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E104E"/>
                </a:solidFill>
              </a:rPr>
              <a:t>Obor s vysokými investicemi do vývoje vlastních produktů a nových technologií</a:t>
            </a:r>
            <a:endParaRPr lang="cs-CZ" altLang="cs-CZ" sz="2000" cap="all" dirty="0">
              <a:solidFill>
                <a:srgbClr val="0E104E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cs-CZ" sz="2000" dirty="0"/>
          </a:p>
          <a:p>
            <a:pPr>
              <a:spcBef>
                <a:spcPts val="0"/>
              </a:spcBef>
            </a:pPr>
            <a:endParaRPr lang="en-US" alt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99" t="62754" r="-399" b="-2897"/>
          <a:stretch/>
        </p:blipFill>
        <p:spPr>
          <a:xfrm>
            <a:off x="-11476" y="4509120"/>
            <a:ext cx="9144000" cy="25070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D171726-6020-4122-BD1A-3AAB76148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389" r="1957" b="9822"/>
          <a:stretch/>
        </p:blipFill>
        <p:spPr>
          <a:xfrm>
            <a:off x="0" y="4664292"/>
            <a:ext cx="9168575" cy="219370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625B73-8CB2-4ABB-A2C5-AE92FC6BB3E7}"/>
              </a:ext>
            </a:extLst>
          </p:cNvPr>
          <p:cNvSpPr txBox="1"/>
          <p:nvPr/>
        </p:nvSpPr>
        <p:spPr>
          <a:xfrm>
            <a:off x="2195736" y="2852936"/>
            <a:ext cx="444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50" b="1" dirty="0"/>
              <a:t>www.acri.cz</a:t>
            </a:r>
          </a:p>
        </p:txBody>
      </p:sp>
    </p:spTree>
    <p:extLst>
      <p:ext uri="{BB962C8B-B14F-4D97-AF65-F5344CB8AC3E}">
        <p14:creationId xmlns:p14="http://schemas.microsoft.com/office/powerpoint/2010/main" val="20759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cs-CZ" sz="3700" dirty="0">
                <a:solidFill>
                  <a:srgbClr val="131567"/>
                </a:solidFill>
              </a:rPr>
              <a:t>Výzkumné ústavy a zkušebny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15516" y="1844824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Unikátní </a:t>
            </a:r>
            <a:r>
              <a:rPr lang="cs-CZ" u="sng" dirty="0">
                <a:solidFill>
                  <a:srgbClr val="131567"/>
                </a:solidFill>
              </a:rPr>
              <a:t>železniční zkušební okruh</a:t>
            </a:r>
            <a:r>
              <a:rPr lang="cs-CZ" dirty="0">
                <a:solidFill>
                  <a:srgbClr val="131567"/>
                </a:solidFill>
              </a:rPr>
              <a:t>, kde se provádí testy vozidel pro většinu velkých evropských i světových výrobců kolejových vozidel.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Poskytování odborných služeb a komplexních řešení v oblasti </a:t>
            </a:r>
            <a:r>
              <a:rPr lang="cs-CZ" u="sng" dirty="0">
                <a:solidFill>
                  <a:srgbClr val="131567"/>
                </a:solidFill>
              </a:rPr>
              <a:t>posuzování, certifikace a zkušebnictví  </a:t>
            </a:r>
            <a:r>
              <a:rPr lang="cs-CZ" dirty="0">
                <a:solidFill>
                  <a:srgbClr val="131567"/>
                </a:solidFill>
              </a:rPr>
              <a:t>železničních vozidel, železničních systémů a drážní dopravy.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768"/>
          <a:stretch/>
        </p:blipFill>
        <p:spPr>
          <a:xfrm>
            <a:off x="4644009" y="3476876"/>
            <a:ext cx="4137012" cy="301496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2630" y="3429000"/>
            <a:ext cx="4261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Specializované služby v oblasti </a:t>
            </a:r>
            <a:r>
              <a:rPr lang="cs-CZ" u="sng" dirty="0">
                <a:solidFill>
                  <a:srgbClr val="131567"/>
                </a:solidFill>
              </a:rPr>
              <a:t>autorizované a akreditované činnosti </a:t>
            </a:r>
            <a:r>
              <a:rPr lang="cs-CZ" dirty="0">
                <a:solidFill>
                  <a:srgbClr val="131567"/>
                </a:solidFill>
              </a:rPr>
              <a:t>a zkušebnictví železničních vozidel a jejich komponent.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</p:txBody>
      </p:sp>
      <p:pic>
        <p:nvPicPr>
          <p:cNvPr id="7" name="Obrázek 6" descr="Obsah obrázku interiér, patro, oranžová, země&#10;&#10;Popis byl vytvořen automaticky">
            <a:extLst>
              <a:ext uri="{FF2B5EF4-FFF2-40B4-BE49-F238E27FC236}">
                <a16:creationId xmlns:a16="http://schemas.microsoft.com/office/drawing/2014/main" id="{75F001B9-2819-B544-BB7E-31D9D6DE8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86277"/>
            <a:ext cx="2736304" cy="18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65452" y="2060848"/>
            <a:ext cx="8433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31567"/>
                </a:solidFill>
              </a:rPr>
              <a:t>Výroba kolejnic </a:t>
            </a:r>
            <a:r>
              <a:rPr lang="cs-CZ" dirty="0">
                <a:solidFill>
                  <a:srgbClr val="131567"/>
                </a:solidFill>
              </a:rPr>
              <a:t>vysoké kvality pro budování a modernizaci železniční infrastruktury v řadě zemí (ve více než 60 zemích všech světadílů).</a:t>
            </a:r>
          </a:p>
          <a:p>
            <a:pPr algn="just"/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31567"/>
                </a:solidFill>
              </a:rPr>
              <a:t>Výroba širokopatních kolejnic</a:t>
            </a:r>
            <a:r>
              <a:rPr lang="cs-CZ" dirty="0">
                <a:solidFill>
                  <a:srgbClr val="131567"/>
                </a:solidFill>
              </a:rPr>
              <a:t>, které se používají pro stavbu vysokorychlostních železničních tratí, válcující se do délky 75 m.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131567"/>
                </a:solidFill>
              </a:rPr>
              <a:t>Infrastruktura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8745" r="107"/>
          <a:stretch/>
        </p:blipFill>
        <p:spPr>
          <a:xfrm>
            <a:off x="5365105" y="3861048"/>
            <a:ext cx="330120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1787413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Vývoj, výroba </a:t>
            </a:r>
            <a:r>
              <a:rPr lang="cs-CZ" u="sng" dirty="0">
                <a:solidFill>
                  <a:srgbClr val="131567"/>
                </a:solidFill>
              </a:rPr>
              <a:t>zabezpečovací, telekomunikační, informační a automatizační techniky</a:t>
            </a:r>
            <a:r>
              <a:rPr lang="cs-CZ" dirty="0">
                <a:solidFill>
                  <a:srgbClr val="131567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31567"/>
                </a:solidFill>
              </a:rPr>
              <a:t>Modernizace železničních koridorů </a:t>
            </a:r>
            <a:r>
              <a:rPr lang="cs-CZ" dirty="0">
                <a:solidFill>
                  <a:srgbClr val="131567"/>
                </a:solidFill>
              </a:rPr>
              <a:t>včetně moder-</a:t>
            </a:r>
            <a:r>
              <a:rPr lang="cs-CZ" dirty="0" err="1">
                <a:solidFill>
                  <a:srgbClr val="131567"/>
                </a:solidFill>
              </a:rPr>
              <a:t>nizace</a:t>
            </a:r>
            <a:r>
              <a:rPr lang="cs-CZ" dirty="0">
                <a:solidFill>
                  <a:srgbClr val="131567"/>
                </a:solidFill>
              </a:rPr>
              <a:t> a </a:t>
            </a:r>
            <a:r>
              <a:rPr lang="cs-CZ" u="sng" dirty="0">
                <a:solidFill>
                  <a:srgbClr val="131567"/>
                </a:solidFill>
              </a:rPr>
              <a:t>rekonstrukce jednotlivých železničních tratí a přejezdů</a:t>
            </a:r>
            <a:r>
              <a:rPr lang="cs-CZ" b="1" dirty="0">
                <a:solidFill>
                  <a:srgbClr val="131567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31567"/>
                </a:solidFill>
              </a:rPr>
              <a:t>Implementace ETCS</a:t>
            </a:r>
            <a:r>
              <a:rPr lang="cs-CZ" dirty="0">
                <a:solidFill>
                  <a:srgbClr val="131567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Instalace zabezpečovacích zařízení, zavádění systémů </a:t>
            </a:r>
            <a:r>
              <a:rPr lang="cs-CZ" u="sng" dirty="0">
                <a:solidFill>
                  <a:srgbClr val="131567"/>
                </a:solidFill>
              </a:rPr>
              <a:t>automatického vedení metra</a:t>
            </a:r>
            <a:r>
              <a:rPr lang="cs-CZ" dirty="0">
                <a:solidFill>
                  <a:srgbClr val="131567"/>
                </a:solidFill>
              </a:rPr>
              <a:t>.</a:t>
            </a:r>
          </a:p>
          <a:p>
            <a:pPr algn="just"/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31567"/>
                </a:solidFill>
              </a:rPr>
              <a:t>Exportní aktivity </a:t>
            </a:r>
            <a:r>
              <a:rPr lang="cs-CZ" dirty="0">
                <a:solidFill>
                  <a:srgbClr val="131567"/>
                </a:solidFill>
              </a:rPr>
              <a:t>v řadě zemí - Slovensko, Litva, Bělorusko, Polsko, Srbsko, Černá Hora, Bosna a Hercegovina, Makedonie, Chorvatsko, Řecko, Turecko, Bulharsko, Malajsie, Ázerbájdžán či Gruzie.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131567"/>
                </a:solidFill>
              </a:rPr>
              <a:t>Sdělovací a zabezpečovací technika</a:t>
            </a:r>
            <a:br>
              <a:rPr lang="cs-CZ" dirty="0">
                <a:solidFill>
                  <a:srgbClr val="131567"/>
                </a:solidFill>
              </a:rPr>
            </a:br>
            <a:endParaRPr lang="cs-CZ" dirty="0">
              <a:solidFill>
                <a:srgbClr val="131567"/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47315" t="36374" r="29843" b="41505"/>
          <a:stretch/>
        </p:blipFill>
        <p:spPr bwMode="auto">
          <a:xfrm>
            <a:off x="6159580" y="4581128"/>
            <a:ext cx="2781427" cy="1995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80" y="1787413"/>
            <a:ext cx="2673791" cy="21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2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166" y="548680"/>
            <a:ext cx="8208912" cy="99417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31567"/>
                </a:solidFill>
              </a:rPr>
              <a:t>Výroba nových kolejových vozidel a servis</a:t>
            </a:r>
            <a:br>
              <a:rPr lang="cs-CZ" dirty="0"/>
            </a:br>
            <a:endParaRPr lang="cs-CZ" sz="2250" b="1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467221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Kompletní vývoj, výroba a dodávka </a:t>
            </a:r>
            <a:r>
              <a:rPr lang="cs-CZ" u="sng" dirty="0">
                <a:solidFill>
                  <a:srgbClr val="131567"/>
                </a:solidFill>
              </a:rPr>
              <a:t>elektrických jednotek</a:t>
            </a:r>
            <a:r>
              <a:rPr lang="cs-CZ" dirty="0">
                <a:solidFill>
                  <a:srgbClr val="131567"/>
                </a:solidFill>
              </a:rPr>
              <a:t> pro Slovensko, Lotyšsko, Litvu, Ukrajinu, ČR.</a:t>
            </a:r>
          </a:p>
          <a:p>
            <a:pPr algn="just"/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Kompletní vývoj, výroba a dodávka </a:t>
            </a:r>
            <a:r>
              <a:rPr lang="cs-CZ" u="sng" dirty="0" err="1">
                <a:solidFill>
                  <a:srgbClr val="131567"/>
                </a:solidFill>
              </a:rPr>
              <a:t>tlakotěsných</a:t>
            </a:r>
            <a:r>
              <a:rPr lang="cs-CZ" u="sng" dirty="0">
                <a:solidFill>
                  <a:srgbClr val="131567"/>
                </a:solidFill>
              </a:rPr>
              <a:t> vlakových souprav pro DB </a:t>
            </a:r>
            <a:r>
              <a:rPr lang="cs-CZ" dirty="0">
                <a:solidFill>
                  <a:srgbClr val="131567"/>
                </a:solidFill>
              </a:rPr>
              <a:t>určené na provoz na vysokorychlostních tratích.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Kompletní vývoj, výroba a dodávka </a:t>
            </a:r>
            <a:r>
              <a:rPr lang="cs-CZ" u="sng" dirty="0">
                <a:solidFill>
                  <a:srgbClr val="131567"/>
                </a:solidFill>
              </a:rPr>
              <a:t>tramvají</a:t>
            </a:r>
            <a:r>
              <a:rPr lang="cs-CZ" dirty="0">
                <a:solidFill>
                  <a:srgbClr val="131567"/>
                </a:solidFill>
              </a:rPr>
              <a:t> do několik desítek měst v řadě zemí například pro Německo, Finsko, Polsko, Maďarsko, Turecko, Lotyšsko, USA, Itálie, Slovensko, Česko.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31567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00132"/>
            <a:ext cx="346004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9624" r="8889" b="10102"/>
          <a:stretch/>
        </p:blipFill>
        <p:spPr>
          <a:xfrm>
            <a:off x="5076056" y="4500132"/>
            <a:ext cx="35968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08912" cy="99417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31567"/>
                </a:solidFill>
              </a:rPr>
              <a:t>Výroba nových kolejových vozidel a servis</a:t>
            </a:r>
            <a:br>
              <a:rPr lang="cs-CZ" dirty="0"/>
            </a:br>
            <a:endParaRPr lang="cs-CZ" sz="2250" b="1" dirty="0">
              <a:solidFill>
                <a:srgbClr val="0E1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10964" y="4728917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1315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1315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Kompletní vývoj, výroba a dodávka </a:t>
            </a:r>
            <a:r>
              <a:rPr kumimoji="0" lang="cs-CZ" b="0" i="0" u="sng" strike="noStrike" kern="1200" cap="none" spc="0" normalizeH="0" baseline="0" noProof="0" dirty="0">
                <a:ln>
                  <a:noFill/>
                </a:ln>
                <a:solidFill>
                  <a:srgbClr val="1315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trolejbusů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1315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řadě zemí v Evropě i ve světě například Rumonsko, Buhlarsko, Itálie,</a:t>
            </a:r>
            <a:r>
              <a:rPr kumimoji="0" lang="cs-CZ" b="0" i="0" u="none" strike="noStrike" kern="1200" cap="none" spc="0" normalizeH="0" noProof="0" dirty="0">
                <a:ln>
                  <a:noFill/>
                </a:ln>
                <a:solidFill>
                  <a:srgbClr val="1315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Maďarsko, Lotyško, Slovensko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rgbClr val="1315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1315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949541"/>
            <a:ext cx="3492784" cy="225670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1889389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31567"/>
                </a:solidFill>
              </a:rPr>
              <a:t>Kompletní vývoj, výroba a dodávka </a:t>
            </a:r>
            <a:r>
              <a:rPr lang="cs-CZ" u="sng" dirty="0">
                <a:solidFill>
                  <a:srgbClr val="131567"/>
                </a:solidFill>
              </a:rPr>
              <a:t>souprav metra </a:t>
            </a:r>
            <a:r>
              <a:rPr lang="cs-CZ" dirty="0">
                <a:solidFill>
                  <a:srgbClr val="131567"/>
                </a:solidFill>
              </a:rPr>
              <a:t>pro města Petrohrad a Varšavu.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131567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31567"/>
                </a:solidFill>
              </a:rPr>
              <a:t>Kompletní vývoj, výroba a dodávka </a:t>
            </a:r>
            <a:r>
              <a:rPr lang="cs-CZ" u="sng" dirty="0">
                <a:solidFill>
                  <a:srgbClr val="131567"/>
                </a:solidFill>
              </a:rPr>
              <a:t>dieselových lokomotiv </a:t>
            </a:r>
            <a:r>
              <a:rPr lang="cs-CZ" dirty="0">
                <a:solidFill>
                  <a:srgbClr val="131567"/>
                </a:solidFill>
              </a:rPr>
              <a:t>do řady zemí. </a:t>
            </a:r>
          </a:p>
        </p:txBody>
      </p:sp>
      <p:pic>
        <p:nvPicPr>
          <p:cNvPr id="2050" name="Picture 2" descr="Metro Petrohrad | Škoda Transportation a.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21" y="1870902"/>
            <a:ext cx="3421543" cy="22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1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904656" cy="99417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E104E"/>
                </a:solidFill>
                <a:latin typeface="Arial Nadpisy"/>
                <a:cs typeface="Arial" panose="020B0604020202020204" pitchFamily="34" charset="0"/>
              </a:rPr>
              <a:t>Výroba komponentů a dílů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8838" y="1694413"/>
            <a:ext cx="865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Vývoj, výroba a dodávka jak </a:t>
            </a:r>
            <a:r>
              <a:rPr lang="cs-CZ" u="sng" dirty="0">
                <a:solidFill>
                  <a:srgbClr val="131567"/>
                </a:solidFill>
              </a:rPr>
              <a:t>dvojkolí</a:t>
            </a:r>
            <a:r>
              <a:rPr lang="cs-CZ" b="1" dirty="0">
                <a:solidFill>
                  <a:srgbClr val="131567"/>
                </a:solidFill>
              </a:rPr>
              <a:t>, </a:t>
            </a:r>
            <a:r>
              <a:rPr lang="cs-CZ" dirty="0">
                <a:solidFill>
                  <a:srgbClr val="131567"/>
                </a:solidFill>
              </a:rPr>
              <a:t>tak jeho částí jakou jsou </a:t>
            </a:r>
            <a:r>
              <a:rPr lang="cs-CZ" u="sng" dirty="0">
                <a:solidFill>
                  <a:srgbClr val="131567"/>
                </a:solidFill>
              </a:rPr>
              <a:t>kola, nápravy, kotouče a obruče </a:t>
            </a:r>
            <a:r>
              <a:rPr lang="cs-CZ" dirty="0">
                <a:solidFill>
                  <a:srgbClr val="131567"/>
                </a:solidFill>
              </a:rPr>
              <a:t>pro všechny typy kolejových vozidel včetně indukčního kalení náprav pro zvýšení únavové pevnosti. Export produktů do více než 80 zemí světa na 5 kontinentech.</a:t>
            </a:r>
          </a:p>
          <a:p>
            <a:pPr algn="just"/>
            <a:endParaRPr lang="cs-CZ" dirty="0">
              <a:solidFill>
                <a:srgbClr val="131567"/>
              </a:solidFill>
            </a:endParaRPr>
          </a:p>
          <a:p>
            <a:pPr algn="just"/>
            <a:endParaRPr lang="cs-CZ" dirty="0">
              <a:solidFill>
                <a:srgbClr val="131567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6017" y="2765635"/>
            <a:ext cx="2474682" cy="175638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8838" y="4669912"/>
            <a:ext cx="8668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Dodávka </a:t>
            </a:r>
            <a:r>
              <a:rPr lang="cs-CZ" u="sng" dirty="0">
                <a:solidFill>
                  <a:srgbClr val="131567"/>
                </a:solidFill>
              </a:rPr>
              <a:t>sedadel</a:t>
            </a:r>
            <a:r>
              <a:rPr lang="cs-CZ" b="1" dirty="0">
                <a:solidFill>
                  <a:srgbClr val="131567"/>
                </a:solidFill>
              </a:rPr>
              <a:t> </a:t>
            </a:r>
            <a:r>
              <a:rPr lang="cs-CZ" dirty="0">
                <a:solidFill>
                  <a:srgbClr val="131567"/>
                </a:solidFill>
              </a:rPr>
              <a:t>pro řadu světových výrobců do téměř 20 zemí světa jako je například Švýcarsko, Německo, Saudská Arábie atd.</a:t>
            </a:r>
          </a:p>
          <a:p>
            <a:pPr lvl="0" algn="just"/>
            <a:endParaRPr lang="cs-CZ" dirty="0">
              <a:solidFill>
                <a:srgbClr val="131567"/>
              </a:solidFill>
            </a:endParaRPr>
          </a:p>
        </p:txBody>
      </p:sp>
      <p:pic>
        <p:nvPicPr>
          <p:cNvPr id="1026" name="Picture 2" descr="Dálková doprava | BORC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30" y="5012515"/>
            <a:ext cx="1885028" cy="18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2187" y="2979530"/>
            <a:ext cx="6092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EU statistika: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každý 2. vagon jezdí na českých dvojkolích BONATRANS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každé 3. vozidlo osobních vlaků a lokomotiv má                                   kola a/nebo nápravu z BONATRANS.</a:t>
            </a:r>
          </a:p>
          <a:p>
            <a:pPr algn="just"/>
            <a:endParaRPr lang="cs-CZ" dirty="0">
              <a:solidFill>
                <a:srgbClr val="131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6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6688" y="1657035"/>
            <a:ext cx="8714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České </a:t>
            </a:r>
            <a:r>
              <a:rPr lang="cs-CZ" u="sng" dirty="0">
                <a:solidFill>
                  <a:srgbClr val="131567"/>
                </a:solidFill>
              </a:rPr>
              <a:t>převodovky</a:t>
            </a:r>
            <a:r>
              <a:rPr lang="cs-CZ" dirty="0">
                <a:solidFill>
                  <a:srgbClr val="131567"/>
                </a:solidFill>
              </a:rPr>
              <a:t> pro kolejová vozidla jsou dodávány pro řadu výrobců kolejových vozidel a slouží svému účelu  téměř v dlouhé řadě zemí celého světa.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  <a:p>
            <a:pPr algn="just"/>
            <a:endParaRPr lang="cs-CZ" dirty="0">
              <a:solidFill>
                <a:srgbClr val="1315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131567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3100" y="2330762"/>
            <a:ext cx="5507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České </a:t>
            </a:r>
            <a:r>
              <a:rPr lang="cs-CZ" u="sng" dirty="0">
                <a:solidFill>
                  <a:srgbClr val="131567"/>
                </a:solidFill>
              </a:rPr>
              <a:t>brzdové systémy </a:t>
            </a:r>
            <a:r>
              <a:rPr lang="cs-CZ" dirty="0">
                <a:solidFill>
                  <a:srgbClr val="131567"/>
                </a:solidFill>
              </a:rPr>
              <a:t>a komponenty pro nákladní a osobní vozy, příměstské jednotky, lokomotivy, soupravy metra i tramvaje je možné vidět nejen v Evropě, ale také v Číně, Indii, Malajsii, Indonésii či Alžírsku.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53865" y="332656"/>
            <a:ext cx="590465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>
                <a:solidFill>
                  <a:srgbClr val="0E104E"/>
                </a:solidFill>
                <a:latin typeface="Arial Nadpisy"/>
                <a:cs typeface="Arial" panose="020B0604020202020204" pitchFamily="34" charset="0"/>
              </a:rPr>
              <a:t>Výroba komponentů a dílů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6688" y="3780137"/>
            <a:ext cx="87148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Výroba </a:t>
            </a:r>
            <a:r>
              <a:rPr lang="cs-CZ" u="sng" dirty="0">
                <a:solidFill>
                  <a:srgbClr val="131567"/>
                </a:solidFill>
              </a:rPr>
              <a:t>podvozkových pružin </a:t>
            </a:r>
            <a:r>
              <a:rPr lang="cs-CZ" dirty="0">
                <a:solidFill>
                  <a:srgbClr val="131567"/>
                </a:solidFill>
              </a:rPr>
              <a:t>(šroubových, listových a parabolických) tvářených za tepla, které se používají v železničním průmyslu - tramvaje a lokomotivy.  Více než 90% produkce podvozkových pružin je určena na export a to zejména do zemí EU.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31567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39" r="10603"/>
          <a:stretch/>
        </p:blipFill>
        <p:spPr>
          <a:xfrm>
            <a:off x="6271569" y="4604135"/>
            <a:ext cx="2539786" cy="219874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6776" y="4974901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31567"/>
                </a:solidFill>
              </a:rPr>
              <a:t>Výroba a </a:t>
            </a:r>
            <a:r>
              <a:rPr lang="cs-CZ" u="sng" dirty="0">
                <a:solidFill>
                  <a:srgbClr val="131567"/>
                </a:solidFill>
              </a:rPr>
              <a:t>vývoj řídicích systémů a elektroniky pro dopravu</a:t>
            </a:r>
            <a:r>
              <a:rPr lang="cs-CZ" dirty="0">
                <a:solidFill>
                  <a:srgbClr val="131567"/>
                </a:solidFill>
              </a:rPr>
              <a:t>, především pak pro železniční a kolejová vozidla do celé řady zemí světa - Německo, Turecko, Estonsko, Saudská Arábie, Polsko, Slovensko, Finsko, Maďarsko, Ázerbájdžán, Dánsko.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7246DFB-CF7B-C740-A1D9-30C84E16C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11" y="2331530"/>
            <a:ext cx="2686810" cy="14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92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Refresh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72C7E7"/>
      </a:accent6>
      <a:hlink>
        <a:srgbClr val="00A1DE"/>
      </a:hlink>
      <a:folHlink>
        <a:srgbClr val="72C7E7"/>
      </a:folHlink>
    </a:clrScheme>
    <a:fontScheme name="template_white_cz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  <a:noAutofit/>
      </a:bodyPr>
      <a:lstStyle>
        <a:defPPr marL="177800" marR="0" indent="-1778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25000"/>
          </a:spcAft>
          <a:buClr>
            <a:srgbClr val="000066"/>
          </a:buClr>
          <a:buSzTx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36000" tIns="36000" rIns="36000" bIns="36000" rtlCol="0">
        <a:noAutofit/>
      </a:bodyPr>
      <a:lstStyle>
        <a:defPPr marL="177800" indent="-177800">
          <a:defRPr sz="14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emplate_white_cze 1">
        <a:dk1>
          <a:srgbClr val="000066"/>
        </a:dk1>
        <a:lt1>
          <a:srgbClr val="FFFFFF"/>
        </a:lt1>
        <a:dk2>
          <a:srgbClr val="000066"/>
        </a:dk2>
        <a:lt2>
          <a:srgbClr val="E5E5CC"/>
        </a:lt2>
        <a:accent1>
          <a:srgbClr val="800080"/>
        </a:accent1>
        <a:accent2>
          <a:srgbClr val="996633"/>
        </a:accent2>
        <a:accent3>
          <a:srgbClr val="FFFFFF"/>
        </a:accent3>
        <a:accent4>
          <a:srgbClr val="000056"/>
        </a:accent4>
        <a:accent5>
          <a:srgbClr val="C0AAC0"/>
        </a:accent5>
        <a:accent6>
          <a:srgbClr val="8A5C2D"/>
        </a:accent6>
        <a:hlink>
          <a:srgbClr val="3366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white_cze 2">
        <a:dk1>
          <a:srgbClr val="000066"/>
        </a:dk1>
        <a:lt1>
          <a:srgbClr val="FFFFFF"/>
        </a:lt1>
        <a:dk2>
          <a:srgbClr val="000066"/>
        </a:dk2>
        <a:lt2>
          <a:srgbClr val="E5E5CC"/>
        </a:lt2>
        <a:accent1>
          <a:srgbClr val="000066"/>
        </a:accent1>
        <a:accent2>
          <a:srgbClr val="996633"/>
        </a:accent2>
        <a:accent3>
          <a:srgbClr val="FFFFFF"/>
        </a:accent3>
        <a:accent4>
          <a:srgbClr val="000056"/>
        </a:accent4>
        <a:accent5>
          <a:srgbClr val="AAAAB8"/>
        </a:accent5>
        <a:accent6>
          <a:srgbClr val="8A5C2D"/>
        </a:accent6>
        <a:hlink>
          <a:srgbClr val="3366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white_cze 3">
        <a:dk1>
          <a:srgbClr val="000066"/>
        </a:dk1>
        <a:lt1>
          <a:srgbClr val="FFFFFF"/>
        </a:lt1>
        <a:dk2>
          <a:srgbClr val="000066"/>
        </a:dk2>
        <a:lt2>
          <a:srgbClr val="E5E5CC"/>
        </a:lt2>
        <a:accent1>
          <a:srgbClr val="6666FF"/>
        </a:accent1>
        <a:accent2>
          <a:srgbClr val="996633"/>
        </a:accent2>
        <a:accent3>
          <a:srgbClr val="FFFFFF"/>
        </a:accent3>
        <a:accent4>
          <a:srgbClr val="000056"/>
        </a:accent4>
        <a:accent5>
          <a:srgbClr val="B8B8FF"/>
        </a:accent5>
        <a:accent6>
          <a:srgbClr val="8A5C2D"/>
        </a:accent6>
        <a:hlink>
          <a:srgbClr val="3366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ptx" id="{DBA1954A-564B-4DFC-91F0-223377FAFCB2}" vid="{B865142A-704B-4BB3-A9B2-E3EB9EEA00F6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2" ma:contentTypeDescription="Vytvoří nový dokument" ma:contentTypeScope="" ma:versionID="0c3a50f40feb0f2f35fe67b047648976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859781ea61f1f623dd1f0981d0cdbf64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44495-84BF-47C3-B0F8-FCC55072145B}">
  <ds:schemaRefs>
    <ds:schemaRef ds:uri="http://purl.org/dc/dcmitype/"/>
    <ds:schemaRef ds:uri="a4add95d-39ba-4e9e-ad16-6bcdeabd52aa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28157356-507e-468c-95e5-14d7b67a9df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FDA861-EEC1-4966-84A0-E860A8986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5F9CE-AAB8-4521-A1D6-8DA5A14E8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dd95d-39ba-4e9e-ad16-6bcdeabd52aa"/>
    <ds:schemaRef ds:uri="28157356-507e-468c-95e5-14d7b67a9d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1289</Words>
  <Application>Microsoft Macintosh PowerPoint</Application>
  <PresentationFormat>Předvádění na obrazovce (4:3)</PresentationFormat>
  <Paragraphs>122</Paragraphs>
  <Slides>20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Arial Nadpisy</vt:lpstr>
      <vt:lpstr>Calibri</vt:lpstr>
      <vt:lpstr>Courier New</vt:lpstr>
      <vt:lpstr>Wingdings</vt:lpstr>
      <vt:lpstr>Motiv systému Office</vt:lpstr>
      <vt:lpstr>Blank</vt:lpstr>
      <vt:lpstr>ČESKÝ ŽELEZNIČNÍ PRŮMYSL A DOPRAVNÍ STROJÍRENSTVÍ</vt:lpstr>
      <vt:lpstr>ČESKÝ ŽELEZNIČNÍ PRŮMYSL A DOPRAVNÍ STROJÍRENSTVÍ</vt:lpstr>
      <vt:lpstr>Výzkumné ústavy a zkušebny </vt:lpstr>
      <vt:lpstr>Infrastruktura </vt:lpstr>
      <vt:lpstr>Sdělovací a zabezpečovací technika </vt:lpstr>
      <vt:lpstr>Výroba nových kolejových vozidel a servis </vt:lpstr>
      <vt:lpstr>Výroba nových kolejových vozidel a servis </vt:lpstr>
      <vt:lpstr>Výroba komponentů a dílů</vt:lpstr>
      <vt:lpstr>Prezentace aplikace PowerPoint</vt:lpstr>
      <vt:lpstr>ACRI  Asociace podniků českého železničního průmyslu</vt:lpstr>
      <vt:lpstr>Dopadová analýza ACRI</vt:lpstr>
      <vt:lpstr>Hlavní činnosti ACRI</vt:lpstr>
      <vt:lpstr>ZELENÁ DOHODA PRO EVROPU BEZ-EMISNÍ ŽELEZNICE</vt:lpstr>
      <vt:lpstr>ZELENÁ DOHODA PRO EVROPU 2021 ROKEM ŽELEZNICE </vt:lpstr>
      <vt:lpstr>Prezentace aplikace PowerPoint</vt:lpstr>
      <vt:lpstr>EU27 (v miliardách EUR)  </vt:lpstr>
      <vt:lpstr>Financování „ Next Generation EU“ 2021-2024</vt:lpstr>
      <vt:lpstr>Předběžné obecné podmínky pro financování z RRF / NPO</vt:lpstr>
      <vt:lpstr>Národního plánu obnovy - NPO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ACRI</dc:creator>
  <cp:lastModifiedBy>Radek Mašík</cp:lastModifiedBy>
  <cp:revision>372</cp:revision>
  <cp:lastPrinted>2020-09-22T16:53:40Z</cp:lastPrinted>
  <dcterms:created xsi:type="dcterms:W3CDTF">2014-01-20T09:07:56Z</dcterms:created>
  <dcterms:modified xsi:type="dcterms:W3CDTF">2020-09-30T05:47:08Z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0x0101007264FE49EA983347BC7C3FA7254FCFE8</vt:lpwstr>
  </property>
</Properties>
</file>