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media/image3.jpg" ContentType="image/png"/>
  <Override PartName="/ppt/media/image4.jpg" ContentType="image/png"/>
  <Override PartName="/ppt/media/image5.jpg" ContentType="image/png"/>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441" r:id="rId2"/>
    <p:sldId id="442" r:id="rId3"/>
    <p:sldId id="444" r:id="rId4"/>
    <p:sldId id="447" r:id="rId5"/>
    <p:sldId id="263" r:id="rId6"/>
    <p:sldId id="445" r:id="rId7"/>
    <p:sldId id="438" r:id="rId8"/>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tačinský Jakub Mgr." initials="PJM" lastIdx="1" clrIdx="0">
    <p:extLst>
      <p:ext uri="{19B8F6BF-5375-455C-9EA6-DF929625EA0E}">
        <p15:presenceInfo xmlns:p15="http://schemas.microsoft.com/office/powerpoint/2012/main" userId="S::jakub.ptacinsky@sudop.cz::ae7a3292-0412-4dcc-99ee-3e96ea14e83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6" autoAdjust="0"/>
    <p:restoredTop sz="94660"/>
  </p:normalViewPr>
  <p:slideViewPr>
    <p:cSldViewPr snapToGrid="0">
      <p:cViewPr varScale="1">
        <p:scale>
          <a:sx n="86" d="100"/>
          <a:sy n="86" d="100"/>
        </p:scale>
        <p:origin x="55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5739A0-4E09-40FA-AF3F-D498327FD55D}" type="datetimeFigureOut">
              <a:rPr lang="cs-CZ" smtClean="0"/>
              <a:t>15.09.2021</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78F691-DC0D-4A41-981E-F8672F34EB37}" type="slidenum">
              <a:rPr lang="cs-CZ" smtClean="0"/>
              <a:t>‹#›</a:t>
            </a:fld>
            <a:endParaRPr lang="cs-CZ"/>
          </a:p>
        </p:txBody>
      </p:sp>
    </p:spTree>
    <p:extLst>
      <p:ext uri="{BB962C8B-B14F-4D97-AF65-F5344CB8AC3E}">
        <p14:creationId xmlns:p14="http://schemas.microsoft.com/office/powerpoint/2010/main" val="4226936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720711-C8A6-4A96-9B51-DD4076C5A861}"/>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8F7E44D8-C4AD-4339-B62E-71979D9C14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C8745A72-8478-4138-A1CE-D28DECA446DC}"/>
              </a:ext>
            </a:extLst>
          </p:cNvPr>
          <p:cNvSpPr>
            <a:spLocks noGrp="1"/>
          </p:cNvSpPr>
          <p:nvPr>
            <p:ph type="dt" sz="half" idx="10"/>
          </p:nvPr>
        </p:nvSpPr>
        <p:spPr/>
        <p:txBody>
          <a:bodyPr/>
          <a:lstStyle/>
          <a:p>
            <a:fld id="{FE7E7FD8-35BA-4903-B254-C2344B21851A}" type="datetimeFigureOut">
              <a:rPr lang="cs-CZ" smtClean="0"/>
              <a:t>15.09.2021</a:t>
            </a:fld>
            <a:endParaRPr lang="cs-CZ"/>
          </a:p>
        </p:txBody>
      </p:sp>
      <p:sp>
        <p:nvSpPr>
          <p:cNvPr id="5" name="Zástupný symbol pro zápatí 4">
            <a:extLst>
              <a:ext uri="{FF2B5EF4-FFF2-40B4-BE49-F238E27FC236}">
                <a16:creationId xmlns:a16="http://schemas.microsoft.com/office/drawing/2014/main" id="{A6E3BFC8-2E5E-44AA-9A50-6B900DEC08C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2E225D6-A5B2-4B7D-9C68-2E82A6ADA0CE}"/>
              </a:ext>
            </a:extLst>
          </p:cNvPr>
          <p:cNvSpPr>
            <a:spLocks noGrp="1"/>
          </p:cNvSpPr>
          <p:nvPr>
            <p:ph type="sldNum" sz="quarter" idx="12"/>
          </p:nvPr>
        </p:nvSpPr>
        <p:spPr/>
        <p:txBody>
          <a:bodyPr/>
          <a:lstStyle/>
          <a:p>
            <a:fld id="{2AB3BD6F-9E82-48FF-B244-C23B8DC5D171}" type="slidenum">
              <a:rPr lang="cs-CZ" smtClean="0"/>
              <a:t>‹#›</a:t>
            </a:fld>
            <a:endParaRPr lang="cs-CZ"/>
          </a:p>
        </p:txBody>
      </p:sp>
    </p:spTree>
    <p:extLst>
      <p:ext uri="{BB962C8B-B14F-4D97-AF65-F5344CB8AC3E}">
        <p14:creationId xmlns:p14="http://schemas.microsoft.com/office/powerpoint/2010/main" val="1920839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B936A4-6FD7-4797-B022-B05E55874C51}"/>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864604C0-12DD-4259-AB3C-6A31F4CBB459}"/>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3CEF034-2284-4B72-9C14-7E5380710062}"/>
              </a:ext>
            </a:extLst>
          </p:cNvPr>
          <p:cNvSpPr>
            <a:spLocks noGrp="1"/>
          </p:cNvSpPr>
          <p:nvPr>
            <p:ph type="dt" sz="half" idx="10"/>
          </p:nvPr>
        </p:nvSpPr>
        <p:spPr/>
        <p:txBody>
          <a:bodyPr/>
          <a:lstStyle/>
          <a:p>
            <a:fld id="{FE7E7FD8-35BA-4903-B254-C2344B21851A}" type="datetimeFigureOut">
              <a:rPr lang="cs-CZ" smtClean="0"/>
              <a:t>15.09.2021</a:t>
            </a:fld>
            <a:endParaRPr lang="cs-CZ"/>
          </a:p>
        </p:txBody>
      </p:sp>
      <p:sp>
        <p:nvSpPr>
          <p:cNvPr id="5" name="Zástupný symbol pro zápatí 4">
            <a:extLst>
              <a:ext uri="{FF2B5EF4-FFF2-40B4-BE49-F238E27FC236}">
                <a16:creationId xmlns:a16="http://schemas.microsoft.com/office/drawing/2014/main" id="{84A8EE92-995B-4D63-8811-83535F7CDCD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F19D207-171A-4C08-A39D-27FC7E25BB48}"/>
              </a:ext>
            </a:extLst>
          </p:cNvPr>
          <p:cNvSpPr>
            <a:spLocks noGrp="1"/>
          </p:cNvSpPr>
          <p:nvPr>
            <p:ph type="sldNum" sz="quarter" idx="12"/>
          </p:nvPr>
        </p:nvSpPr>
        <p:spPr/>
        <p:txBody>
          <a:bodyPr/>
          <a:lstStyle/>
          <a:p>
            <a:fld id="{2AB3BD6F-9E82-48FF-B244-C23B8DC5D171}" type="slidenum">
              <a:rPr lang="cs-CZ" smtClean="0"/>
              <a:t>‹#›</a:t>
            </a:fld>
            <a:endParaRPr lang="cs-CZ"/>
          </a:p>
        </p:txBody>
      </p:sp>
    </p:spTree>
    <p:extLst>
      <p:ext uri="{BB962C8B-B14F-4D97-AF65-F5344CB8AC3E}">
        <p14:creationId xmlns:p14="http://schemas.microsoft.com/office/powerpoint/2010/main" val="706136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F329FECB-72D0-400E-B179-438BAAF4C585}"/>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945E5F7E-F683-4679-93CD-D0FA3A14B5DB}"/>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788C5E2-CDDD-45DC-A26C-A2569751FBAE}"/>
              </a:ext>
            </a:extLst>
          </p:cNvPr>
          <p:cNvSpPr>
            <a:spLocks noGrp="1"/>
          </p:cNvSpPr>
          <p:nvPr>
            <p:ph type="dt" sz="half" idx="10"/>
          </p:nvPr>
        </p:nvSpPr>
        <p:spPr/>
        <p:txBody>
          <a:bodyPr/>
          <a:lstStyle/>
          <a:p>
            <a:fld id="{FE7E7FD8-35BA-4903-B254-C2344B21851A}" type="datetimeFigureOut">
              <a:rPr lang="cs-CZ" smtClean="0"/>
              <a:t>15.09.2021</a:t>
            </a:fld>
            <a:endParaRPr lang="cs-CZ"/>
          </a:p>
        </p:txBody>
      </p:sp>
      <p:sp>
        <p:nvSpPr>
          <p:cNvPr id="5" name="Zástupný symbol pro zápatí 4">
            <a:extLst>
              <a:ext uri="{FF2B5EF4-FFF2-40B4-BE49-F238E27FC236}">
                <a16:creationId xmlns:a16="http://schemas.microsoft.com/office/drawing/2014/main" id="{BB012623-F29E-4925-A15E-8EBEAACBB77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6557FDC-7653-4840-85BF-F2E27DFBA65B}"/>
              </a:ext>
            </a:extLst>
          </p:cNvPr>
          <p:cNvSpPr>
            <a:spLocks noGrp="1"/>
          </p:cNvSpPr>
          <p:nvPr>
            <p:ph type="sldNum" sz="quarter" idx="12"/>
          </p:nvPr>
        </p:nvSpPr>
        <p:spPr/>
        <p:txBody>
          <a:bodyPr/>
          <a:lstStyle/>
          <a:p>
            <a:fld id="{2AB3BD6F-9E82-48FF-B244-C23B8DC5D171}" type="slidenum">
              <a:rPr lang="cs-CZ" smtClean="0"/>
              <a:t>‹#›</a:t>
            </a:fld>
            <a:endParaRPr lang="cs-CZ"/>
          </a:p>
        </p:txBody>
      </p:sp>
    </p:spTree>
    <p:extLst>
      <p:ext uri="{BB962C8B-B14F-4D97-AF65-F5344CB8AC3E}">
        <p14:creationId xmlns:p14="http://schemas.microsoft.com/office/powerpoint/2010/main" val="3227595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B99AA1A-5847-47E2-BF00-70C5DD2B9D7D}"/>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03A1BBC0-BE65-4738-BB53-7F0F67C5DECC}"/>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5200F267-97AC-4E15-BF50-621B92A11097}"/>
              </a:ext>
            </a:extLst>
          </p:cNvPr>
          <p:cNvSpPr>
            <a:spLocks noGrp="1"/>
          </p:cNvSpPr>
          <p:nvPr>
            <p:ph type="dt" sz="half" idx="10"/>
          </p:nvPr>
        </p:nvSpPr>
        <p:spPr/>
        <p:txBody>
          <a:bodyPr/>
          <a:lstStyle/>
          <a:p>
            <a:fld id="{FE7E7FD8-35BA-4903-B254-C2344B21851A}" type="datetimeFigureOut">
              <a:rPr lang="cs-CZ" smtClean="0"/>
              <a:t>15.09.2021</a:t>
            </a:fld>
            <a:endParaRPr lang="cs-CZ"/>
          </a:p>
        </p:txBody>
      </p:sp>
      <p:sp>
        <p:nvSpPr>
          <p:cNvPr id="5" name="Zástupný symbol pro zápatí 4">
            <a:extLst>
              <a:ext uri="{FF2B5EF4-FFF2-40B4-BE49-F238E27FC236}">
                <a16:creationId xmlns:a16="http://schemas.microsoft.com/office/drawing/2014/main" id="{0D2CDBC2-1245-4C40-BE0D-46B7D7540E9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451B530-792E-4BA1-85FD-E2CBEAD9D020}"/>
              </a:ext>
            </a:extLst>
          </p:cNvPr>
          <p:cNvSpPr>
            <a:spLocks noGrp="1"/>
          </p:cNvSpPr>
          <p:nvPr>
            <p:ph type="sldNum" sz="quarter" idx="12"/>
          </p:nvPr>
        </p:nvSpPr>
        <p:spPr/>
        <p:txBody>
          <a:bodyPr/>
          <a:lstStyle/>
          <a:p>
            <a:fld id="{2AB3BD6F-9E82-48FF-B244-C23B8DC5D171}" type="slidenum">
              <a:rPr lang="cs-CZ" smtClean="0"/>
              <a:t>‹#›</a:t>
            </a:fld>
            <a:endParaRPr lang="cs-CZ"/>
          </a:p>
        </p:txBody>
      </p:sp>
    </p:spTree>
    <p:extLst>
      <p:ext uri="{BB962C8B-B14F-4D97-AF65-F5344CB8AC3E}">
        <p14:creationId xmlns:p14="http://schemas.microsoft.com/office/powerpoint/2010/main" val="2288384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89A2F3-9995-4787-9333-1D5F192CF89E}"/>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AD839B56-0B04-493B-81F2-CE83DB7123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7E945681-ED89-4642-90D2-7CEE02BCBAE0}"/>
              </a:ext>
            </a:extLst>
          </p:cNvPr>
          <p:cNvSpPr>
            <a:spLocks noGrp="1"/>
          </p:cNvSpPr>
          <p:nvPr>
            <p:ph type="dt" sz="half" idx="10"/>
          </p:nvPr>
        </p:nvSpPr>
        <p:spPr/>
        <p:txBody>
          <a:bodyPr/>
          <a:lstStyle/>
          <a:p>
            <a:fld id="{FE7E7FD8-35BA-4903-B254-C2344B21851A}" type="datetimeFigureOut">
              <a:rPr lang="cs-CZ" smtClean="0"/>
              <a:t>15.09.2021</a:t>
            </a:fld>
            <a:endParaRPr lang="cs-CZ"/>
          </a:p>
        </p:txBody>
      </p:sp>
      <p:sp>
        <p:nvSpPr>
          <p:cNvPr id="5" name="Zástupný symbol pro zápatí 4">
            <a:extLst>
              <a:ext uri="{FF2B5EF4-FFF2-40B4-BE49-F238E27FC236}">
                <a16:creationId xmlns:a16="http://schemas.microsoft.com/office/drawing/2014/main" id="{93F4E769-9829-408E-A40B-F0E7598927B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7477571-C4BE-4F43-BBC7-AAFD84BC1C9D}"/>
              </a:ext>
            </a:extLst>
          </p:cNvPr>
          <p:cNvSpPr>
            <a:spLocks noGrp="1"/>
          </p:cNvSpPr>
          <p:nvPr>
            <p:ph type="sldNum" sz="quarter" idx="12"/>
          </p:nvPr>
        </p:nvSpPr>
        <p:spPr/>
        <p:txBody>
          <a:bodyPr/>
          <a:lstStyle/>
          <a:p>
            <a:fld id="{2AB3BD6F-9E82-48FF-B244-C23B8DC5D171}" type="slidenum">
              <a:rPr lang="cs-CZ" smtClean="0"/>
              <a:t>‹#›</a:t>
            </a:fld>
            <a:endParaRPr lang="cs-CZ"/>
          </a:p>
        </p:txBody>
      </p:sp>
    </p:spTree>
    <p:extLst>
      <p:ext uri="{BB962C8B-B14F-4D97-AF65-F5344CB8AC3E}">
        <p14:creationId xmlns:p14="http://schemas.microsoft.com/office/powerpoint/2010/main" val="1888890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2F4AFC-E7C2-4D00-A809-03C4B4DCD60F}"/>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006FB722-FDC6-4C0C-940E-EE94946356A0}"/>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448E8641-A9C6-4F0C-B1EB-7A265BD504AF}"/>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30647F68-F7FE-4FD1-9A6B-A16464D0BFA9}"/>
              </a:ext>
            </a:extLst>
          </p:cNvPr>
          <p:cNvSpPr>
            <a:spLocks noGrp="1"/>
          </p:cNvSpPr>
          <p:nvPr>
            <p:ph type="dt" sz="half" idx="10"/>
          </p:nvPr>
        </p:nvSpPr>
        <p:spPr/>
        <p:txBody>
          <a:bodyPr/>
          <a:lstStyle/>
          <a:p>
            <a:fld id="{FE7E7FD8-35BA-4903-B254-C2344B21851A}" type="datetimeFigureOut">
              <a:rPr lang="cs-CZ" smtClean="0"/>
              <a:t>15.09.2021</a:t>
            </a:fld>
            <a:endParaRPr lang="cs-CZ"/>
          </a:p>
        </p:txBody>
      </p:sp>
      <p:sp>
        <p:nvSpPr>
          <p:cNvPr id="6" name="Zástupný symbol pro zápatí 5">
            <a:extLst>
              <a:ext uri="{FF2B5EF4-FFF2-40B4-BE49-F238E27FC236}">
                <a16:creationId xmlns:a16="http://schemas.microsoft.com/office/drawing/2014/main" id="{C516E809-DAD0-486F-A813-87CCD05D0610}"/>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EECD80CA-6F55-49E1-9B03-C9000F4A862B}"/>
              </a:ext>
            </a:extLst>
          </p:cNvPr>
          <p:cNvSpPr>
            <a:spLocks noGrp="1"/>
          </p:cNvSpPr>
          <p:nvPr>
            <p:ph type="sldNum" sz="quarter" idx="12"/>
          </p:nvPr>
        </p:nvSpPr>
        <p:spPr/>
        <p:txBody>
          <a:bodyPr/>
          <a:lstStyle/>
          <a:p>
            <a:fld id="{2AB3BD6F-9E82-48FF-B244-C23B8DC5D171}" type="slidenum">
              <a:rPr lang="cs-CZ" smtClean="0"/>
              <a:t>‹#›</a:t>
            </a:fld>
            <a:endParaRPr lang="cs-CZ"/>
          </a:p>
        </p:txBody>
      </p:sp>
    </p:spTree>
    <p:extLst>
      <p:ext uri="{BB962C8B-B14F-4D97-AF65-F5344CB8AC3E}">
        <p14:creationId xmlns:p14="http://schemas.microsoft.com/office/powerpoint/2010/main" val="625073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215C67-766C-4072-B5C6-0766C17A24D8}"/>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2A2A4001-5F2F-4F49-B71E-28F438FAC3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1736FE15-F323-41B3-958B-F935D2D87116}"/>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C61D86F0-F481-429B-9589-B4B951D539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3067DA12-A1E2-4E61-ADC7-7CE860BA09B7}"/>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D59FFED3-9696-490A-BC7A-341BF5E07155}"/>
              </a:ext>
            </a:extLst>
          </p:cNvPr>
          <p:cNvSpPr>
            <a:spLocks noGrp="1"/>
          </p:cNvSpPr>
          <p:nvPr>
            <p:ph type="dt" sz="half" idx="10"/>
          </p:nvPr>
        </p:nvSpPr>
        <p:spPr/>
        <p:txBody>
          <a:bodyPr/>
          <a:lstStyle/>
          <a:p>
            <a:fld id="{FE7E7FD8-35BA-4903-B254-C2344B21851A}" type="datetimeFigureOut">
              <a:rPr lang="cs-CZ" smtClean="0"/>
              <a:t>15.09.2021</a:t>
            </a:fld>
            <a:endParaRPr lang="cs-CZ"/>
          </a:p>
        </p:txBody>
      </p:sp>
      <p:sp>
        <p:nvSpPr>
          <p:cNvPr id="8" name="Zástupný symbol pro zápatí 7">
            <a:extLst>
              <a:ext uri="{FF2B5EF4-FFF2-40B4-BE49-F238E27FC236}">
                <a16:creationId xmlns:a16="http://schemas.microsoft.com/office/drawing/2014/main" id="{EB43E078-5EFD-475F-927E-5D0A08EFE577}"/>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44E92877-80B1-41B5-A6F9-ABDA01B571BC}"/>
              </a:ext>
            </a:extLst>
          </p:cNvPr>
          <p:cNvSpPr>
            <a:spLocks noGrp="1"/>
          </p:cNvSpPr>
          <p:nvPr>
            <p:ph type="sldNum" sz="quarter" idx="12"/>
          </p:nvPr>
        </p:nvSpPr>
        <p:spPr/>
        <p:txBody>
          <a:bodyPr/>
          <a:lstStyle/>
          <a:p>
            <a:fld id="{2AB3BD6F-9E82-48FF-B244-C23B8DC5D171}" type="slidenum">
              <a:rPr lang="cs-CZ" smtClean="0"/>
              <a:t>‹#›</a:t>
            </a:fld>
            <a:endParaRPr lang="cs-CZ"/>
          </a:p>
        </p:txBody>
      </p:sp>
    </p:spTree>
    <p:extLst>
      <p:ext uri="{BB962C8B-B14F-4D97-AF65-F5344CB8AC3E}">
        <p14:creationId xmlns:p14="http://schemas.microsoft.com/office/powerpoint/2010/main" val="921928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A49623-12BE-49CF-AEEB-AEDDD9BD8973}"/>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397EE69D-FDFB-46F1-8F96-0056D1BC8518}"/>
              </a:ext>
            </a:extLst>
          </p:cNvPr>
          <p:cNvSpPr>
            <a:spLocks noGrp="1"/>
          </p:cNvSpPr>
          <p:nvPr>
            <p:ph type="dt" sz="half" idx="10"/>
          </p:nvPr>
        </p:nvSpPr>
        <p:spPr/>
        <p:txBody>
          <a:bodyPr/>
          <a:lstStyle/>
          <a:p>
            <a:fld id="{FE7E7FD8-35BA-4903-B254-C2344B21851A}" type="datetimeFigureOut">
              <a:rPr lang="cs-CZ" smtClean="0"/>
              <a:t>15.09.2021</a:t>
            </a:fld>
            <a:endParaRPr lang="cs-CZ"/>
          </a:p>
        </p:txBody>
      </p:sp>
      <p:sp>
        <p:nvSpPr>
          <p:cNvPr id="4" name="Zástupný symbol pro zápatí 3">
            <a:extLst>
              <a:ext uri="{FF2B5EF4-FFF2-40B4-BE49-F238E27FC236}">
                <a16:creationId xmlns:a16="http://schemas.microsoft.com/office/drawing/2014/main" id="{537A45F3-977E-46BC-8E57-46F8C1D9E821}"/>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CE72F290-4C43-497E-A2BA-07FFB776B77F}"/>
              </a:ext>
            </a:extLst>
          </p:cNvPr>
          <p:cNvSpPr>
            <a:spLocks noGrp="1"/>
          </p:cNvSpPr>
          <p:nvPr>
            <p:ph type="sldNum" sz="quarter" idx="12"/>
          </p:nvPr>
        </p:nvSpPr>
        <p:spPr/>
        <p:txBody>
          <a:bodyPr/>
          <a:lstStyle/>
          <a:p>
            <a:fld id="{2AB3BD6F-9E82-48FF-B244-C23B8DC5D171}" type="slidenum">
              <a:rPr lang="cs-CZ" smtClean="0"/>
              <a:t>‹#›</a:t>
            </a:fld>
            <a:endParaRPr lang="cs-CZ"/>
          </a:p>
        </p:txBody>
      </p:sp>
    </p:spTree>
    <p:extLst>
      <p:ext uri="{BB962C8B-B14F-4D97-AF65-F5344CB8AC3E}">
        <p14:creationId xmlns:p14="http://schemas.microsoft.com/office/powerpoint/2010/main" val="536275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C674FAF0-6619-41B0-BCCE-2E2BBA2BE65A}"/>
              </a:ext>
            </a:extLst>
          </p:cNvPr>
          <p:cNvSpPr>
            <a:spLocks noGrp="1"/>
          </p:cNvSpPr>
          <p:nvPr>
            <p:ph type="dt" sz="half" idx="10"/>
          </p:nvPr>
        </p:nvSpPr>
        <p:spPr/>
        <p:txBody>
          <a:bodyPr/>
          <a:lstStyle/>
          <a:p>
            <a:fld id="{FE7E7FD8-35BA-4903-B254-C2344B21851A}" type="datetimeFigureOut">
              <a:rPr lang="cs-CZ" smtClean="0"/>
              <a:t>15.09.2021</a:t>
            </a:fld>
            <a:endParaRPr lang="cs-CZ"/>
          </a:p>
        </p:txBody>
      </p:sp>
      <p:sp>
        <p:nvSpPr>
          <p:cNvPr id="3" name="Zástupný symbol pro zápatí 2">
            <a:extLst>
              <a:ext uri="{FF2B5EF4-FFF2-40B4-BE49-F238E27FC236}">
                <a16:creationId xmlns:a16="http://schemas.microsoft.com/office/drawing/2014/main" id="{DD620884-E1F1-44D0-BA61-59659E29BA57}"/>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B2C37DE1-494D-416A-9238-AECDF38BDA1A}"/>
              </a:ext>
            </a:extLst>
          </p:cNvPr>
          <p:cNvSpPr>
            <a:spLocks noGrp="1"/>
          </p:cNvSpPr>
          <p:nvPr>
            <p:ph type="sldNum" sz="quarter" idx="12"/>
          </p:nvPr>
        </p:nvSpPr>
        <p:spPr/>
        <p:txBody>
          <a:bodyPr/>
          <a:lstStyle/>
          <a:p>
            <a:fld id="{2AB3BD6F-9E82-48FF-B244-C23B8DC5D171}" type="slidenum">
              <a:rPr lang="cs-CZ" smtClean="0"/>
              <a:t>‹#›</a:t>
            </a:fld>
            <a:endParaRPr lang="cs-CZ"/>
          </a:p>
        </p:txBody>
      </p:sp>
    </p:spTree>
    <p:extLst>
      <p:ext uri="{BB962C8B-B14F-4D97-AF65-F5344CB8AC3E}">
        <p14:creationId xmlns:p14="http://schemas.microsoft.com/office/powerpoint/2010/main" val="3702466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287BD35-8918-45F9-B5DB-F4E5C4653688}"/>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E4900FC9-BDA2-4DA1-BDCA-652E7D6ABF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FF2A02DB-E4F3-4A83-A288-0EB548AF40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E449D76E-7096-4AA3-ABDB-7AA458F23E84}"/>
              </a:ext>
            </a:extLst>
          </p:cNvPr>
          <p:cNvSpPr>
            <a:spLocks noGrp="1"/>
          </p:cNvSpPr>
          <p:nvPr>
            <p:ph type="dt" sz="half" idx="10"/>
          </p:nvPr>
        </p:nvSpPr>
        <p:spPr/>
        <p:txBody>
          <a:bodyPr/>
          <a:lstStyle/>
          <a:p>
            <a:fld id="{FE7E7FD8-35BA-4903-B254-C2344B21851A}" type="datetimeFigureOut">
              <a:rPr lang="cs-CZ" smtClean="0"/>
              <a:t>15.09.2021</a:t>
            </a:fld>
            <a:endParaRPr lang="cs-CZ"/>
          </a:p>
        </p:txBody>
      </p:sp>
      <p:sp>
        <p:nvSpPr>
          <p:cNvPr id="6" name="Zástupný symbol pro zápatí 5">
            <a:extLst>
              <a:ext uri="{FF2B5EF4-FFF2-40B4-BE49-F238E27FC236}">
                <a16:creationId xmlns:a16="http://schemas.microsoft.com/office/drawing/2014/main" id="{D1A67883-DA70-4B48-81F4-8C14B3A4B53F}"/>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8DB16590-ABD2-4168-9F6C-88EE7DBAAA87}"/>
              </a:ext>
            </a:extLst>
          </p:cNvPr>
          <p:cNvSpPr>
            <a:spLocks noGrp="1"/>
          </p:cNvSpPr>
          <p:nvPr>
            <p:ph type="sldNum" sz="quarter" idx="12"/>
          </p:nvPr>
        </p:nvSpPr>
        <p:spPr/>
        <p:txBody>
          <a:bodyPr/>
          <a:lstStyle/>
          <a:p>
            <a:fld id="{2AB3BD6F-9E82-48FF-B244-C23B8DC5D171}" type="slidenum">
              <a:rPr lang="cs-CZ" smtClean="0"/>
              <a:t>‹#›</a:t>
            </a:fld>
            <a:endParaRPr lang="cs-CZ"/>
          </a:p>
        </p:txBody>
      </p:sp>
    </p:spTree>
    <p:extLst>
      <p:ext uri="{BB962C8B-B14F-4D97-AF65-F5344CB8AC3E}">
        <p14:creationId xmlns:p14="http://schemas.microsoft.com/office/powerpoint/2010/main" val="3485149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3190E7-4F80-4C11-B0BE-7AAA5C7E8FCB}"/>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DF12AA55-551F-4062-AAE3-EF56291104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B1E938C7-CB3E-4DE7-B469-8825E05E80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E627B0B6-20B5-45B4-99C5-52DE6DB1CC6B}"/>
              </a:ext>
            </a:extLst>
          </p:cNvPr>
          <p:cNvSpPr>
            <a:spLocks noGrp="1"/>
          </p:cNvSpPr>
          <p:nvPr>
            <p:ph type="dt" sz="half" idx="10"/>
          </p:nvPr>
        </p:nvSpPr>
        <p:spPr/>
        <p:txBody>
          <a:bodyPr/>
          <a:lstStyle/>
          <a:p>
            <a:fld id="{FE7E7FD8-35BA-4903-B254-C2344B21851A}" type="datetimeFigureOut">
              <a:rPr lang="cs-CZ" smtClean="0"/>
              <a:t>15.09.2021</a:t>
            </a:fld>
            <a:endParaRPr lang="cs-CZ"/>
          </a:p>
        </p:txBody>
      </p:sp>
      <p:sp>
        <p:nvSpPr>
          <p:cNvPr id="6" name="Zástupný symbol pro zápatí 5">
            <a:extLst>
              <a:ext uri="{FF2B5EF4-FFF2-40B4-BE49-F238E27FC236}">
                <a16:creationId xmlns:a16="http://schemas.microsoft.com/office/drawing/2014/main" id="{45F32797-FC57-423B-AFD1-E3C58ED97429}"/>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2681F03-9828-4D51-B9F5-C820D0FCFE3C}"/>
              </a:ext>
            </a:extLst>
          </p:cNvPr>
          <p:cNvSpPr>
            <a:spLocks noGrp="1"/>
          </p:cNvSpPr>
          <p:nvPr>
            <p:ph type="sldNum" sz="quarter" idx="12"/>
          </p:nvPr>
        </p:nvSpPr>
        <p:spPr/>
        <p:txBody>
          <a:bodyPr/>
          <a:lstStyle/>
          <a:p>
            <a:fld id="{2AB3BD6F-9E82-48FF-B244-C23B8DC5D171}" type="slidenum">
              <a:rPr lang="cs-CZ" smtClean="0"/>
              <a:t>‹#›</a:t>
            </a:fld>
            <a:endParaRPr lang="cs-CZ"/>
          </a:p>
        </p:txBody>
      </p:sp>
    </p:spTree>
    <p:extLst>
      <p:ext uri="{BB962C8B-B14F-4D97-AF65-F5344CB8AC3E}">
        <p14:creationId xmlns:p14="http://schemas.microsoft.com/office/powerpoint/2010/main" val="3053406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D220210D-2988-4868-8227-A8080684DF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65FD6B64-695A-487E-8F7B-E998BFB2EF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29610A7-B9FD-45EB-8415-A3D539CF47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E7FD8-35BA-4903-B254-C2344B21851A}" type="datetimeFigureOut">
              <a:rPr lang="cs-CZ" smtClean="0"/>
              <a:t>15.09.2021</a:t>
            </a:fld>
            <a:endParaRPr lang="cs-CZ"/>
          </a:p>
        </p:txBody>
      </p:sp>
      <p:sp>
        <p:nvSpPr>
          <p:cNvPr id="5" name="Zástupný symbol pro zápatí 4">
            <a:extLst>
              <a:ext uri="{FF2B5EF4-FFF2-40B4-BE49-F238E27FC236}">
                <a16:creationId xmlns:a16="http://schemas.microsoft.com/office/drawing/2014/main" id="{0E5696C0-BBFC-41B8-B4FB-6D13235452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BFD2D683-7756-46D2-A4B4-97A4CF5CAE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B3BD6F-9E82-48FF-B244-C23B8DC5D171}" type="slidenum">
              <a:rPr lang="cs-CZ" smtClean="0"/>
              <a:t>‹#›</a:t>
            </a:fld>
            <a:endParaRPr lang="cs-CZ"/>
          </a:p>
        </p:txBody>
      </p:sp>
    </p:spTree>
    <p:extLst>
      <p:ext uri="{BB962C8B-B14F-4D97-AF65-F5344CB8AC3E}">
        <p14:creationId xmlns:p14="http://schemas.microsoft.com/office/powerpoint/2010/main" val="4254408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FC395C-B2AA-4156-B3FB-F2A75B0BC85C}"/>
              </a:ext>
            </a:extLst>
          </p:cNvPr>
          <p:cNvSpPr>
            <a:spLocks noGrp="1"/>
          </p:cNvSpPr>
          <p:nvPr>
            <p:ph type="ctrTitle"/>
          </p:nvPr>
        </p:nvSpPr>
        <p:spPr>
          <a:xfrm>
            <a:off x="6513235" y="1942531"/>
            <a:ext cx="4741836" cy="1288329"/>
          </a:xfrm>
        </p:spPr>
        <p:txBody>
          <a:bodyPr anchor="b">
            <a:noAutofit/>
          </a:bodyPr>
          <a:lstStyle/>
          <a:p>
            <a:pPr algn="l"/>
            <a:r>
              <a:rPr lang="en-GB" sz="1600" b="1" dirty="0">
                <a:solidFill>
                  <a:srgbClr val="92D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SUDOP PRAHA </a:t>
            </a:r>
            <a:r>
              <a:rPr lang="en-GB" sz="1600" b="1" dirty="0" err="1">
                <a:solidFill>
                  <a:srgbClr val="92D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a:t>
            </a:r>
            <a:r>
              <a:rPr lang="en-GB" sz="1600" b="1" dirty="0">
                <a:solidFill>
                  <a:srgbClr val="92D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cs-CZ"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je špičková projektová, konzultační a inženýrská společnost se specializací na komplexní řešení problematiky dopravní infrastruktury.</a:t>
            </a:r>
            <a:br>
              <a:rPr lang="cs-CZ" sz="1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cs-CZ" sz="1600" b="1" dirty="0">
              <a:solidFill>
                <a:srgbClr val="92D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4" name="Freeform: Shape 23">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Obrázek 4">
            <a:extLst>
              <a:ext uri="{FF2B5EF4-FFF2-40B4-BE49-F238E27FC236}">
                <a16:creationId xmlns:a16="http://schemas.microsoft.com/office/drawing/2014/main" id="{40CDDB7F-3430-4AF3-9652-9DEF1D68251C}"/>
              </a:ext>
            </a:extLst>
          </p:cNvPr>
          <p:cNvPicPr>
            <a:picLocks noChangeAspect="1"/>
          </p:cNvPicPr>
          <p:nvPr/>
        </p:nvPicPr>
        <p:blipFill>
          <a:blip r:embed="rId2">
            <a:extLst>
              <a:ext uri="{28A0092B-C50C-407E-A947-70E740481C1C}">
                <a14:useLocalDpi xmlns:a14="http://schemas.microsoft.com/office/drawing/2010/main" val="0"/>
              </a:ext>
            </a:extLst>
          </a:blip>
          <a:srcRect l="18881" r="18881"/>
          <a:stretch/>
        </p:blipFill>
        <p:spPr>
          <a:xfrm>
            <a:off x="0" y="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pic>
        <p:nvPicPr>
          <p:cNvPr id="16" name="Obrázek 15" descr="Obsah obrázku kreslení&#10;&#10;Popis byl vytvořen automaticky">
            <a:extLst>
              <a:ext uri="{FF2B5EF4-FFF2-40B4-BE49-F238E27FC236}">
                <a16:creationId xmlns:a16="http://schemas.microsoft.com/office/drawing/2014/main" id="{8554A0F1-1F5F-4EC3-84B3-E4EABA78C486}"/>
              </a:ext>
            </a:extLst>
          </p:cNvPr>
          <p:cNvPicPr>
            <a:picLocks noChangeAspect="1"/>
          </p:cNvPicPr>
          <p:nvPr/>
        </p:nvPicPr>
        <p:blipFill>
          <a:blip r:embed="rId3">
            <a:clrChange>
              <a:clrFrom>
                <a:srgbClr val="002B77"/>
              </a:clrFrom>
              <a:clrTo>
                <a:srgbClr val="002B77">
                  <a:alpha val="0"/>
                </a:srgbClr>
              </a:clrTo>
            </a:clrChange>
            <a:extLst>
              <a:ext uri="{28A0092B-C50C-407E-A947-70E740481C1C}">
                <a14:useLocalDpi xmlns:a14="http://schemas.microsoft.com/office/drawing/2010/main" val="0"/>
              </a:ext>
            </a:extLst>
          </a:blip>
          <a:stretch>
            <a:fillRect/>
          </a:stretch>
        </p:blipFill>
        <p:spPr>
          <a:xfrm>
            <a:off x="6513235" y="478126"/>
            <a:ext cx="3402880" cy="1464405"/>
          </a:xfrm>
          <a:prstGeom prst="rect">
            <a:avLst/>
          </a:prstGeom>
        </p:spPr>
      </p:pic>
      <p:sp>
        <p:nvSpPr>
          <p:cNvPr id="6" name="Obdélník 5">
            <a:extLst>
              <a:ext uri="{FF2B5EF4-FFF2-40B4-BE49-F238E27FC236}">
                <a16:creationId xmlns:a16="http://schemas.microsoft.com/office/drawing/2014/main" id="{142E39FE-0A9E-4DF2-BC1C-CD5A5409C873}"/>
              </a:ext>
            </a:extLst>
          </p:cNvPr>
          <p:cNvSpPr/>
          <p:nvPr/>
        </p:nvSpPr>
        <p:spPr>
          <a:xfrm>
            <a:off x="6096000" y="3360233"/>
            <a:ext cx="5230917" cy="1077218"/>
          </a:xfrm>
          <a:prstGeom prst="rect">
            <a:avLst/>
          </a:prstGeom>
        </p:spPr>
        <p:txBody>
          <a:bodyPr wrap="square">
            <a:spAutoFit/>
          </a:bodyPr>
          <a:lstStyle/>
          <a:p>
            <a:r>
              <a:rPr lang="en-GB" sz="1600" b="1" dirty="0">
                <a:solidFill>
                  <a:srgbClr val="92D050"/>
                </a:solidFill>
                <a:latin typeface="Arial" panose="020B0604020202020204" pitchFamily="34" charset="0"/>
                <a:cs typeface="Arial" panose="020B0604020202020204" pitchFamily="34" charset="0"/>
              </a:rPr>
              <a:t>SUDOP PRAHA </a:t>
            </a:r>
            <a:r>
              <a:rPr lang="en-GB" sz="1600" b="1" dirty="0" err="1">
                <a:solidFill>
                  <a:srgbClr val="92D050"/>
                </a:solidFill>
                <a:latin typeface="Arial" panose="020B0604020202020204" pitchFamily="34" charset="0"/>
                <a:cs typeface="Arial" panose="020B0604020202020204" pitchFamily="34" charset="0"/>
              </a:rPr>
              <a:t>a.s.</a:t>
            </a:r>
            <a:r>
              <a:rPr lang="en-GB" sz="1600" b="1" dirty="0">
                <a:solidFill>
                  <a:srgbClr val="92D050"/>
                </a:solidFill>
                <a:latin typeface="Arial" panose="020B0604020202020204" pitchFamily="34" charset="0"/>
                <a:cs typeface="Arial" panose="020B0604020202020204" pitchFamily="34" charset="0"/>
              </a:rPr>
              <a:t> </a:t>
            </a:r>
            <a:r>
              <a:rPr lang="cs-CZ" sz="1600" b="1" dirty="0">
                <a:latin typeface="Arial" panose="020B0604020202020204" pitchFamily="34" charset="0"/>
                <a:cs typeface="Arial" panose="020B0604020202020204" pitchFamily="34" charset="0"/>
              </a:rPr>
              <a:t>je součástí rodiny </a:t>
            </a:r>
            <a:r>
              <a:rPr lang="en-GB" sz="1600" b="1" dirty="0">
                <a:latin typeface="Arial" panose="020B0604020202020204" pitchFamily="34" charset="0"/>
                <a:cs typeface="Arial" panose="020B0604020202020204" pitchFamily="34" charset="0"/>
              </a:rPr>
              <a:t>SUDOP GROUP </a:t>
            </a:r>
            <a:r>
              <a:rPr lang="en-GB" sz="1600" b="1" dirty="0" err="1">
                <a:latin typeface="Arial" panose="020B0604020202020204" pitchFamily="34" charset="0"/>
                <a:cs typeface="Arial" panose="020B0604020202020204" pitchFamily="34" charset="0"/>
              </a:rPr>
              <a:t>a.s.</a:t>
            </a:r>
            <a:r>
              <a:rPr lang="en-GB" sz="1600" b="1" dirty="0">
                <a:latin typeface="Arial" panose="020B0604020202020204" pitchFamily="34" charset="0"/>
                <a:cs typeface="Arial" panose="020B0604020202020204" pitchFamily="34" charset="0"/>
              </a:rPr>
              <a:t> </a:t>
            </a:r>
            <a:r>
              <a:rPr lang="cs-CZ" sz="1600" b="1" dirty="0">
                <a:latin typeface="Arial" panose="020B0604020202020204" pitchFamily="34" charset="0"/>
                <a:cs typeface="Arial" panose="020B0604020202020204" pitchFamily="34" charset="0"/>
              </a:rPr>
              <a:t>Tvoří největší projekční skupinu v České republice.</a:t>
            </a:r>
            <a:br>
              <a:rPr lang="cs-CZ" sz="1600" b="1" dirty="0">
                <a:solidFill>
                  <a:srgbClr val="92D050"/>
                </a:solidFill>
                <a:latin typeface="Arial" panose="020B0604020202020204" pitchFamily="34" charset="0"/>
                <a:cs typeface="Arial" panose="020B0604020202020204" pitchFamily="34" charset="0"/>
              </a:rPr>
            </a:br>
            <a:endParaRPr lang="cs-CZ" sz="1600" dirty="0"/>
          </a:p>
        </p:txBody>
      </p:sp>
      <p:sp>
        <p:nvSpPr>
          <p:cNvPr id="8" name="TextovéPole 7">
            <a:extLst>
              <a:ext uri="{FF2B5EF4-FFF2-40B4-BE49-F238E27FC236}">
                <a16:creationId xmlns:a16="http://schemas.microsoft.com/office/drawing/2014/main" id="{0E15B2C8-B203-48E7-B7E6-5D90736D54A3}"/>
              </a:ext>
            </a:extLst>
          </p:cNvPr>
          <p:cNvSpPr txBox="1"/>
          <p:nvPr/>
        </p:nvSpPr>
        <p:spPr>
          <a:xfrm>
            <a:off x="5663127" y="4362833"/>
            <a:ext cx="6096662" cy="2339102"/>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cs-CZ" sz="1600" b="1" i="0" u="none" strike="noStrike" kern="1200" cap="none" spc="0" normalizeH="0" baseline="0" noProof="0" dirty="0">
                <a:ln>
                  <a:noFill/>
                </a:ln>
                <a:solidFill>
                  <a:srgbClr val="92D050"/>
                </a:solidFill>
                <a:effectLst/>
                <a:uLnTx/>
                <a:uFillTx/>
                <a:latin typeface="Arial" panose="020B0604020202020204" pitchFamily="34" charset="0"/>
                <a:ea typeface="+mn-ea"/>
                <a:cs typeface="Arial" panose="020B0604020202020204" pitchFamily="34" charset="0"/>
              </a:rPr>
              <a:t>Tradice, zkušenost, výsledky a kapacita. </a:t>
            </a:r>
            <a:br>
              <a:rPr kumimoji="0" lang="cs-CZ" sz="1600" b="1" i="0" u="none" strike="noStrike" kern="1200" cap="none" spc="0" normalizeH="0" baseline="0" noProof="0" dirty="0">
                <a:ln>
                  <a:noFill/>
                </a:ln>
                <a:solidFill>
                  <a:srgbClr val="92D050"/>
                </a:solidFill>
                <a:effectLst/>
                <a:uLnTx/>
                <a:uFillTx/>
                <a:latin typeface="Arial" panose="020B0604020202020204" pitchFamily="34" charset="0"/>
                <a:ea typeface="+mn-ea"/>
                <a:cs typeface="Arial" panose="020B0604020202020204" pitchFamily="34" charset="0"/>
              </a:rPr>
            </a:br>
            <a:r>
              <a:rPr kumimoji="0" lang="cs-CZ"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Díky širokému spektru profesních dovedností, více než třem stovkám vlastních specialistů a modernímu technickému zázemí spolupracujeme na klíčových projektech v oblasti železničních staveb, silničních a dálničních staveb nebo systémů MHD. </a:t>
            </a:r>
            <a:br>
              <a:rPr kumimoji="0" lang="cs-CZ"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endParaRPr kumimoji="0" lang="cs-CZ"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cs-CZ"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Dopravní infrastruktuře se věnujeme </a:t>
            </a:r>
            <a:r>
              <a:rPr kumimoji="0" lang="cs-CZ" sz="1600" b="1" i="0" u="none" strike="noStrike" kern="1200" cap="none" spc="0" normalizeH="0" baseline="0" noProof="0" dirty="0">
                <a:ln>
                  <a:noFill/>
                </a:ln>
                <a:solidFill>
                  <a:srgbClr val="92D050"/>
                </a:solidFill>
                <a:effectLst/>
                <a:uLnTx/>
                <a:uFillTx/>
                <a:latin typeface="Arial" panose="020B0604020202020204" pitchFamily="34" charset="0"/>
                <a:ea typeface="+mn-ea"/>
                <a:cs typeface="Arial" panose="020B0604020202020204" pitchFamily="34" charset="0"/>
              </a:rPr>
              <a:t>již od roku 1953.</a:t>
            </a:r>
            <a:br>
              <a:rPr kumimoji="0" lang="cs-CZ"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endParaRPr kumimoji="0" lang="cs-CZ"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0709113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FC395C-B2AA-4156-B3FB-F2A75B0BC85C}"/>
              </a:ext>
            </a:extLst>
          </p:cNvPr>
          <p:cNvSpPr>
            <a:spLocks noGrp="1"/>
          </p:cNvSpPr>
          <p:nvPr>
            <p:ph type="ctrTitle"/>
          </p:nvPr>
        </p:nvSpPr>
        <p:spPr>
          <a:xfrm>
            <a:off x="6740278" y="2711059"/>
            <a:ext cx="4645250" cy="2889114"/>
          </a:xfrm>
        </p:spPr>
        <p:txBody>
          <a:bodyPr anchor="b">
            <a:normAutofit/>
          </a:bodyPr>
          <a:lstStyle/>
          <a:p>
            <a:pPr algn="l"/>
            <a:br>
              <a:rPr lang="cs-CZ" sz="1500" b="1" dirty="0">
                <a:latin typeface="Arial" panose="020B0604020202020204" pitchFamily="34" charset="0"/>
                <a:cs typeface="Arial" panose="020B0604020202020204" pitchFamily="34" charset="0"/>
              </a:rPr>
            </a:br>
            <a:br>
              <a:rPr lang="cs-CZ" sz="1500" b="1" dirty="0">
                <a:latin typeface="Arial" panose="020B0604020202020204" pitchFamily="34" charset="0"/>
                <a:cs typeface="Arial" panose="020B0604020202020204" pitchFamily="34" charset="0"/>
              </a:rPr>
            </a:br>
            <a:br>
              <a:rPr lang="cs-CZ" sz="1500" b="1" dirty="0">
                <a:latin typeface="Arial" panose="020B0604020202020204" pitchFamily="34" charset="0"/>
                <a:cs typeface="Arial" panose="020B0604020202020204" pitchFamily="34" charset="0"/>
              </a:rPr>
            </a:br>
            <a:endParaRPr lang="cs-CZ" sz="1500" b="1" dirty="0">
              <a:latin typeface="Arial" panose="020B0604020202020204" pitchFamily="34" charset="0"/>
              <a:cs typeface="Arial" panose="020B0604020202020204" pitchFamily="34" charset="0"/>
            </a:endParaRPr>
          </a:p>
        </p:txBody>
      </p:sp>
      <p:sp>
        <p:nvSpPr>
          <p:cNvPr id="41" name="Freeform: Shape 4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Obrázek 3">
            <a:extLst>
              <a:ext uri="{FF2B5EF4-FFF2-40B4-BE49-F238E27FC236}">
                <a16:creationId xmlns:a16="http://schemas.microsoft.com/office/drawing/2014/main" id="{2A047838-E18A-48E4-A28F-0FEDAF88218A}"/>
              </a:ext>
            </a:extLst>
          </p:cNvPr>
          <p:cNvPicPr>
            <a:picLocks noChangeAspect="1"/>
          </p:cNvPicPr>
          <p:nvPr/>
        </p:nvPicPr>
        <p:blipFill>
          <a:blip r:embed="rId2">
            <a:extLst>
              <a:ext uri="{28A0092B-C50C-407E-A947-70E740481C1C}">
                <a14:useLocalDpi xmlns:a14="http://schemas.microsoft.com/office/drawing/2010/main" val="0"/>
              </a:ext>
            </a:extLst>
          </a:blip>
          <a:srcRect l="25415" r="25415"/>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pic>
        <p:nvPicPr>
          <p:cNvPr id="13" name="Obrázek 12" descr="Obsah obrázku kreslení&#10;&#10;Popis byl vytvořen automaticky">
            <a:extLst>
              <a:ext uri="{FF2B5EF4-FFF2-40B4-BE49-F238E27FC236}">
                <a16:creationId xmlns:a16="http://schemas.microsoft.com/office/drawing/2014/main" id="{F553A356-DD56-45D2-B456-BEC2ADC67EA9}"/>
              </a:ext>
            </a:extLst>
          </p:cNvPr>
          <p:cNvPicPr>
            <a:picLocks noChangeAspect="1"/>
          </p:cNvPicPr>
          <p:nvPr/>
        </p:nvPicPr>
        <p:blipFill>
          <a:blip r:embed="rId3">
            <a:clrChange>
              <a:clrFrom>
                <a:srgbClr val="002B77"/>
              </a:clrFrom>
              <a:clrTo>
                <a:srgbClr val="002B77">
                  <a:alpha val="0"/>
                </a:srgbClr>
              </a:clrTo>
            </a:clrChange>
            <a:extLst>
              <a:ext uri="{28A0092B-C50C-407E-A947-70E740481C1C}">
                <a14:useLocalDpi xmlns:a14="http://schemas.microsoft.com/office/drawing/2010/main" val="0"/>
              </a:ext>
            </a:extLst>
          </a:blip>
          <a:stretch>
            <a:fillRect/>
          </a:stretch>
        </p:blipFill>
        <p:spPr>
          <a:xfrm>
            <a:off x="9746330" y="5685021"/>
            <a:ext cx="2310428" cy="994276"/>
          </a:xfrm>
          <a:prstGeom prst="rect">
            <a:avLst/>
          </a:prstGeom>
        </p:spPr>
      </p:pic>
      <p:sp>
        <p:nvSpPr>
          <p:cNvPr id="7" name="Obdélník 6">
            <a:extLst>
              <a:ext uri="{FF2B5EF4-FFF2-40B4-BE49-F238E27FC236}">
                <a16:creationId xmlns:a16="http://schemas.microsoft.com/office/drawing/2014/main" id="{0E0C7141-55F3-41F3-A71F-448BBF439F34}"/>
              </a:ext>
            </a:extLst>
          </p:cNvPr>
          <p:cNvSpPr/>
          <p:nvPr/>
        </p:nvSpPr>
        <p:spPr>
          <a:xfrm>
            <a:off x="6386659" y="280142"/>
            <a:ext cx="5434553" cy="62324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800" b="1" i="0" u="none" strike="noStrike" kern="1200" cap="none" spc="0" normalizeH="0" baseline="0" noProof="0" dirty="0">
                <a:ln>
                  <a:noFill/>
                </a:ln>
                <a:solidFill>
                  <a:srgbClr val="92D050"/>
                </a:solidFill>
                <a:effectLst/>
                <a:uLnTx/>
                <a:uFillTx/>
                <a:latin typeface="Arial" panose="020B0604020202020204" pitchFamily="34" charset="0"/>
                <a:cs typeface="Arial" panose="020B0604020202020204" pitchFamily="34" charset="0"/>
              </a:rPr>
              <a:t>VRT se věnujeme od začátku…</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altLang="cs-CZ" sz="1600" b="1" dirty="0">
              <a:solidFill>
                <a:srgbClr val="002C77"/>
              </a:solidFill>
              <a:latin typeface="Arial" panose="020B0604020202020204" pitchFamily="34" charset="0"/>
              <a:cs typeface="Arial" panose="020B0604020202020204" pitchFamily="34" charset="0"/>
            </a:endParaRPr>
          </a:p>
          <a:p>
            <a:pPr eaLnBrk="1" hangingPunct="1">
              <a:spcAft>
                <a:spcPts val="600"/>
              </a:spcAft>
              <a:defRPr/>
            </a:pPr>
            <a:r>
              <a:rPr lang="cs-CZ" altLang="cs-CZ" sz="1600" b="1" dirty="0">
                <a:latin typeface="Arial" panose="020B0604020202020204" pitchFamily="34" charset="0"/>
                <a:cs typeface="Arial" panose="020B0604020202020204" pitchFamily="34" charset="0"/>
              </a:rPr>
              <a:t>Úvahy o VRT v 70. letech. SUDOP byl u toho...</a:t>
            </a:r>
            <a:br>
              <a:rPr lang="cs-CZ" altLang="cs-CZ" sz="1600" b="1" dirty="0">
                <a:latin typeface="Arial" panose="020B0604020202020204" pitchFamily="34" charset="0"/>
                <a:cs typeface="Arial" panose="020B0604020202020204" pitchFamily="34" charset="0"/>
              </a:rPr>
            </a:br>
            <a:endParaRPr lang="cs-CZ" altLang="cs-CZ" sz="1600" b="1" dirty="0">
              <a:latin typeface="Arial" panose="020B0604020202020204" pitchFamily="34" charset="0"/>
              <a:cs typeface="Arial" panose="020B0604020202020204" pitchFamily="34" charset="0"/>
            </a:endParaRPr>
          </a:p>
          <a:p>
            <a:pPr eaLnBrk="1" hangingPunct="1">
              <a:spcAft>
                <a:spcPts val="600"/>
              </a:spcAft>
              <a:defRPr/>
            </a:pPr>
            <a:r>
              <a:rPr lang="cs-CZ" altLang="cs-CZ" sz="1600" b="1" dirty="0">
                <a:solidFill>
                  <a:srgbClr val="92D050"/>
                </a:solidFill>
                <a:latin typeface="Arial" panose="020B0604020202020204" pitchFamily="34" charset="0"/>
                <a:cs typeface="Arial" panose="020B0604020202020204" pitchFamily="34" charset="0"/>
              </a:rPr>
              <a:t>První studie odevzdáváme v roce 1983</a:t>
            </a:r>
            <a:r>
              <a:rPr lang="cs-CZ" altLang="cs-CZ" sz="1600" b="1" dirty="0">
                <a:latin typeface="Arial" panose="020B0604020202020204" pitchFamily="34" charset="0"/>
                <a:cs typeface="Arial" panose="020B0604020202020204" pitchFamily="34" charset="0"/>
              </a:rPr>
              <a:t>. Již tehdy pro rychlost 220 - 250 km/h.</a:t>
            </a:r>
            <a:br>
              <a:rPr lang="cs-CZ" altLang="cs-CZ" sz="1600" b="1" dirty="0">
                <a:latin typeface="Arial" panose="020B0604020202020204" pitchFamily="34" charset="0"/>
                <a:cs typeface="Arial" panose="020B0604020202020204" pitchFamily="34" charset="0"/>
              </a:rPr>
            </a:br>
            <a:endParaRPr lang="cs-CZ" altLang="cs-CZ" sz="1600" b="1" dirty="0">
              <a:latin typeface="Arial" panose="020B0604020202020204" pitchFamily="34" charset="0"/>
              <a:cs typeface="Arial" panose="020B0604020202020204" pitchFamily="34" charset="0"/>
            </a:endParaRPr>
          </a:p>
          <a:p>
            <a:pPr eaLnBrk="1" hangingPunct="1">
              <a:spcAft>
                <a:spcPts val="600"/>
              </a:spcAft>
              <a:defRPr/>
            </a:pPr>
            <a:r>
              <a:rPr lang="cs-CZ" sz="1600" b="1" dirty="0">
                <a:latin typeface="Arial" panose="020B0604020202020204" pitchFamily="34" charset="0"/>
                <a:cs typeface="Arial" panose="020B0604020202020204" pitchFamily="34" charset="0"/>
              </a:rPr>
              <a:t>V letech</a:t>
            </a:r>
            <a:r>
              <a:rPr lang="cs-CZ" sz="1600" b="1" dirty="0">
                <a:solidFill>
                  <a:srgbClr val="92D050"/>
                </a:solidFill>
                <a:latin typeface="Arial" panose="020B0604020202020204" pitchFamily="34" charset="0"/>
                <a:cs typeface="Arial" panose="020B0604020202020204" pitchFamily="34" charset="0"/>
              </a:rPr>
              <a:t> 1987-8 </a:t>
            </a:r>
            <a:r>
              <a:rPr lang="cs-CZ" sz="1600" b="1" dirty="0">
                <a:latin typeface="Arial" panose="020B0604020202020204" pitchFamily="34" charset="0"/>
                <a:cs typeface="Arial" panose="020B0604020202020204" pitchFamily="34" charset="0"/>
              </a:rPr>
              <a:t>vypracována podrobná studie tras pro V = 270 km/h, která upřesňovala vedení tratí v tehdejší republice i s vazbami na zahraničí.</a:t>
            </a:r>
            <a:r>
              <a:rPr lang="cs-CZ" altLang="cs-CZ" sz="1600" b="1" dirty="0">
                <a:latin typeface="Arial" panose="020B0604020202020204" pitchFamily="34" charset="0"/>
                <a:cs typeface="Arial" panose="020B0604020202020204" pitchFamily="34" charset="0"/>
              </a:rPr>
              <a:t> </a:t>
            </a:r>
            <a:br>
              <a:rPr lang="cs-CZ" altLang="cs-CZ" sz="1600" b="1" dirty="0">
                <a:latin typeface="Arial" panose="020B0604020202020204" pitchFamily="34" charset="0"/>
                <a:cs typeface="Arial" panose="020B0604020202020204" pitchFamily="34" charset="0"/>
              </a:rPr>
            </a:br>
            <a:endParaRPr lang="cs-CZ" altLang="cs-CZ" sz="1600" b="1" dirty="0">
              <a:latin typeface="Arial" panose="020B0604020202020204" pitchFamily="34" charset="0"/>
              <a:cs typeface="Arial" panose="020B0604020202020204" pitchFamily="34" charset="0"/>
            </a:endParaRPr>
          </a:p>
          <a:p>
            <a:pPr eaLnBrk="1" hangingPunct="1">
              <a:spcAft>
                <a:spcPts val="600"/>
              </a:spcAft>
              <a:defRPr/>
            </a:pPr>
            <a:r>
              <a:rPr lang="cs-CZ" sz="1600" b="1" dirty="0">
                <a:latin typeface="Arial" panose="020B0604020202020204" pitchFamily="34" charset="0"/>
                <a:cs typeface="Arial" panose="020B0604020202020204" pitchFamily="34" charset="0"/>
              </a:rPr>
              <a:t>SUDOP vypracoval v letech 1989 až 1991 </a:t>
            </a:r>
            <a:r>
              <a:rPr lang="cs-CZ" sz="1600" b="1" dirty="0">
                <a:solidFill>
                  <a:srgbClr val="92D050"/>
                </a:solidFill>
                <a:latin typeface="Arial" panose="020B0604020202020204" pitchFamily="34" charset="0"/>
                <a:cs typeface="Arial" panose="020B0604020202020204" pitchFamily="34" charset="0"/>
              </a:rPr>
              <a:t>Koncepční dokumentaci VRT v ČSFR </a:t>
            </a:r>
            <a:r>
              <a:rPr lang="cs-CZ" sz="1600" b="1" dirty="0">
                <a:latin typeface="Arial" panose="020B0604020202020204" pitchFamily="34" charset="0"/>
                <a:cs typeface="Arial" panose="020B0604020202020204" pitchFamily="34" charset="0"/>
              </a:rPr>
              <a:t>pro rychlost do 270 (300) km/h.</a:t>
            </a:r>
          </a:p>
          <a:p>
            <a:pPr eaLnBrk="1" hangingPunct="1">
              <a:spcAft>
                <a:spcPts val="600"/>
              </a:spcAft>
              <a:defRPr/>
            </a:pPr>
            <a:endParaRPr lang="cs-CZ" altLang="cs-CZ" sz="1600" b="1" dirty="0">
              <a:latin typeface="Arial" panose="020B0604020202020204" pitchFamily="34" charset="0"/>
              <a:cs typeface="Arial" panose="020B0604020202020204" pitchFamily="34" charset="0"/>
            </a:endParaRPr>
          </a:p>
          <a:p>
            <a:pPr eaLnBrk="1" hangingPunct="1">
              <a:spcAft>
                <a:spcPts val="600"/>
              </a:spcAft>
              <a:defRPr/>
            </a:pPr>
            <a:r>
              <a:rPr lang="cs-CZ" altLang="cs-CZ" sz="1600" b="1" dirty="0">
                <a:solidFill>
                  <a:srgbClr val="92D050"/>
                </a:solidFill>
                <a:latin typeface="Arial" panose="020B0604020202020204" pitchFamily="34" charset="0"/>
                <a:cs typeface="Arial" panose="020B0604020202020204" pitchFamily="34" charset="0"/>
              </a:rPr>
              <a:t>Aktuální zakázky:</a:t>
            </a:r>
            <a:r>
              <a:rPr lang="cs-CZ" altLang="cs-CZ" sz="1600" b="1" dirty="0">
                <a:latin typeface="Arial" panose="020B0604020202020204" pitchFamily="34" charset="0"/>
                <a:cs typeface="Arial" panose="020B0604020202020204" pitchFamily="34" charset="0"/>
              </a:rPr>
              <a:t> </a:t>
            </a:r>
          </a:p>
          <a:p>
            <a:pPr eaLnBrk="1" hangingPunct="1">
              <a:spcAft>
                <a:spcPts val="600"/>
              </a:spcAft>
              <a:defRPr/>
            </a:pPr>
            <a:r>
              <a:rPr lang="cs-CZ" altLang="cs-CZ" sz="1600" b="1" dirty="0">
                <a:latin typeface="Arial" panose="020B0604020202020204" pitchFamily="34" charset="0"/>
                <a:cs typeface="Arial" panose="020B0604020202020204" pitchFamily="34" charset="0"/>
              </a:rPr>
              <a:t>SP Praha – Brno – Břeclav</a:t>
            </a:r>
            <a:br>
              <a:rPr lang="cs-CZ" altLang="cs-CZ" sz="1600" b="1" dirty="0">
                <a:latin typeface="Arial" panose="020B0604020202020204" pitchFamily="34" charset="0"/>
                <a:cs typeface="Arial" panose="020B0604020202020204" pitchFamily="34" charset="0"/>
              </a:rPr>
            </a:br>
            <a:r>
              <a:rPr lang="cs-CZ" altLang="cs-CZ" sz="1600" b="1" dirty="0">
                <a:latin typeface="Arial" panose="020B0604020202020204" pitchFamily="34" charset="0"/>
                <a:cs typeface="Arial" panose="020B0604020202020204" pitchFamily="34" charset="0"/>
              </a:rPr>
              <a:t>SP Brno – Přerov – Ostrava</a:t>
            </a:r>
            <a:br>
              <a:rPr lang="cs-CZ" altLang="cs-CZ" sz="1600" b="1" dirty="0">
                <a:latin typeface="Arial" panose="020B0604020202020204" pitchFamily="34" charset="0"/>
                <a:cs typeface="Arial" panose="020B0604020202020204" pitchFamily="34" charset="0"/>
              </a:rPr>
            </a:br>
            <a:r>
              <a:rPr lang="cs-CZ" altLang="cs-CZ" sz="1600" b="1" dirty="0">
                <a:latin typeface="Arial" panose="020B0604020202020204" pitchFamily="34" charset="0"/>
                <a:cs typeface="Arial" panose="020B0604020202020204" pitchFamily="34" charset="0"/>
              </a:rPr>
              <a:t>SP Praha – Hradec Králové – </a:t>
            </a:r>
            <a:r>
              <a:rPr lang="cs-CZ" altLang="cs-CZ" sz="1600" b="1" dirty="0" err="1">
                <a:latin typeface="Arial" panose="020B0604020202020204" pitchFamily="34" charset="0"/>
                <a:cs typeface="Arial" panose="020B0604020202020204" pitchFamily="34" charset="0"/>
              </a:rPr>
              <a:t>Wroclaw</a:t>
            </a:r>
            <a:br>
              <a:rPr lang="cs-CZ" altLang="cs-CZ" sz="1600" b="1" dirty="0">
                <a:latin typeface="Arial" panose="020B0604020202020204" pitchFamily="34" charset="0"/>
                <a:cs typeface="Arial" panose="020B0604020202020204" pitchFamily="34" charset="0"/>
              </a:rPr>
            </a:br>
            <a:r>
              <a:rPr lang="cs-CZ" altLang="cs-CZ" sz="1600" b="1" dirty="0">
                <a:latin typeface="Arial" panose="020B0604020202020204" pitchFamily="34" charset="0"/>
                <a:cs typeface="Arial" panose="020B0604020202020204" pitchFamily="34" charset="0"/>
              </a:rPr>
              <a:t>DUR Běchovice – Poříčany</a:t>
            </a:r>
            <a:br>
              <a:rPr lang="cs-CZ" altLang="cs-CZ" sz="1600" b="1" dirty="0">
                <a:latin typeface="Arial" panose="020B0604020202020204" pitchFamily="34" charset="0"/>
                <a:cs typeface="Arial" panose="020B0604020202020204" pitchFamily="34" charset="0"/>
              </a:rPr>
            </a:br>
            <a:endParaRPr lang="cs-CZ" altLang="cs-CZ" sz="16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600" b="1" i="0" u="none" strike="noStrike" kern="1200" cap="none" spc="0" normalizeH="0" baseline="0" noProof="0" dirty="0">
              <a:ln>
                <a:noFill/>
              </a:ln>
              <a:solidFill>
                <a:srgbClr val="92D050"/>
              </a:solidFill>
              <a:effectLst/>
              <a:uLnTx/>
              <a:uFillTx/>
              <a:latin typeface="Arial" panose="020B0604020202020204" pitchFamily="34" charset="0"/>
              <a:cs typeface="Arial" panose="020B0604020202020204" pitchFamily="34" charset="0"/>
            </a:endParaRPr>
          </a:p>
        </p:txBody>
      </p:sp>
      <p:sp>
        <p:nvSpPr>
          <p:cNvPr id="3" name="TextovéPole 2">
            <a:extLst>
              <a:ext uri="{FF2B5EF4-FFF2-40B4-BE49-F238E27FC236}">
                <a16:creationId xmlns:a16="http://schemas.microsoft.com/office/drawing/2014/main" id="{CCD17E32-A0FA-4836-B6EC-D5C6C41ED81F}"/>
              </a:ext>
            </a:extLst>
          </p:cNvPr>
          <p:cNvSpPr txBox="1"/>
          <p:nvPr/>
        </p:nvSpPr>
        <p:spPr>
          <a:xfrm>
            <a:off x="4243430" y="6079132"/>
            <a:ext cx="4727542" cy="1200329"/>
          </a:xfrm>
          <a:prstGeom prst="rect">
            <a:avLst/>
          </a:prstGeom>
          <a:noFill/>
        </p:spPr>
        <p:txBody>
          <a:bodyPr wrap="square" rtlCol="0">
            <a:spAutoFit/>
          </a:bodyPr>
          <a:lstStyle/>
          <a:p>
            <a:r>
              <a:rPr kumimoji="0" lang="cs-CZ" sz="1800" b="1" i="0" u="none" strike="noStrike" kern="1200" cap="none" spc="0" normalizeH="0" baseline="0" noProof="0" dirty="0">
                <a:ln>
                  <a:noFill/>
                </a:ln>
                <a:solidFill>
                  <a:srgbClr val="92D050"/>
                </a:solidFill>
                <a:effectLst/>
                <a:uLnTx/>
                <a:uFillTx/>
                <a:latin typeface="Arial" panose="020B0604020202020204" pitchFamily="34" charset="0"/>
                <a:cs typeface="Arial" panose="020B0604020202020204" pitchFamily="34" charset="0"/>
              </a:rPr>
              <a:t>Jsme u všeho podstatného dodnes a chceme tvořit i budoucnost…</a:t>
            </a:r>
            <a:br>
              <a:rPr kumimoji="0" lang="cs-CZ" sz="1800" b="1" i="0" u="none" strike="noStrike" kern="1200" cap="none" spc="0" normalizeH="0" baseline="0" noProof="0" dirty="0">
                <a:ln>
                  <a:noFill/>
                </a:ln>
                <a:solidFill>
                  <a:srgbClr val="92D050"/>
                </a:solidFill>
                <a:effectLst/>
                <a:uLnTx/>
                <a:uFillTx/>
                <a:latin typeface="Arial" panose="020B0604020202020204" pitchFamily="34" charset="0"/>
                <a:cs typeface="Arial" panose="020B0604020202020204" pitchFamily="34" charset="0"/>
              </a:rPr>
            </a:br>
            <a:endParaRPr kumimoji="0" lang="cs-CZ" sz="1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a:p>
            <a:endParaRPr lang="cs-CZ" dirty="0"/>
          </a:p>
        </p:txBody>
      </p:sp>
    </p:spTree>
    <p:extLst>
      <p:ext uri="{BB962C8B-B14F-4D97-AF65-F5344CB8AC3E}">
        <p14:creationId xmlns:p14="http://schemas.microsoft.com/office/powerpoint/2010/main" val="194573055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Obrázek 4">
            <a:extLst>
              <a:ext uri="{FF2B5EF4-FFF2-40B4-BE49-F238E27FC236}">
                <a16:creationId xmlns:a16="http://schemas.microsoft.com/office/drawing/2014/main" id="{4B4CE84B-A9B5-4F65-A7E3-6CD213BF5DC1}"/>
              </a:ext>
            </a:extLst>
          </p:cNvPr>
          <p:cNvPicPr>
            <a:picLocks noChangeAspect="1"/>
          </p:cNvPicPr>
          <p:nvPr/>
        </p:nvPicPr>
        <p:blipFill>
          <a:blip r:embed="rId2">
            <a:extLst>
              <a:ext uri="{28A0092B-C50C-407E-A947-70E740481C1C}">
                <a14:useLocalDpi xmlns:a14="http://schemas.microsoft.com/office/drawing/2010/main" val="0"/>
              </a:ext>
            </a:extLst>
          </a:blip>
          <a:srcRect l="27866" r="27866"/>
          <a:stretch/>
        </p:blipFill>
        <p:spPr>
          <a:xfrm>
            <a:off x="0" y="10"/>
            <a:ext cx="5983746"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pic>
        <p:nvPicPr>
          <p:cNvPr id="10" name="Obrázek 9" descr="Obsah obrázku kreslení&#10;&#10;Popis byl vytvořen automaticky">
            <a:extLst>
              <a:ext uri="{FF2B5EF4-FFF2-40B4-BE49-F238E27FC236}">
                <a16:creationId xmlns:a16="http://schemas.microsoft.com/office/drawing/2014/main" id="{AEB4167C-A879-442C-93C8-82B7996BA917}"/>
              </a:ext>
            </a:extLst>
          </p:cNvPr>
          <p:cNvPicPr>
            <a:picLocks noChangeAspect="1"/>
          </p:cNvPicPr>
          <p:nvPr/>
        </p:nvPicPr>
        <p:blipFill>
          <a:blip r:embed="rId3">
            <a:clrChange>
              <a:clrFrom>
                <a:srgbClr val="002B77"/>
              </a:clrFrom>
              <a:clrTo>
                <a:srgbClr val="002B77">
                  <a:alpha val="0"/>
                </a:srgbClr>
              </a:clrTo>
            </a:clrChange>
            <a:extLst>
              <a:ext uri="{28A0092B-C50C-407E-A947-70E740481C1C}">
                <a14:useLocalDpi xmlns:a14="http://schemas.microsoft.com/office/drawing/2010/main" val="0"/>
              </a:ext>
            </a:extLst>
          </a:blip>
          <a:stretch>
            <a:fillRect/>
          </a:stretch>
        </p:blipFill>
        <p:spPr>
          <a:xfrm>
            <a:off x="9850621" y="5753630"/>
            <a:ext cx="2145580" cy="923335"/>
          </a:xfrm>
          <a:prstGeom prst="rect">
            <a:avLst/>
          </a:prstGeom>
        </p:spPr>
      </p:pic>
      <p:sp>
        <p:nvSpPr>
          <p:cNvPr id="7" name="TextovéPole 6">
            <a:extLst>
              <a:ext uri="{FF2B5EF4-FFF2-40B4-BE49-F238E27FC236}">
                <a16:creationId xmlns:a16="http://schemas.microsoft.com/office/drawing/2014/main" id="{E67437B3-F219-4116-9A26-07C1CE2258B4}"/>
              </a:ext>
            </a:extLst>
          </p:cNvPr>
          <p:cNvSpPr txBox="1"/>
          <p:nvPr/>
        </p:nvSpPr>
        <p:spPr>
          <a:xfrm>
            <a:off x="6172782" y="3632249"/>
            <a:ext cx="5456033" cy="1200329"/>
          </a:xfrm>
          <a:prstGeom prst="rect">
            <a:avLst/>
          </a:prstGeom>
          <a:noFill/>
        </p:spPr>
        <p:txBody>
          <a:bodyPr wrap="square" rtlCol="0">
            <a:spAutoFit/>
          </a:bodyPr>
          <a:lstStyle/>
          <a:p>
            <a:r>
              <a:rPr lang="cs-CZ" altLang="cs-CZ" b="1" dirty="0"/>
              <a:t>Rozhodující není zpracování technického řešení. </a:t>
            </a:r>
            <a:r>
              <a:rPr lang="cs-CZ" altLang="cs-CZ" b="1" dirty="0">
                <a:solidFill>
                  <a:srgbClr val="92D050"/>
                </a:solidFill>
              </a:rPr>
              <a:t>Klíčové je zasadit stavbu do území a zdárně absolvovat celý povolovací proces.</a:t>
            </a:r>
            <a:r>
              <a:rPr lang="cs-CZ" altLang="cs-CZ" b="1" dirty="0"/>
              <a:t> To je nejcennější know-how tuzemských projekčních společností.</a:t>
            </a:r>
            <a:endParaRPr lang="cs-CZ" b="1" dirty="0"/>
          </a:p>
        </p:txBody>
      </p:sp>
      <p:sp>
        <p:nvSpPr>
          <p:cNvPr id="11" name="TextovéPole 10">
            <a:extLst>
              <a:ext uri="{FF2B5EF4-FFF2-40B4-BE49-F238E27FC236}">
                <a16:creationId xmlns:a16="http://schemas.microsoft.com/office/drawing/2014/main" id="{81688977-B901-4011-838E-E07BCD993CF6}"/>
              </a:ext>
            </a:extLst>
          </p:cNvPr>
          <p:cNvSpPr txBox="1"/>
          <p:nvPr/>
        </p:nvSpPr>
        <p:spPr>
          <a:xfrm>
            <a:off x="6771032" y="380214"/>
            <a:ext cx="4924619" cy="892552"/>
          </a:xfrm>
          <a:prstGeom prst="rect">
            <a:avLst/>
          </a:prstGeom>
          <a:noFill/>
        </p:spPr>
        <p:txBody>
          <a:bodyPr wrap="square" rtlCol="0">
            <a:spAutoFit/>
          </a:bodyPr>
          <a:lstStyle/>
          <a:p>
            <a:r>
              <a:rPr lang="cs-CZ" sz="2600" b="1" dirty="0">
                <a:solidFill>
                  <a:srgbClr val="92D050"/>
                </a:solidFill>
              </a:rPr>
              <a:t>Naše zkušenosti s projektováním VRT ve stupni DUR</a:t>
            </a:r>
          </a:p>
        </p:txBody>
      </p:sp>
      <p:sp>
        <p:nvSpPr>
          <p:cNvPr id="12" name="TextovéPole 11">
            <a:extLst>
              <a:ext uri="{FF2B5EF4-FFF2-40B4-BE49-F238E27FC236}">
                <a16:creationId xmlns:a16="http://schemas.microsoft.com/office/drawing/2014/main" id="{12794688-3934-44D1-9A1C-AC8F958448CA}"/>
              </a:ext>
            </a:extLst>
          </p:cNvPr>
          <p:cNvSpPr txBox="1"/>
          <p:nvPr/>
        </p:nvSpPr>
        <p:spPr>
          <a:xfrm>
            <a:off x="5260972" y="5111854"/>
            <a:ext cx="6367843" cy="923330"/>
          </a:xfrm>
          <a:prstGeom prst="rect">
            <a:avLst/>
          </a:prstGeom>
          <a:noFill/>
        </p:spPr>
        <p:txBody>
          <a:bodyPr wrap="square">
            <a:spAutoFit/>
          </a:bodyPr>
          <a:lstStyle/>
          <a:p>
            <a:r>
              <a:rPr lang="cs-CZ" altLang="cs-CZ" b="1" dirty="0">
                <a:solidFill>
                  <a:srgbClr val="92D050"/>
                </a:solidFill>
              </a:rPr>
              <a:t>Technicky VRT není problém. </a:t>
            </a:r>
            <a:r>
              <a:rPr lang="cs-CZ" altLang="cs-CZ" b="1" dirty="0"/>
              <a:t>Stavba VRT „na zelené louce“ je </a:t>
            </a:r>
            <a:r>
              <a:rPr lang="cs-CZ" altLang="cs-CZ" b="1" dirty="0">
                <a:solidFill>
                  <a:srgbClr val="92D050"/>
                </a:solidFill>
              </a:rPr>
              <a:t>projekčně i stavebně jednodušší </a:t>
            </a:r>
            <a:r>
              <a:rPr lang="cs-CZ" altLang="cs-CZ" b="1" dirty="0"/>
              <a:t>než modernizace běžných koridorů při zachování provozu.</a:t>
            </a:r>
          </a:p>
        </p:txBody>
      </p:sp>
      <p:sp>
        <p:nvSpPr>
          <p:cNvPr id="3" name="TextovéPole 2">
            <a:extLst>
              <a:ext uri="{FF2B5EF4-FFF2-40B4-BE49-F238E27FC236}">
                <a16:creationId xmlns:a16="http://schemas.microsoft.com/office/drawing/2014/main" id="{63B2CA73-DCD6-4C6D-9A75-6C7379DC6281}"/>
              </a:ext>
            </a:extLst>
          </p:cNvPr>
          <p:cNvSpPr txBox="1"/>
          <p:nvPr/>
        </p:nvSpPr>
        <p:spPr>
          <a:xfrm>
            <a:off x="6637359" y="1703103"/>
            <a:ext cx="5058292" cy="2585323"/>
          </a:xfrm>
          <a:prstGeom prst="rect">
            <a:avLst/>
          </a:prstGeom>
          <a:noFill/>
        </p:spPr>
        <p:txBody>
          <a:bodyPr wrap="square" rtlCol="0">
            <a:spAutoFit/>
          </a:bodyPr>
          <a:lstStyle/>
          <a:p>
            <a:r>
              <a:rPr lang="cs-CZ" altLang="cs-CZ" b="1" dirty="0">
                <a:solidFill>
                  <a:srgbClr val="92D050"/>
                </a:solidFill>
              </a:rPr>
              <a:t>Klíčové je mít předem schválené technické předpisy, směrnice a normy! </a:t>
            </a:r>
            <a:r>
              <a:rPr lang="cs-CZ" altLang="cs-CZ" b="1" dirty="0"/>
              <a:t>Samotná tvorba projektu je rutinní záležitost. </a:t>
            </a:r>
            <a:r>
              <a:rPr lang="cs-CZ" altLang="cs-CZ" b="1" dirty="0">
                <a:solidFill>
                  <a:srgbClr val="92D050"/>
                </a:solidFill>
              </a:rPr>
              <a:t>Technické předpisy nyní vnikají až v průběhu zpracování DUR</a:t>
            </a:r>
            <a:r>
              <a:rPr lang="cs-CZ" altLang="cs-CZ" b="1" dirty="0"/>
              <a:t> – prodloužení doby tvorby a přípravy celého projektu VRT. </a:t>
            </a:r>
          </a:p>
          <a:p>
            <a:endParaRPr lang="cs-CZ" altLang="cs-CZ" b="1" dirty="0"/>
          </a:p>
          <a:p>
            <a:endParaRPr lang="cs-CZ" altLang="cs-CZ" b="1" dirty="0"/>
          </a:p>
          <a:p>
            <a:endParaRPr lang="cs-CZ" altLang="cs-CZ" b="1" dirty="0"/>
          </a:p>
        </p:txBody>
      </p:sp>
    </p:spTree>
    <p:extLst>
      <p:ext uri="{BB962C8B-B14F-4D97-AF65-F5344CB8AC3E}">
        <p14:creationId xmlns:p14="http://schemas.microsoft.com/office/powerpoint/2010/main" val="338270375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Obrázek 4">
            <a:extLst>
              <a:ext uri="{FF2B5EF4-FFF2-40B4-BE49-F238E27FC236}">
                <a16:creationId xmlns:a16="http://schemas.microsoft.com/office/drawing/2014/main" id="{4B4CE84B-A9B5-4F65-A7E3-6CD213BF5DC1}"/>
              </a:ext>
            </a:extLst>
          </p:cNvPr>
          <p:cNvPicPr>
            <a:picLocks noChangeAspect="1"/>
          </p:cNvPicPr>
          <p:nvPr/>
        </p:nvPicPr>
        <p:blipFill>
          <a:blip r:embed="rId2">
            <a:extLst>
              <a:ext uri="{28A0092B-C50C-407E-A947-70E740481C1C}">
                <a14:useLocalDpi xmlns:a14="http://schemas.microsoft.com/office/drawing/2010/main" val="0"/>
              </a:ext>
            </a:extLst>
          </a:blip>
          <a:srcRect l="27427" r="27427"/>
          <a:stretch/>
        </p:blipFill>
        <p:spPr>
          <a:xfrm>
            <a:off x="-16677" y="0"/>
            <a:ext cx="6581549" cy="7543134"/>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pic>
        <p:nvPicPr>
          <p:cNvPr id="10" name="Obrázek 9" descr="Obsah obrázku kreslení&#10;&#10;Popis byl vytvořen automaticky">
            <a:extLst>
              <a:ext uri="{FF2B5EF4-FFF2-40B4-BE49-F238E27FC236}">
                <a16:creationId xmlns:a16="http://schemas.microsoft.com/office/drawing/2014/main" id="{AEB4167C-A879-442C-93C8-82B7996BA917}"/>
              </a:ext>
            </a:extLst>
          </p:cNvPr>
          <p:cNvPicPr>
            <a:picLocks noChangeAspect="1"/>
          </p:cNvPicPr>
          <p:nvPr/>
        </p:nvPicPr>
        <p:blipFill>
          <a:blip r:embed="rId3">
            <a:clrChange>
              <a:clrFrom>
                <a:srgbClr val="002B77"/>
              </a:clrFrom>
              <a:clrTo>
                <a:srgbClr val="002B77">
                  <a:alpha val="0"/>
                </a:srgbClr>
              </a:clrTo>
            </a:clrChange>
            <a:extLst>
              <a:ext uri="{28A0092B-C50C-407E-A947-70E740481C1C}">
                <a14:useLocalDpi xmlns:a14="http://schemas.microsoft.com/office/drawing/2010/main" val="0"/>
              </a:ext>
            </a:extLst>
          </a:blip>
          <a:stretch>
            <a:fillRect/>
          </a:stretch>
        </p:blipFill>
        <p:spPr>
          <a:xfrm>
            <a:off x="9850621" y="5753630"/>
            <a:ext cx="2145580" cy="923335"/>
          </a:xfrm>
          <a:prstGeom prst="rect">
            <a:avLst/>
          </a:prstGeom>
        </p:spPr>
      </p:pic>
      <p:sp>
        <p:nvSpPr>
          <p:cNvPr id="11" name="TextovéPole 10">
            <a:extLst>
              <a:ext uri="{FF2B5EF4-FFF2-40B4-BE49-F238E27FC236}">
                <a16:creationId xmlns:a16="http://schemas.microsoft.com/office/drawing/2014/main" id="{81688977-B901-4011-838E-E07BCD993CF6}"/>
              </a:ext>
            </a:extLst>
          </p:cNvPr>
          <p:cNvSpPr txBox="1"/>
          <p:nvPr/>
        </p:nvSpPr>
        <p:spPr>
          <a:xfrm>
            <a:off x="6890744" y="642715"/>
            <a:ext cx="5006878" cy="954107"/>
          </a:xfrm>
          <a:prstGeom prst="rect">
            <a:avLst/>
          </a:prstGeom>
          <a:noFill/>
        </p:spPr>
        <p:txBody>
          <a:bodyPr wrap="square" rtlCol="0">
            <a:spAutoFit/>
          </a:bodyPr>
          <a:lstStyle/>
          <a:p>
            <a:r>
              <a:rPr lang="cs-CZ" sz="2800" b="1" dirty="0">
                <a:solidFill>
                  <a:srgbClr val="92D050"/>
                </a:solidFill>
              </a:rPr>
              <a:t>Co jsme se také naučili od našich zahraničních partnerů… </a:t>
            </a:r>
          </a:p>
        </p:txBody>
      </p:sp>
      <p:sp>
        <p:nvSpPr>
          <p:cNvPr id="3" name="TextovéPole 2">
            <a:extLst>
              <a:ext uri="{FF2B5EF4-FFF2-40B4-BE49-F238E27FC236}">
                <a16:creationId xmlns:a16="http://schemas.microsoft.com/office/drawing/2014/main" id="{63B2CA73-DCD6-4C6D-9A75-6C7379DC6281}"/>
              </a:ext>
            </a:extLst>
          </p:cNvPr>
          <p:cNvSpPr txBox="1"/>
          <p:nvPr/>
        </p:nvSpPr>
        <p:spPr>
          <a:xfrm>
            <a:off x="6956963" y="1872072"/>
            <a:ext cx="4874439" cy="1200329"/>
          </a:xfrm>
          <a:prstGeom prst="rect">
            <a:avLst/>
          </a:prstGeom>
          <a:noFill/>
        </p:spPr>
        <p:txBody>
          <a:bodyPr wrap="square" rtlCol="0">
            <a:spAutoFit/>
          </a:bodyPr>
          <a:lstStyle/>
          <a:p>
            <a:r>
              <a:rPr lang="cs-CZ" altLang="cs-CZ" b="1" dirty="0">
                <a:solidFill>
                  <a:srgbClr val="92D050"/>
                </a:solidFill>
              </a:rPr>
              <a:t>V zahraničí je standardem oboustranně dodržovaný, přesný a podrobný harmonogram jednotlivých profesí. </a:t>
            </a:r>
            <a:r>
              <a:rPr lang="cs-CZ" altLang="cs-CZ" b="1" dirty="0"/>
              <a:t>Blokování výrobních kapacit zpracovatelů jen v předem schváleném rozsahu. </a:t>
            </a:r>
          </a:p>
        </p:txBody>
      </p:sp>
      <p:sp>
        <p:nvSpPr>
          <p:cNvPr id="9" name="TextovéPole 8">
            <a:extLst>
              <a:ext uri="{FF2B5EF4-FFF2-40B4-BE49-F238E27FC236}">
                <a16:creationId xmlns:a16="http://schemas.microsoft.com/office/drawing/2014/main" id="{E9030E8F-A08D-4246-8457-CAED03332EE3}"/>
              </a:ext>
            </a:extLst>
          </p:cNvPr>
          <p:cNvSpPr txBox="1"/>
          <p:nvPr/>
        </p:nvSpPr>
        <p:spPr>
          <a:xfrm>
            <a:off x="6435081" y="3337422"/>
            <a:ext cx="5520480" cy="1754326"/>
          </a:xfrm>
          <a:prstGeom prst="rect">
            <a:avLst/>
          </a:prstGeom>
          <a:noFill/>
        </p:spPr>
        <p:txBody>
          <a:bodyPr wrap="square" rtlCol="0">
            <a:spAutoFit/>
          </a:bodyPr>
          <a:lstStyle/>
          <a:p>
            <a:r>
              <a:rPr lang="cs-CZ" altLang="cs-CZ" b="1" dirty="0">
                <a:solidFill>
                  <a:srgbClr val="92D050"/>
                </a:solidFill>
              </a:rPr>
              <a:t>Každá změna, musí být před zahájením prací písemně potvrzena dodavatelem. </a:t>
            </a:r>
            <a:r>
              <a:rPr lang="cs-CZ" altLang="cs-CZ" b="1" dirty="0"/>
              <a:t>Posun termínu, dodatek o ceně, rozsah prací, požadavek na změnu či vícepráce -  ano, ale písemně a s cenou. Až poté zahájení jakýchkoliv prací.</a:t>
            </a:r>
          </a:p>
          <a:p>
            <a:r>
              <a:rPr lang="cs-CZ" altLang="cs-CZ" b="1" dirty="0"/>
              <a:t> </a:t>
            </a:r>
          </a:p>
        </p:txBody>
      </p:sp>
      <p:sp>
        <p:nvSpPr>
          <p:cNvPr id="12" name="TextovéPole 11">
            <a:extLst>
              <a:ext uri="{FF2B5EF4-FFF2-40B4-BE49-F238E27FC236}">
                <a16:creationId xmlns:a16="http://schemas.microsoft.com/office/drawing/2014/main" id="{82F0765D-E4E7-45D8-9FD2-4B462D81B4E4}"/>
              </a:ext>
            </a:extLst>
          </p:cNvPr>
          <p:cNvSpPr txBox="1"/>
          <p:nvPr/>
        </p:nvSpPr>
        <p:spPr>
          <a:xfrm>
            <a:off x="5958840" y="4989454"/>
            <a:ext cx="5456033" cy="923330"/>
          </a:xfrm>
          <a:prstGeom prst="rect">
            <a:avLst/>
          </a:prstGeom>
          <a:noFill/>
        </p:spPr>
        <p:txBody>
          <a:bodyPr wrap="square" rtlCol="0">
            <a:spAutoFit/>
          </a:bodyPr>
          <a:lstStyle/>
          <a:p>
            <a:r>
              <a:rPr lang="cs-CZ" altLang="cs-CZ" b="1" dirty="0">
                <a:solidFill>
                  <a:srgbClr val="92D050"/>
                </a:solidFill>
              </a:rPr>
              <a:t>I ve Francii existuje spousta zvykových či dnes již zastaralých řešení.</a:t>
            </a:r>
            <a:r>
              <a:rPr lang="cs-CZ" altLang="cs-CZ" b="1" dirty="0"/>
              <a:t> Není proto nutné přebírat vše bez zvážení moderních poznatků a trendů. </a:t>
            </a:r>
            <a:endParaRPr lang="cs-CZ" b="1" dirty="0"/>
          </a:p>
        </p:txBody>
      </p:sp>
    </p:spTree>
    <p:extLst>
      <p:ext uri="{BB962C8B-B14F-4D97-AF65-F5344CB8AC3E}">
        <p14:creationId xmlns:p14="http://schemas.microsoft.com/office/powerpoint/2010/main" val="51238275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FC395C-B2AA-4156-B3FB-F2A75B0BC85C}"/>
              </a:ext>
            </a:extLst>
          </p:cNvPr>
          <p:cNvSpPr>
            <a:spLocks noGrp="1"/>
          </p:cNvSpPr>
          <p:nvPr>
            <p:ph type="ctrTitle"/>
          </p:nvPr>
        </p:nvSpPr>
        <p:spPr>
          <a:xfrm>
            <a:off x="6442770" y="3060537"/>
            <a:ext cx="5295878" cy="2889114"/>
          </a:xfrm>
        </p:spPr>
        <p:txBody>
          <a:bodyPr anchor="b">
            <a:noAutofit/>
          </a:bodyPr>
          <a:lstStyle/>
          <a:p>
            <a:pPr algn="l"/>
            <a:r>
              <a:rPr lang="cs-CZ" altLang="cs-CZ" sz="1800" b="1" dirty="0">
                <a:solidFill>
                  <a:srgbClr val="92D050"/>
                </a:solidFill>
                <a:latin typeface="+mn-lt"/>
                <a:cs typeface="Arial" panose="020B0604020202020204" pitchFamily="34" charset="0"/>
              </a:rPr>
              <a:t>Historická změna staničení </a:t>
            </a:r>
            <a:r>
              <a:rPr lang="cs-CZ" altLang="cs-CZ" sz="1800" b="1" dirty="0">
                <a:latin typeface="+mn-lt"/>
                <a:cs typeface="Arial" panose="020B0604020202020204" pitchFamily="34" charset="0"/>
              </a:rPr>
              <a:t>po 103 letech. Dosud značení </a:t>
            </a:r>
            <a:r>
              <a:rPr lang="cs-CZ" sz="1800" b="1" dirty="0">
                <a:effectLst/>
                <a:latin typeface="+mn-lt"/>
              </a:rPr>
              <a:t>od Vídně. Nyní </a:t>
            </a:r>
            <a:r>
              <a:rPr lang="cs-CZ" sz="1800" b="1" dirty="0">
                <a:latin typeface="+mn-lt"/>
              </a:rPr>
              <a:t>p</a:t>
            </a:r>
            <a:r>
              <a:rPr lang="cs-CZ" sz="1800" b="1" dirty="0">
                <a:effectLst/>
                <a:latin typeface="+mn-lt"/>
              </a:rPr>
              <a:t>rvní kolej povede </a:t>
            </a:r>
            <a:r>
              <a:rPr lang="cs-CZ" sz="1800" b="1" dirty="0">
                <a:latin typeface="+mn-lt"/>
              </a:rPr>
              <a:t>z Prahy</a:t>
            </a:r>
            <a:r>
              <a:rPr lang="cs-CZ" sz="1800" b="1" dirty="0">
                <a:effectLst/>
                <a:latin typeface="+mn-lt"/>
              </a:rPr>
              <a:t>. Pro VRT bude „km 0“ nad středním podchodem hlavního nádraží. Praha se konečně stane hlavním městem ČR.</a:t>
            </a:r>
            <a:br>
              <a:rPr lang="cs-CZ" altLang="cs-CZ" sz="1800" b="1" dirty="0">
                <a:latin typeface="+mn-lt"/>
                <a:cs typeface="Arial" panose="020B0604020202020204" pitchFamily="34" charset="0"/>
              </a:rPr>
            </a:br>
            <a:br>
              <a:rPr lang="cs-CZ" altLang="cs-CZ" sz="1800" b="1" dirty="0">
                <a:latin typeface="+mn-lt"/>
                <a:cs typeface="Arial" panose="020B0604020202020204" pitchFamily="34" charset="0"/>
              </a:rPr>
            </a:br>
            <a:r>
              <a:rPr lang="cs-CZ" altLang="cs-CZ" sz="1800" b="1" dirty="0">
                <a:solidFill>
                  <a:srgbClr val="92D050"/>
                </a:solidFill>
                <a:latin typeface="+mn-lt"/>
                <a:cs typeface="Arial" panose="020B0604020202020204" pitchFamily="34" charset="0"/>
              </a:rPr>
              <a:t>čtyř</a:t>
            </a:r>
            <a:r>
              <a:rPr lang="cs-CZ" sz="1800" b="1" dirty="0">
                <a:solidFill>
                  <a:srgbClr val="92D050"/>
                </a:solidFill>
                <a:effectLst/>
                <a:latin typeface="+mn-lt"/>
              </a:rPr>
              <a:t>kolejná VRT </a:t>
            </a:r>
            <a:r>
              <a:rPr lang="cs-CZ" sz="1800" b="1" dirty="0">
                <a:effectLst/>
                <a:latin typeface="+mn-lt"/>
              </a:rPr>
              <a:t>- to není ani ve Francii. Má to vliv na odvodnění, mosty, kabelové trasy…</a:t>
            </a:r>
            <a:br>
              <a:rPr lang="cs-CZ" sz="1800" b="1" dirty="0">
                <a:effectLst/>
                <a:latin typeface="+mn-lt"/>
              </a:rPr>
            </a:br>
            <a:br>
              <a:rPr lang="cs-CZ" sz="1800" b="1" dirty="0">
                <a:effectLst/>
                <a:latin typeface="+mn-lt"/>
              </a:rPr>
            </a:br>
            <a:r>
              <a:rPr lang="cs-CZ" sz="1800" b="1" dirty="0">
                <a:solidFill>
                  <a:srgbClr val="92D050"/>
                </a:solidFill>
                <a:effectLst/>
                <a:latin typeface="+mn-lt"/>
              </a:rPr>
              <a:t>Nádraží na čtyřkolejné trati – Nehvizdy</a:t>
            </a:r>
            <a:br>
              <a:rPr lang="cs-CZ" sz="1800" b="1" dirty="0">
                <a:solidFill>
                  <a:srgbClr val="92D050"/>
                </a:solidFill>
                <a:effectLst/>
                <a:latin typeface="+mn-lt"/>
              </a:rPr>
            </a:br>
            <a:r>
              <a:rPr lang="cs-CZ" sz="1800" b="1" dirty="0">
                <a:effectLst/>
                <a:latin typeface="+mn-lt"/>
              </a:rPr>
              <a:t>(4+4 předjízdné koleje) - souběh dvou tratí + vliv smíšeného provozu konvenční a VRT, což opět není ani ve Francii. Tam je vše segregované.</a:t>
            </a:r>
            <a:br>
              <a:rPr lang="cs-CZ" sz="1800" b="1" dirty="0">
                <a:effectLst/>
                <a:latin typeface="+mn-lt"/>
              </a:rPr>
            </a:br>
            <a:br>
              <a:rPr lang="cs-CZ" sz="1800" b="1" dirty="0">
                <a:effectLst/>
                <a:latin typeface="+mn-lt"/>
              </a:rPr>
            </a:br>
            <a:r>
              <a:rPr lang="cs-CZ" sz="1800" b="1" dirty="0">
                <a:solidFill>
                  <a:srgbClr val="92D050"/>
                </a:solidFill>
                <a:effectLst/>
                <a:latin typeface="+mn-lt"/>
              </a:rPr>
              <a:t>P</a:t>
            </a:r>
            <a:r>
              <a:rPr lang="cs-CZ" sz="1800" b="1" dirty="0">
                <a:solidFill>
                  <a:srgbClr val="92D050"/>
                </a:solidFill>
                <a:latin typeface="+mn-lt"/>
              </a:rPr>
              <a:t>řipojení požadované napáječky 2x25 KV </a:t>
            </a:r>
            <a:br>
              <a:rPr lang="cs-CZ" sz="1800" b="1" dirty="0">
                <a:solidFill>
                  <a:srgbClr val="92D050"/>
                </a:solidFill>
                <a:latin typeface="+mn-lt"/>
              </a:rPr>
            </a:br>
            <a:r>
              <a:rPr lang="cs-CZ" sz="1800" b="1" dirty="0">
                <a:latin typeface="+mn-lt"/>
              </a:rPr>
              <a:t>-</a:t>
            </a:r>
            <a:r>
              <a:rPr lang="cs-CZ" sz="1800" b="1" dirty="0">
                <a:solidFill>
                  <a:srgbClr val="92D050"/>
                </a:solidFill>
                <a:latin typeface="+mn-lt"/>
              </a:rPr>
              <a:t> </a:t>
            </a:r>
            <a:r>
              <a:rPr lang="cs-CZ" sz="1800" b="1" dirty="0">
                <a:effectLst/>
                <a:latin typeface="+mn-lt"/>
              </a:rPr>
              <a:t>v ČR technické novum.</a:t>
            </a:r>
            <a:endParaRPr lang="cs-CZ" sz="1800" b="1" dirty="0">
              <a:latin typeface="+mn-lt"/>
              <a:cs typeface="Arial" panose="020B0604020202020204" pitchFamily="34" charset="0"/>
            </a:endParaRPr>
          </a:p>
        </p:txBody>
      </p:sp>
      <p:sp>
        <p:nvSpPr>
          <p:cNvPr id="46" name="Freeform: Shape 45">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Obrázek 4">
            <a:extLst>
              <a:ext uri="{FF2B5EF4-FFF2-40B4-BE49-F238E27FC236}">
                <a16:creationId xmlns:a16="http://schemas.microsoft.com/office/drawing/2014/main" id="{E1F90238-8C07-4CB0-83FB-A9428457ED34}"/>
              </a:ext>
            </a:extLst>
          </p:cNvPr>
          <p:cNvPicPr>
            <a:picLocks noChangeAspect="1"/>
          </p:cNvPicPr>
          <p:nvPr/>
        </p:nvPicPr>
        <p:blipFill>
          <a:blip r:embed="rId2">
            <a:extLst>
              <a:ext uri="{28A0092B-C50C-407E-A947-70E740481C1C}">
                <a14:useLocalDpi xmlns:a14="http://schemas.microsoft.com/office/drawing/2010/main" val="0"/>
              </a:ext>
            </a:extLst>
          </a:blip>
          <a:srcRect l="11881" r="11881"/>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pic>
        <p:nvPicPr>
          <p:cNvPr id="8" name="Obrázek 7" descr="Obsah obrázku kreslení&#10;&#10;Popis byl vytvořen automaticky">
            <a:extLst>
              <a:ext uri="{FF2B5EF4-FFF2-40B4-BE49-F238E27FC236}">
                <a16:creationId xmlns:a16="http://schemas.microsoft.com/office/drawing/2014/main" id="{78D894EB-E3AF-4A2E-A255-E759AF347A9D}"/>
              </a:ext>
            </a:extLst>
          </p:cNvPr>
          <p:cNvPicPr>
            <a:picLocks noChangeAspect="1"/>
          </p:cNvPicPr>
          <p:nvPr/>
        </p:nvPicPr>
        <p:blipFill>
          <a:blip r:embed="rId3">
            <a:clrChange>
              <a:clrFrom>
                <a:srgbClr val="002B77"/>
              </a:clrFrom>
              <a:clrTo>
                <a:srgbClr val="002B77">
                  <a:alpha val="0"/>
                </a:srgbClr>
              </a:clrTo>
            </a:clrChange>
            <a:extLst>
              <a:ext uri="{28A0092B-C50C-407E-A947-70E740481C1C}">
                <a14:useLocalDpi xmlns:a14="http://schemas.microsoft.com/office/drawing/2010/main" val="0"/>
              </a:ext>
            </a:extLst>
          </a:blip>
          <a:stretch>
            <a:fillRect/>
          </a:stretch>
        </p:blipFill>
        <p:spPr>
          <a:xfrm>
            <a:off x="9850621" y="5753630"/>
            <a:ext cx="2145580" cy="923335"/>
          </a:xfrm>
          <a:prstGeom prst="rect">
            <a:avLst/>
          </a:prstGeom>
        </p:spPr>
      </p:pic>
      <p:sp>
        <p:nvSpPr>
          <p:cNvPr id="9" name="TextovéPole 8">
            <a:extLst>
              <a:ext uri="{FF2B5EF4-FFF2-40B4-BE49-F238E27FC236}">
                <a16:creationId xmlns:a16="http://schemas.microsoft.com/office/drawing/2014/main" id="{24449EC8-5539-424A-AE20-B8934CB4D9F5}"/>
              </a:ext>
            </a:extLst>
          </p:cNvPr>
          <p:cNvSpPr txBox="1"/>
          <p:nvPr/>
        </p:nvSpPr>
        <p:spPr>
          <a:xfrm>
            <a:off x="6442770" y="541744"/>
            <a:ext cx="6096784" cy="461665"/>
          </a:xfrm>
          <a:prstGeom prst="rect">
            <a:avLst/>
          </a:prstGeom>
          <a:noFill/>
        </p:spPr>
        <p:txBody>
          <a:bodyPr wrap="square">
            <a:spAutoFit/>
          </a:bodyPr>
          <a:lstStyle/>
          <a:p>
            <a:r>
              <a:rPr lang="cs-CZ" altLang="cs-CZ" sz="2400" b="1" dirty="0">
                <a:solidFill>
                  <a:srgbClr val="92D050"/>
                </a:solidFill>
                <a:latin typeface="Arial" panose="020B0604020202020204" pitchFamily="34" charset="0"/>
                <a:cs typeface="Arial" panose="020B0604020202020204" pitchFamily="34" charset="0"/>
              </a:rPr>
              <a:t>Technické zajímavosti „české VRT“ </a:t>
            </a:r>
            <a:endParaRPr lang="cs-CZ" sz="2400" dirty="0">
              <a:solidFill>
                <a:srgbClr val="92D050"/>
              </a:solidFill>
            </a:endParaRPr>
          </a:p>
        </p:txBody>
      </p:sp>
    </p:spTree>
    <p:extLst>
      <p:ext uri="{BB962C8B-B14F-4D97-AF65-F5344CB8AC3E}">
        <p14:creationId xmlns:p14="http://schemas.microsoft.com/office/powerpoint/2010/main" val="146047217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Obrázek 4">
            <a:extLst>
              <a:ext uri="{FF2B5EF4-FFF2-40B4-BE49-F238E27FC236}">
                <a16:creationId xmlns:a16="http://schemas.microsoft.com/office/drawing/2014/main" id="{4B4CE84B-A9B5-4F65-A7E3-6CD213BF5DC1}"/>
              </a:ext>
            </a:extLst>
          </p:cNvPr>
          <p:cNvPicPr>
            <a:picLocks noChangeAspect="1"/>
          </p:cNvPicPr>
          <p:nvPr/>
        </p:nvPicPr>
        <p:blipFill>
          <a:blip r:embed="rId2">
            <a:extLst>
              <a:ext uri="{28A0092B-C50C-407E-A947-70E740481C1C}">
                <a14:useLocalDpi xmlns:a14="http://schemas.microsoft.com/office/drawing/2010/main" val="0"/>
              </a:ext>
            </a:extLst>
          </a:blip>
          <a:srcRect l="21795" r="21795"/>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8" name="Obdélník 7">
            <a:extLst>
              <a:ext uri="{FF2B5EF4-FFF2-40B4-BE49-F238E27FC236}">
                <a16:creationId xmlns:a16="http://schemas.microsoft.com/office/drawing/2014/main" id="{003A60C1-E311-4F35-9247-EBF2DC0241E7}"/>
              </a:ext>
            </a:extLst>
          </p:cNvPr>
          <p:cNvSpPr/>
          <p:nvPr/>
        </p:nvSpPr>
        <p:spPr>
          <a:xfrm>
            <a:off x="6240564" y="627350"/>
            <a:ext cx="5951436" cy="5386090"/>
          </a:xfrm>
          <a:prstGeom prst="rect">
            <a:avLst/>
          </a:prstGeom>
        </p:spPr>
        <p:txBody>
          <a:bodyPr wrap="square">
            <a:spAutoFit/>
          </a:bodyPr>
          <a:lstStyle/>
          <a:p>
            <a:pPr>
              <a:defRPr/>
            </a:pPr>
            <a:r>
              <a:rPr lang="cs-CZ" sz="2800" b="1" dirty="0">
                <a:solidFill>
                  <a:srgbClr val="92D050"/>
                </a:solidFill>
              </a:rPr>
              <a:t>Co potřebujeme? Co potřebuje VRT?</a:t>
            </a:r>
          </a:p>
          <a:p>
            <a:pPr>
              <a:defRPr/>
            </a:pPr>
            <a:endParaRPr lang="cs-CZ" sz="3600" dirty="0"/>
          </a:p>
          <a:p>
            <a:pPr>
              <a:defRPr/>
            </a:pPr>
            <a:r>
              <a:rPr lang="cs-CZ" sz="2000" b="1" dirty="0"/>
              <a:t>Maximální </a:t>
            </a:r>
            <a:r>
              <a:rPr lang="cs-CZ" sz="2000" b="1" dirty="0">
                <a:solidFill>
                  <a:srgbClr val="92D050"/>
                </a:solidFill>
              </a:rPr>
              <a:t>podporu</a:t>
            </a:r>
            <a:r>
              <a:rPr lang="cs-CZ" sz="2000" b="1" dirty="0"/>
              <a:t> od politiků i krajských samospráv!</a:t>
            </a:r>
          </a:p>
          <a:p>
            <a:pPr>
              <a:defRPr/>
            </a:pPr>
            <a:endParaRPr lang="cs-CZ" sz="2000" b="1" dirty="0"/>
          </a:p>
          <a:p>
            <a:pPr>
              <a:defRPr/>
            </a:pPr>
            <a:r>
              <a:rPr lang="cs-CZ" sz="2000" b="1" dirty="0">
                <a:solidFill>
                  <a:srgbClr val="92D050"/>
                </a:solidFill>
              </a:rPr>
              <a:t>Dopracovat technické předpisy</a:t>
            </a:r>
            <a:r>
              <a:rPr lang="cs-CZ" sz="2000" b="1" dirty="0"/>
              <a:t> pro projektování i realizaci.</a:t>
            </a:r>
          </a:p>
          <a:p>
            <a:pPr marL="0" indent="0">
              <a:buFont typeface="Arial" panose="020B0604020202020204" pitchFamily="34" charset="0"/>
              <a:buNone/>
              <a:defRPr/>
            </a:pPr>
            <a:endParaRPr lang="cs-CZ" sz="2000" b="1" dirty="0"/>
          </a:p>
          <a:p>
            <a:pPr marL="0" indent="0">
              <a:buFont typeface="Arial" panose="020B0604020202020204" pitchFamily="34" charset="0"/>
              <a:buNone/>
              <a:defRPr/>
            </a:pPr>
            <a:r>
              <a:rPr lang="cs-CZ" sz="2000" b="1" dirty="0"/>
              <a:t>Ukotvit </a:t>
            </a:r>
            <a:r>
              <a:rPr lang="cs-CZ" sz="2000" b="1" dirty="0">
                <a:solidFill>
                  <a:srgbClr val="92D050"/>
                </a:solidFill>
              </a:rPr>
              <a:t>rozpočet</a:t>
            </a:r>
            <a:r>
              <a:rPr lang="cs-CZ" sz="2000" b="1" dirty="0"/>
              <a:t> VRT na více než jen na rok!</a:t>
            </a:r>
          </a:p>
          <a:p>
            <a:pPr marL="0" indent="0">
              <a:buFont typeface="Arial" panose="020B0604020202020204" pitchFamily="34" charset="0"/>
              <a:buNone/>
              <a:defRPr/>
            </a:pPr>
            <a:endParaRPr lang="cs-CZ" sz="2000" b="1" dirty="0"/>
          </a:p>
          <a:p>
            <a:pPr marL="0" indent="0">
              <a:buFont typeface="Arial" panose="020B0604020202020204" pitchFamily="34" charset="0"/>
              <a:buNone/>
              <a:defRPr/>
            </a:pPr>
            <a:r>
              <a:rPr lang="cs-CZ" sz="2000" b="1" dirty="0"/>
              <a:t>Využívat plně schválenou legislativu! Nebát se vyvlastňovat, dobře používat stavební či liniový zákon!</a:t>
            </a:r>
            <a:endParaRPr lang="cs-CZ" sz="2000" b="1" i="1" dirty="0"/>
          </a:p>
          <a:p>
            <a:pPr marL="0" indent="0">
              <a:buFont typeface="Arial" panose="020B0604020202020204" pitchFamily="34" charset="0"/>
              <a:buNone/>
              <a:defRPr/>
            </a:pPr>
            <a:r>
              <a:rPr lang="cs-CZ" sz="2000" b="1" dirty="0">
                <a:solidFill>
                  <a:srgbClr val="92D050"/>
                </a:solidFill>
              </a:rPr>
              <a:t>Nepodcenit význam a potřebu PR!</a:t>
            </a:r>
          </a:p>
          <a:p>
            <a:pPr marL="0" indent="0">
              <a:buFont typeface="Arial" panose="020B0604020202020204" pitchFamily="34" charset="0"/>
              <a:buNone/>
              <a:defRPr/>
            </a:pPr>
            <a:endParaRPr lang="cs-CZ" sz="2000" b="1" dirty="0">
              <a:solidFill>
                <a:srgbClr val="92D050"/>
              </a:solidFill>
            </a:endParaRPr>
          </a:p>
          <a:p>
            <a:pPr marL="0" indent="0">
              <a:buFont typeface="Arial" panose="020B0604020202020204" pitchFamily="34" charset="0"/>
              <a:buNone/>
              <a:defRPr/>
            </a:pPr>
            <a:r>
              <a:rPr lang="cs-CZ" sz="2000" b="1" dirty="0">
                <a:solidFill>
                  <a:srgbClr val="92D050"/>
                </a:solidFill>
              </a:rPr>
              <a:t>Zajistit kompenzace dotčeným obcím… </a:t>
            </a:r>
            <a:r>
              <a:rPr lang="cs-CZ" sz="2000" b="1" dirty="0"/>
              <a:t>transparentně, spravedlivě, rychle.</a:t>
            </a:r>
          </a:p>
          <a:p>
            <a:pPr marL="0" indent="0">
              <a:buFont typeface="Arial" panose="020B0604020202020204" pitchFamily="34" charset="0"/>
              <a:buNone/>
              <a:defRPr/>
            </a:pPr>
            <a:endParaRPr lang="cs-CZ" sz="2000" b="1" dirty="0"/>
          </a:p>
        </p:txBody>
      </p:sp>
      <p:pic>
        <p:nvPicPr>
          <p:cNvPr id="10" name="Obrázek 9" descr="Obsah obrázku kreslení&#10;&#10;Popis byl vytvořen automaticky">
            <a:extLst>
              <a:ext uri="{FF2B5EF4-FFF2-40B4-BE49-F238E27FC236}">
                <a16:creationId xmlns:a16="http://schemas.microsoft.com/office/drawing/2014/main" id="{AEB4167C-A879-442C-93C8-82B7996BA917}"/>
              </a:ext>
            </a:extLst>
          </p:cNvPr>
          <p:cNvPicPr>
            <a:picLocks noChangeAspect="1"/>
          </p:cNvPicPr>
          <p:nvPr/>
        </p:nvPicPr>
        <p:blipFill>
          <a:blip r:embed="rId3">
            <a:clrChange>
              <a:clrFrom>
                <a:srgbClr val="002B77"/>
              </a:clrFrom>
              <a:clrTo>
                <a:srgbClr val="002B77">
                  <a:alpha val="0"/>
                </a:srgbClr>
              </a:clrTo>
            </a:clrChange>
            <a:extLst>
              <a:ext uri="{28A0092B-C50C-407E-A947-70E740481C1C}">
                <a14:useLocalDpi xmlns:a14="http://schemas.microsoft.com/office/drawing/2010/main" val="0"/>
              </a:ext>
            </a:extLst>
          </a:blip>
          <a:stretch>
            <a:fillRect/>
          </a:stretch>
        </p:blipFill>
        <p:spPr>
          <a:xfrm>
            <a:off x="9850621" y="5753630"/>
            <a:ext cx="2145580" cy="923335"/>
          </a:xfrm>
          <a:prstGeom prst="rect">
            <a:avLst/>
          </a:prstGeom>
        </p:spPr>
      </p:pic>
    </p:spTree>
    <p:extLst>
      <p:ext uri="{BB962C8B-B14F-4D97-AF65-F5344CB8AC3E}">
        <p14:creationId xmlns:p14="http://schemas.microsoft.com/office/powerpoint/2010/main" val="337246995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Obrázek 3" descr="Obsah obrázku podepsat&#10;&#10;Popis byl vytvořen automaticky">
            <a:extLst>
              <a:ext uri="{FF2B5EF4-FFF2-40B4-BE49-F238E27FC236}">
                <a16:creationId xmlns:a16="http://schemas.microsoft.com/office/drawing/2014/main" id="{DF056AF6-B55C-49A7-A612-8CE574D5A4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382" y="2112438"/>
            <a:ext cx="4047843" cy="1264952"/>
          </a:xfrm>
          <a:prstGeom prst="rect">
            <a:avLst/>
          </a:prstGeom>
        </p:spPr>
      </p:pic>
      <p:pic>
        <p:nvPicPr>
          <p:cNvPr id="8" name="Obrázek 7" descr="Obsah obrázku kreslení&#10;&#10;Popis byl vytvořen automaticky">
            <a:extLst>
              <a:ext uri="{FF2B5EF4-FFF2-40B4-BE49-F238E27FC236}">
                <a16:creationId xmlns:a16="http://schemas.microsoft.com/office/drawing/2014/main" id="{ABFDBB56-D2F4-4425-AEBC-D466171E0417}"/>
              </a:ext>
            </a:extLst>
          </p:cNvPr>
          <p:cNvPicPr>
            <a:picLocks noChangeAspect="1"/>
          </p:cNvPicPr>
          <p:nvPr/>
        </p:nvPicPr>
        <p:blipFill>
          <a:blip r:embed="rId3">
            <a:clrChange>
              <a:clrFrom>
                <a:srgbClr val="002B77"/>
              </a:clrFrom>
              <a:clrTo>
                <a:srgbClr val="002B77">
                  <a:alpha val="0"/>
                </a:srgbClr>
              </a:clrTo>
            </a:clrChange>
            <a:extLst>
              <a:ext uri="{28A0092B-C50C-407E-A947-70E740481C1C}">
                <a14:useLocalDpi xmlns:a14="http://schemas.microsoft.com/office/drawing/2010/main" val="0"/>
              </a:ext>
            </a:extLst>
          </a:blip>
          <a:stretch>
            <a:fillRect/>
          </a:stretch>
        </p:blipFill>
        <p:spPr>
          <a:xfrm>
            <a:off x="9850621" y="5753630"/>
            <a:ext cx="2145580" cy="923335"/>
          </a:xfrm>
          <a:prstGeom prst="rect">
            <a:avLst/>
          </a:prstGeom>
        </p:spPr>
      </p:pic>
      <p:sp>
        <p:nvSpPr>
          <p:cNvPr id="2" name="Nadpis 1">
            <a:extLst>
              <a:ext uri="{FF2B5EF4-FFF2-40B4-BE49-F238E27FC236}">
                <a16:creationId xmlns:a16="http://schemas.microsoft.com/office/drawing/2014/main" id="{31FC395C-B2AA-4156-B3FB-F2A75B0BC85C}"/>
              </a:ext>
            </a:extLst>
          </p:cNvPr>
          <p:cNvSpPr>
            <a:spLocks noGrp="1"/>
          </p:cNvSpPr>
          <p:nvPr>
            <p:ph type="ctrTitle"/>
          </p:nvPr>
        </p:nvSpPr>
        <p:spPr>
          <a:xfrm>
            <a:off x="919187" y="3544478"/>
            <a:ext cx="4185780" cy="398176"/>
          </a:xfrm>
        </p:spPr>
        <p:txBody>
          <a:bodyPr anchor="b">
            <a:noAutofit/>
          </a:bodyPr>
          <a:lstStyle/>
          <a:p>
            <a:pPr algn="l"/>
            <a:br>
              <a:rPr lang="cs-CZ" sz="2800" b="1" dirty="0">
                <a:solidFill>
                  <a:srgbClr val="92D050"/>
                </a:solidFill>
                <a:latin typeface="Arial" panose="020B0604020202020204" pitchFamily="34" charset="0"/>
                <a:cs typeface="Arial" panose="020B0604020202020204" pitchFamily="34" charset="0"/>
              </a:rPr>
            </a:br>
            <a:br>
              <a:rPr lang="cs-CZ" sz="2800" b="1" dirty="0">
                <a:solidFill>
                  <a:schemeClr val="bg1"/>
                </a:solidFill>
                <a:latin typeface="Arial" panose="020B0604020202020204" pitchFamily="34" charset="0"/>
                <a:cs typeface="Arial" panose="020B0604020202020204" pitchFamily="34" charset="0"/>
              </a:rPr>
            </a:br>
            <a:br>
              <a:rPr lang="cs-CZ" sz="2800" b="1" dirty="0">
                <a:solidFill>
                  <a:schemeClr val="bg1"/>
                </a:solidFill>
                <a:latin typeface="Arial" panose="020B0604020202020204" pitchFamily="34" charset="0"/>
                <a:cs typeface="Arial" panose="020B0604020202020204" pitchFamily="34" charset="0"/>
              </a:rPr>
            </a:br>
            <a:r>
              <a:rPr lang="cs-CZ" sz="1800" b="1" dirty="0">
                <a:solidFill>
                  <a:srgbClr val="92D050"/>
                </a:solidFill>
                <a:latin typeface="Arial" panose="020B0604020202020204" pitchFamily="34" charset="0"/>
                <a:cs typeface="Arial" panose="020B0604020202020204" pitchFamily="34" charset="0"/>
              </a:rPr>
              <a:t>…staň se součástí budoucnosti!</a:t>
            </a:r>
          </a:p>
        </p:txBody>
      </p:sp>
      <p:sp>
        <p:nvSpPr>
          <p:cNvPr id="9" name="Nadpis 1">
            <a:extLst>
              <a:ext uri="{FF2B5EF4-FFF2-40B4-BE49-F238E27FC236}">
                <a16:creationId xmlns:a16="http://schemas.microsoft.com/office/drawing/2014/main" id="{74FB0953-FAE3-4755-8E8F-1C77878E14D0}"/>
              </a:ext>
            </a:extLst>
          </p:cNvPr>
          <p:cNvSpPr txBox="1">
            <a:spLocks/>
          </p:cNvSpPr>
          <p:nvPr/>
        </p:nvSpPr>
        <p:spPr>
          <a:xfrm>
            <a:off x="6556101" y="4476929"/>
            <a:ext cx="4185780" cy="100636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br>
              <a:rPr lang="cs-CZ" sz="2800" b="1" dirty="0">
                <a:solidFill>
                  <a:srgbClr val="92D050"/>
                </a:solidFill>
                <a:latin typeface="Arial" panose="020B0604020202020204" pitchFamily="34" charset="0"/>
                <a:cs typeface="Arial" panose="020B0604020202020204" pitchFamily="34" charset="0"/>
              </a:rPr>
            </a:br>
            <a:br>
              <a:rPr lang="cs-CZ" sz="2800" b="1" dirty="0">
                <a:solidFill>
                  <a:schemeClr val="bg1"/>
                </a:solidFill>
                <a:latin typeface="Arial" panose="020B0604020202020204" pitchFamily="34" charset="0"/>
                <a:cs typeface="Arial" panose="020B0604020202020204" pitchFamily="34" charset="0"/>
              </a:rPr>
            </a:br>
            <a:br>
              <a:rPr lang="cs-CZ" sz="2800" b="1" dirty="0">
                <a:solidFill>
                  <a:schemeClr val="bg1"/>
                </a:solidFill>
                <a:latin typeface="Arial" panose="020B0604020202020204" pitchFamily="34" charset="0"/>
                <a:cs typeface="Arial" panose="020B0604020202020204" pitchFamily="34" charset="0"/>
              </a:rPr>
            </a:br>
            <a:r>
              <a:rPr lang="cs-CZ" sz="2800" b="1" dirty="0">
                <a:solidFill>
                  <a:srgbClr val="92D050"/>
                </a:solidFill>
                <a:latin typeface="Arial" panose="020B0604020202020204" pitchFamily="34" charset="0"/>
                <a:cs typeface="Arial" panose="020B0604020202020204" pitchFamily="34" charset="0"/>
              </a:rPr>
              <a:t>…děkuji za pozornost !</a:t>
            </a:r>
          </a:p>
        </p:txBody>
      </p:sp>
      <p:sp>
        <p:nvSpPr>
          <p:cNvPr id="10" name="TextovéPole 9">
            <a:extLst>
              <a:ext uri="{FF2B5EF4-FFF2-40B4-BE49-F238E27FC236}">
                <a16:creationId xmlns:a16="http://schemas.microsoft.com/office/drawing/2014/main" id="{C356C983-069F-49D0-A0A9-9F5EC8BF4AD2}"/>
              </a:ext>
            </a:extLst>
          </p:cNvPr>
          <p:cNvSpPr txBox="1"/>
          <p:nvPr/>
        </p:nvSpPr>
        <p:spPr>
          <a:xfrm>
            <a:off x="6683242" y="925443"/>
            <a:ext cx="4589571" cy="3416320"/>
          </a:xfrm>
          <a:prstGeom prst="rect">
            <a:avLst/>
          </a:prstGeom>
          <a:noFill/>
        </p:spPr>
        <p:txBody>
          <a:bodyPr wrap="square">
            <a:spAutoFit/>
          </a:bodyPr>
          <a:lstStyle/>
          <a:p>
            <a:r>
              <a:rPr lang="cs-CZ" altLang="cs-CZ" sz="2400" b="1" dirty="0">
                <a:solidFill>
                  <a:srgbClr val="92D050"/>
                </a:solidFill>
              </a:rPr>
              <a:t>Češi zvládnou VRT! </a:t>
            </a:r>
            <a:r>
              <a:rPr lang="cs-CZ" altLang="cs-CZ" sz="2400" b="1" dirty="0">
                <a:solidFill>
                  <a:schemeClr val="bg1"/>
                </a:solidFill>
              </a:rPr>
              <a:t>Jsme plně konkurenceschopní zahraničním firmám. Tuzemské společnosti mají dnes již řadu vlastních pracovníků se zkušeností s podobnými projekty. V oblasti zajišťování inženýrských činností jsou tuzemští inženýři nepostradatelní. </a:t>
            </a:r>
          </a:p>
        </p:txBody>
      </p:sp>
    </p:spTree>
    <p:extLst>
      <p:ext uri="{BB962C8B-B14F-4D97-AF65-F5344CB8AC3E}">
        <p14:creationId xmlns:p14="http://schemas.microsoft.com/office/powerpoint/2010/main" val="1529098374"/>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264FE49EA983347BC7C3FA7254FCFE8" ma:contentTypeVersion="13" ma:contentTypeDescription="Vytvoří nový dokument" ma:contentTypeScope="" ma:versionID="dfd0df4a5d7b52bf0b9062e761f915dd">
  <xsd:schema xmlns:xsd="http://www.w3.org/2001/XMLSchema" xmlns:xs="http://www.w3.org/2001/XMLSchema" xmlns:p="http://schemas.microsoft.com/office/2006/metadata/properties" xmlns:ns2="a4add95d-39ba-4e9e-ad16-6bcdeabd52aa" xmlns:ns3="28157356-507e-468c-95e5-14d7b67a9df3" targetNamespace="http://schemas.microsoft.com/office/2006/metadata/properties" ma:root="true" ma:fieldsID="7b73b5a1b7e2e7426f5e254764459eb0" ns2:_="" ns3:_="">
    <xsd:import namespace="a4add95d-39ba-4e9e-ad16-6bcdeabd52aa"/>
    <xsd:import namespace="28157356-507e-468c-95e5-14d7b67a9df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add95d-39ba-4e9e-ad16-6bcdeabd52aa"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8157356-507e-468c-95e5-14d7b67a9df3" elementFormDefault="qualified">
    <xsd:import namespace="http://schemas.microsoft.com/office/2006/documentManagement/types"/>
    <xsd:import namespace="http://schemas.microsoft.com/office/infopath/2007/PartnerControls"/>
    <xsd:element name="SharedWithUsers" ma:index="14"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dílené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B4A2C26-6A4D-48FF-BC82-BC4CC7BD444B}"/>
</file>

<file path=customXml/itemProps2.xml><?xml version="1.0" encoding="utf-8"?>
<ds:datastoreItem xmlns:ds="http://schemas.openxmlformats.org/officeDocument/2006/customXml" ds:itemID="{B3D0C6DC-B662-4125-9733-A65E4E0D218A}"/>
</file>

<file path=customXml/itemProps3.xml><?xml version="1.0" encoding="utf-8"?>
<ds:datastoreItem xmlns:ds="http://schemas.openxmlformats.org/officeDocument/2006/customXml" ds:itemID="{3B2D6C0C-AB36-452E-AD64-4A3840D2D95E}"/>
</file>

<file path=docProps/app.xml><?xml version="1.0" encoding="utf-8"?>
<Properties xmlns="http://schemas.openxmlformats.org/officeDocument/2006/extended-properties" xmlns:vt="http://schemas.openxmlformats.org/officeDocument/2006/docPropsVTypes">
  <TotalTime>314</TotalTime>
  <Words>673</Words>
  <Application>Microsoft Office PowerPoint</Application>
  <PresentationFormat>Širokoúhlá obrazovka</PresentationFormat>
  <Paragraphs>42</Paragraphs>
  <Slides>7</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7</vt:i4>
      </vt:variant>
    </vt:vector>
  </HeadingPairs>
  <TitlesOfParts>
    <vt:vector size="11" baseType="lpstr">
      <vt:lpstr>Arial</vt:lpstr>
      <vt:lpstr>Calibri</vt:lpstr>
      <vt:lpstr>Calibri Light</vt:lpstr>
      <vt:lpstr>Motiv Office</vt:lpstr>
      <vt:lpstr>SUDOP PRAHA a.s. je špičková projektová, konzultační a inženýrská společnost se specializací na komplexní řešení problematiky dopravní infrastruktury. </vt:lpstr>
      <vt:lpstr>   </vt:lpstr>
      <vt:lpstr>Prezentace aplikace PowerPoint</vt:lpstr>
      <vt:lpstr>Prezentace aplikace PowerPoint</vt:lpstr>
      <vt:lpstr>Historická změna staničení po 103 letech. Dosud značení od Vídně. Nyní první kolej povede z Prahy. Pro VRT bude „km 0“ nad středním podchodem hlavního nádraží. Praha se konečně stane hlavním městem ČR.  čtyřkolejná VRT - to není ani ve Francii. Má to vliv na odvodnění, mosty, kabelové trasy…  Nádraží na čtyřkolejné trati – Nehvizdy (4+4 předjízdné koleje) - souběh dvou tratí + vliv smíšeného provozu konvenční a VRT, což opět není ani ve Francii. Tam je vše segregované.  Připojení požadované napáječky 2x25 KV  - v ČR technické novum.</vt:lpstr>
      <vt:lpstr>Prezentace aplikace PowerPoint</vt:lpstr>
      <vt:lpstr>   …staň se součástí budoucnosti!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SUDOP PRAHA a.s. is a leading design, consulting and engineering company specializing in comprehensive solutions of transportation infrastructure projects.  Thanks to our long tradition, wide range of professional skills and modern technical background, we cooperate with important investors on key projects in the field of railway construction, road and motorway construction or public transport systems.   SUDOP PRAHA a.s. is part of SUDOP GROUP a.s. – the largest group of project companies in the Czech Republic.</dc:title>
  <dc:creator>Ptačinský Jakub Mgr.</dc:creator>
  <cp:lastModifiedBy>Ptačinský Jakub Mgr.</cp:lastModifiedBy>
  <cp:revision>34</cp:revision>
  <dcterms:created xsi:type="dcterms:W3CDTF">2019-11-20T17:20:35Z</dcterms:created>
  <dcterms:modified xsi:type="dcterms:W3CDTF">2021-09-15T19:51:16Z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0x0101007264FE49EA983347BC7C3FA7254FCFE8</vt:lpwstr>
  </property>
</Properties>
</file>