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24" r:id="rId5"/>
  </p:sldMasterIdLst>
  <p:notesMasterIdLst>
    <p:notesMasterId r:id="rId17"/>
  </p:notesMasterIdLst>
  <p:handoutMasterIdLst>
    <p:handoutMasterId r:id="rId18"/>
  </p:handoutMasterIdLst>
  <p:sldIdLst>
    <p:sldId id="639" r:id="rId6"/>
    <p:sldId id="631" r:id="rId7"/>
    <p:sldId id="642" r:id="rId8"/>
    <p:sldId id="627" r:id="rId9"/>
    <p:sldId id="601" r:id="rId10"/>
    <p:sldId id="613" r:id="rId11"/>
    <p:sldId id="629" r:id="rId12"/>
    <p:sldId id="633" r:id="rId13"/>
    <p:sldId id="592" r:id="rId14"/>
    <p:sldId id="521" r:id="rId15"/>
    <p:sldId id="643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Title &amp; Section Dividers" id="{621C1578-8619-5D47-905F-27348CC20420}">
          <p14:sldIdLst>
            <p14:sldId id="639"/>
            <p14:sldId id="631"/>
            <p14:sldId id="642"/>
            <p14:sldId id="627"/>
            <p14:sldId id="601"/>
            <p14:sldId id="613"/>
            <p14:sldId id="629"/>
            <p14:sldId id="633"/>
            <p14:sldId id="592"/>
            <p14:sldId id="521"/>
            <p14:sldId id="643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183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22222"/>
    <a:srgbClr val="69BE28"/>
    <a:srgbClr val="B2B4B3"/>
    <a:srgbClr val="000000"/>
    <a:srgbClr val="93509E"/>
    <a:srgbClr val="BED600"/>
    <a:srgbClr val="00C0B5"/>
    <a:srgbClr val="00A9E0"/>
    <a:srgbClr val="9D6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78B64-A153-E84D-AD12-2D88CEAB84CA}" v="1" dt="2020-09-23T13:19:19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6510" autoAdjust="0"/>
  </p:normalViewPr>
  <p:slideViewPr>
    <p:cSldViewPr snapToGrid="0" snapToObjects="1">
      <p:cViewPr>
        <p:scale>
          <a:sx n="121" d="100"/>
          <a:sy n="121" d="100"/>
        </p:scale>
        <p:origin x="240" y="-32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ek Mašík" userId="91ba04d4-1cc7-4503-b183-234679cc96d2" providerId="ADAL" clId="{91078B64-A153-E84D-AD12-2D88CEAB84CA}"/>
    <pc:docChg chg="custSel modSld">
      <pc:chgData name="Radek Mašík" userId="91ba04d4-1cc7-4503-b183-234679cc96d2" providerId="ADAL" clId="{91078B64-A153-E84D-AD12-2D88CEAB84CA}" dt="2020-09-23T13:19:32.393" v="6" actId="14100"/>
      <pc:docMkLst>
        <pc:docMk/>
      </pc:docMkLst>
      <pc:sldChg chg="addSp delSp modSp mod">
        <pc:chgData name="Radek Mašík" userId="91ba04d4-1cc7-4503-b183-234679cc96d2" providerId="ADAL" clId="{91078B64-A153-E84D-AD12-2D88CEAB84CA}" dt="2020-09-23T13:19:32.393" v="6" actId="14100"/>
        <pc:sldMkLst>
          <pc:docMk/>
          <pc:sldMk cId="1377213460" sldId="639"/>
        </pc:sldMkLst>
        <pc:picChg chg="add mod">
          <ac:chgData name="Radek Mašík" userId="91ba04d4-1cc7-4503-b183-234679cc96d2" providerId="ADAL" clId="{91078B64-A153-E84D-AD12-2D88CEAB84CA}" dt="2020-09-23T13:19:27.186" v="4" actId="14100"/>
          <ac:picMkLst>
            <pc:docMk/>
            <pc:sldMk cId="1377213460" sldId="639"/>
            <ac:picMk id="2" creationId="{1DB683E3-1EA7-2C44-A628-24B869BF3E52}"/>
          </ac:picMkLst>
        </pc:picChg>
        <pc:picChg chg="del">
          <ac:chgData name="Radek Mašík" userId="91ba04d4-1cc7-4503-b183-234679cc96d2" providerId="ADAL" clId="{91078B64-A153-E84D-AD12-2D88CEAB84CA}" dt="2020-09-23T13:18:46.992" v="0" actId="478"/>
          <ac:picMkLst>
            <pc:docMk/>
            <pc:sldMk cId="1377213460" sldId="639"/>
            <ac:picMk id="6" creationId="{3164135C-4A23-4688-ABE3-2F7E86A1046C}"/>
          </ac:picMkLst>
        </pc:picChg>
        <pc:picChg chg="mod">
          <ac:chgData name="Radek Mašík" userId="91ba04d4-1cc7-4503-b183-234679cc96d2" providerId="ADAL" clId="{91078B64-A153-E84D-AD12-2D88CEAB84CA}" dt="2020-09-23T13:19:29.634" v="5" actId="14100"/>
          <ac:picMkLst>
            <pc:docMk/>
            <pc:sldMk cId="1377213460" sldId="639"/>
            <ac:picMk id="7" creationId="{526FA9CB-D759-4C40-A873-DDD31668AC0C}"/>
          </ac:picMkLst>
        </pc:picChg>
        <pc:picChg chg="mod">
          <ac:chgData name="Radek Mašík" userId="91ba04d4-1cc7-4503-b183-234679cc96d2" providerId="ADAL" clId="{91078B64-A153-E84D-AD12-2D88CEAB84CA}" dt="2020-09-23T13:19:32.393" v="6" actId="14100"/>
          <ac:picMkLst>
            <pc:docMk/>
            <pc:sldMk cId="1377213460" sldId="639"/>
            <ac:picMk id="30" creationId="{16A4E774-235D-42CC-A126-8B12DF76E2F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AE70F-1AB5-4CF1-9F5A-BE0390BC518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80C9C-146E-4F65-95AF-540FFCCAF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87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66162-17D7-6D4C-A3BA-6F2DF484E260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1C83-8DD6-9846-8834-18F9F949C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07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endParaRPr lang="cs-CZ" sz="1200" b="1" dirty="0">
              <a:solidFill>
                <a:schemeClr val="tx2"/>
              </a:solidFill>
            </a:endParaRPr>
          </a:p>
          <a:p>
            <a:pPr lvl="0">
              <a:spcBef>
                <a:spcPts val="0"/>
              </a:spcBef>
            </a:pPr>
            <a:endParaRPr lang="cs-CZ" sz="1200" b="1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7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1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6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0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4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6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2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2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1C83-8DD6-9846-8834-18F9F949CB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2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3790" y="333375"/>
            <a:ext cx="9714923" cy="3953492"/>
          </a:xfrm>
          <a:prstGeom prst="rect">
            <a:avLst/>
          </a:prstGeom>
        </p:spPr>
        <p:txBody>
          <a:bodyPr lIns="36000" tIns="36000" rIns="36000" bIns="36000" anchor="b" anchorCtr="0"/>
          <a:lstStyle>
            <a:lvl1pPr indent="0">
              <a:defRPr lang="en-US" sz="6600" b="1" i="0" cap="all" baseline="0" dirty="0">
                <a:solidFill>
                  <a:schemeClr val="bg1"/>
                </a:solidFill>
                <a:latin typeface="Arial" panose="020B0604020202020204" pitchFamily="34" charset="0"/>
                <a:ea typeface="Bebas Neue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75000"/>
              </a:lnSpc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3790" y="4354600"/>
            <a:ext cx="9714923" cy="1466316"/>
          </a:xfrm>
          <a:prstGeom prst="rect">
            <a:avLst/>
          </a:prstGeom>
        </p:spPr>
        <p:txBody>
          <a:bodyPr lIns="72000" tIns="36000" rIns="36000" bIns="36000"/>
          <a:lstStyle>
            <a:lvl1pPr marL="0" indent="0">
              <a:lnSpc>
                <a:spcPct val="100000"/>
              </a:lnSpc>
              <a:spcBef>
                <a:spcPts val="600"/>
              </a:spcBef>
              <a:defRPr lang="en-US" sz="2000" b="0" i="0" kern="1200" dirty="0">
                <a:solidFill>
                  <a:schemeClr val="bg1"/>
                </a:solidFill>
                <a:latin typeface="Arial Narrow" panose="020B0606020202030204" pitchFamily="34" charset="0"/>
                <a:ea typeface="Source Sans Pro" charset="0"/>
                <a:cs typeface="Source Sans Pro" charset="0"/>
              </a:defRPr>
            </a:lvl1pPr>
          </a:lstStyle>
          <a:p>
            <a:pPr marL="0" lvl="0" indent="-2286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/>
              <a:buNone/>
            </a:pPr>
            <a:r>
              <a:rPr lang="cs-CZ"/>
              <a:t>Po kliknutí můžete upravovat styly textu v předloze.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745" y="321035"/>
            <a:ext cx="1440000" cy="5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5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859035" y="323848"/>
            <a:ext cx="8007528" cy="621665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51600" y="705600"/>
            <a:ext cx="3016800" cy="2723400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lang="en-US" sz="2000" b="1" i="0" cap="all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80000"/>
              </a:lnSpc>
            </a:pPr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50875" y="3570925"/>
            <a:ext cx="3017838" cy="2811021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51778" y="683269"/>
            <a:ext cx="265747" cy="140968"/>
            <a:chOff x="296228" y="730894"/>
            <a:chExt cx="265747" cy="14096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66713" y="801377"/>
              <a:ext cx="195262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/>
            <p:cNvSpPr/>
            <p:nvPr/>
          </p:nvSpPr>
          <p:spPr>
            <a:xfrm>
              <a:off x="296228" y="730894"/>
              <a:ext cx="140970" cy="140968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3"/>
          <p:cNvSpPr>
            <a:spLocks noGrp="1"/>
          </p:cNvSpPr>
          <p:nvPr>
            <p:ph type="title"/>
          </p:nvPr>
        </p:nvSpPr>
        <p:spPr>
          <a:xfrm>
            <a:off x="651599" y="705600"/>
            <a:ext cx="10926681" cy="950205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lang="en-US" sz="2000" b="1" i="0" cap="all" baseline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80000"/>
              </a:lnSpc>
            </a:pPr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51599" y="1655805"/>
            <a:ext cx="3500271" cy="309803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370085" y="1655805"/>
            <a:ext cx="3500271" cy="309803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320657" y="4963882"/>
            <a:ext cx="3549699" cy="514349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320657" y="5454167"/>
            <a:ext cx="3549699" cy="77012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02171" y="4963882"/>
            <a:ext cx="3549699" cy="514349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02171" y="5454167"/>
            <a:ext cx="3549699" cy="77012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076439" y="1655805"/>
            <a:ext cx="3500271" cy="309803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8027011" y="4963882"/>
            <a:ext cx="3549699" cy="514349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027011" y="5454167"/>
            <a:ext cx="3549699" cy="77012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51778" y="683269"/>
            <a:ext cx="265747" cy="140968"/>
            <a:chOff x="296228" y="730894"/>
            <a:chExt cx="265747" cy="140968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66713" y="801377"/>
              <a:ext cx="195262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Diamond 24"/>
            <p:cNvSpPr/>
            <p:nvPr/>
          </p:nvSpPr>
          <p:spPr>
            <a:xfrm>
              <a:off x="296228" y="730894"/>
              <a:ext cx="140970" cy="140968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537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evator Pi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Arial" panose="020B0604020202020204" pitchFamily="34" charset="0"/>
                <a:ea typeface="Bebas Neue" charset="0"/>
                <a:cs typeface="Arial" panose="020B0604020202020204" pitchFamily="34" charset="0"/>
              </a:rPr>
              <a:pPr algn="l"/>
              <a:t>‹#›</a:t>
            </a:fld>
            <a:endParaRPr lang="en-US" sz="1400" b="0" i="0" dirty="0">
              <a:solidFill>
                <a:srgbClr val="FFFFFF"/>
              </a:solidFill>
              <a:latin typeface="Arial" panose="020B0604020202020204" pitchFamily="34" charset="0"/>
              <a:ea typeface="Bebas Neue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latin typeface="Arial" panose="020B0604020202020204" pitchFamily="34" charset="0"/>
                <a:ea typeface="Bebas Neue" charset="0"/>
                <a:cs typeface="Arial" panose="020B0604020202020204" pitchFamily="34" charset="0"/>
              </a:rPr>
              <a:t>Slide  /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lgCheck">
            <a:fgClr>
              <a:srgbClr val="E5E5E5"/>
            </a:fgClr>
            <a:bgClr>
              <a:schemeClr val="bg1"/>
            </a:bgClr>
          </a:pattFill>
        </p:spPr>
        <p:txBody>
          <a:bodyPr anchor="ctr"/>
          <a:lstStyle>
            <a:lvl1pPr>
              <a:defRPr lang="en-GB">
                <a:solidFill>
                  <a:schemeClr val="tx2"/>
                </a:solidFill>
              </a:defRPr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cs-CZ"/>
              <a:t>Kliknutím na ikonu přidáte obrázek.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6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2802053" y="370121"/>
            <a:ext cx="310797" cy="310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3219742" y="370121"/>
            <a:ext cx="310797" cy="310797"/>
          </a:xfrm>
          <a:prstGeom prst="rect">
            <a:avLst/>
          </a:prstGeom>
          <a:solidFill>
            <a:srgbClr val="203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3924491" y="370121"/>
            <a:ext cx="310797" cy="310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4338955" y="370121"/>
            <a:ext cx="310797" cy="3107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14753419" y="370121"/>
            <a:ext cx="310797" cy="310797"/>
          </a:xfrm>
          <a:prstGeom prst="rect">
            <a:avLst/>
          </a:prstGeom>
          <a:solidFill>
            <a:srgbClr val="69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 userDrawn="1"/>
        </p:nvSpPr>
        <p:spPr>
          <a:xfrm>
            <a:off x="15167883" y="370121"/>
            <a:ext cx="310797" cy="3107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 userDrawn="1"/>
        </p:nvSpPr>
        <p:spPr>
          <a:xfrm>
            <a:off x="15582347" y="370121"/>
            <a:ext cx="310797" cy="3107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 userDrawn="1"/>
        </p:nvSpPr>
        <p:spPr>
          <a:xfrm>
            <a:off x="12707931" y="-889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rial Narrow" panose="020B0606020202030204" pitchFamily="34" charset="0"/>
              </a:rPr>
              <a:t>PRIMARY</a:t>
            </a:r>
            <a:br>
              <a:rPr lang="en-GB" sz="1100" baseline="0" dirty="0">
                <a:latin typeface="Arial Narrow" panose="020B0606020202030204" pitchFamily="34" charset="0"/>
              </a:rPr>
            </a:br>
            <a:r>
              <a:rPr lang="en-GB" sz="1100" baseline="0" dirty="0">
                <a:latin typeface="Arial Narrow" panose="020B0606020202030204" pitchFamily="34" charset="0"/>
              </a:rPr>
              <a:t>COLOURS</a:t>
            </a:r>
            <a:endParaRPr lang="en-GB" sz="1100" dirty="0">
              <a:latin typeface="Arial Narrow" panose="020B0606020202030204" pitchFamily="34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13839915" y="-88900"/>
            <a:ext cx="915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rial Narrow" panose="020B0606020202030204" pitchFamily="34" charset="0"/>
              </a:rPr>
              <a:t>SECONDARY</a:t>
            </a:r>
            <a:br>
              <a:rPr lang="en-GB" sz="1100" baseline="0" dirty="0">
                <a:latin typeface="Arial Narrow" panose="020B0606020202030204" pitchFamily="34" charset="0"/>
              </a:rPr>
            </a:br>
            <a:r>
              <a:rPr lang="en-GB" sz="1100" baseline="0" dirty="0">
                <a:latin typeface="Arial Narrow" panose="020B0606020202030204" pitchFamily="34" charset="0"/>
              </a:rPr>
              <a:t>COLOURS</a:t>
            </a:r>
            <a:endParaRPr lang="en-GB" sz="1100" dirty="0"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12192000" cy="3253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0" y="6532663"/>
              <a:ext cx="12192000" cy="3253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600332" y="3266330"/>
              <a:ext cx="6858000" cy="3253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-3266331" y="3266330"/>
              <a:ext cx="6858000" cy="3253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</p:grpSp>
      <p:sp>
        <p:nvSpPr>
          <p:cNvPr id="31" name="TextBox 30"/>
          <p:cNvSpPr txBox="1"/>
          <p:nvPr userDrawn="1"/>
        </p:nvSpPr>
        <p:spPr>
          <a:xfrm>
            <a:off x="329407" y="6604000"/>
            <a:ext cx="787400" cy="190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700" dirty="0">
                <a:solidFill>
                  <a:schemeClr val="tx2"/>
                </a:solidFill>
              </a:rPr>
              <a:t>Knight Frank</a:t>
            </a:r>
          </a:p>
        </p:txBody>
      </p:sp>
      <p:sp>
        <p:nvSpPr>
          <p:cNvPr id="38" name="Slide Number Placeholder 5"/>
          <p:cNvSpPr txBox="1">
            <a:spLocks/>
          </p:cNvSpPr>
          <p:nvPr userDrawn="1"/>
        </p:nvSpPr>
        <p:spPr>
          <a:xfrm>
            <a:off x="11144416" y="6604001"/>
            <a:ext cx="716591" cy="1905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lvl="0"/>
            <a:fld id="{3B5A024A-C6DD-4CBC-BA66-F17882213424}" type="slidenum">
              <a:rPr lang="en-GB" smtClean="0"/>
              <a:pPr lvl="0"/>
              <a:t>‹#›</a:t>
            </a:fld>
            <a:endParaRPr lang="en-GB" dirty="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12707930" y="831786"/>
            <a:ext cx="4273783" cy="416443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These</a:t>
            </a:r>
            <a:r>
              <a:rPr lang="en-GB" sz="1100" baseline="0" dirty="0"/>
              <a:t> colours are loaded into the template. Should you need more colours (e.g. for charts), please refer to the full colour palette.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649" r:id="rId2"/>
    <p:sldLayoutId id="2147483777" r:id="rId3"/>
    <p:sldLayoutId id="214748382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49D5A45-5814-461D-A0AC-46903AF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B33D67-F33E-42AD-9F72-27CBAA6ED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45ADE7-1551-489A-9E63-A0AE038E8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44095-DCD4-460F-B3FE-3F0936F82207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605CC4-E3CF-4A99-9009-38E38C22C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401F8D-ACA9-4120-A28A-6A99EB97C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82CC-CFF7-42C7-A890-CB0F8D406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41962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uptbahnhofcity.wie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BD51C41-69F2-48B3-960C-6110F9E1EF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50" b="7850"/>
          <a:stretch>
            <a:fillRect/>
          </a:stretch>
        </p:blipFill>
        <p:spPr>
          <a:xfrm>
            <a:off x="3222170" y="1656528"/>
            <a:ext cx="8436951" cy="474578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A0242CC-5C0F-4DDE-A732-B9F4FDE5AA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/>
          <a:stretch/>
        </p:blipFill>
        <p:spPr>
          <a:xfrm>
            <a:off x="0" y="0"/>
            <a:ext cx="12192000" cy="7026144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>
              <a:lnSpc>
                <a:spcPct val="100000"/>
              </a:lnSpc>
              <a:buNone/>
            </a:pPr>
            <a:r>
              <a:rPr lang="cs-CZ" dirty="0">
                <a:solidFill>
                  <a:srgbClr val="FFFFFF"/>
                </a:solidFill>
              </a:rPr>
              <a:t>Nový design     české Železnice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564316" y="4901183"/>
            <a:ext cx="9744398" cy="1431796"/>
          </a:xfrm>
        </p:spPr>
        <p:txBody>
          <a:bodyPr/>
          <a:lstStyle/>
          <a:p>
            <a:pPr>
              <a:buNone/>
            </a:pPr>
            <a:r>
              <a:rPr lang="cs-CZ" dirty="0"/>
              <a:t>PhDr. Ing. Zdenka Klapalová, CSc. MRICS</a:t>
            </a:r>
          </a:p>
          <a:p>
            <a:pPr>
              <a:buNone/>
            </a:pPr>
            <a:r>
              <a:rPr lang="cs-CZ" dirty="0"/>
              <a:t>Ředitelka, </a:t>
            </a:r>
            <a:r>
              <a:rPr lang="cs-CZ" dirty="0" err="1"/>
              <a:t>Knight</a:t>
            </a:r>
            <a:r>
              <a:rPr lang="cs-CZ" dirty="0"/>
              <a:t> Frank</a:t>
            </a:r>
          </a:p>
          <a:p>
            <a:pPr>
              <a:buNone/>
            </a:pPr>
            <a:r>
              <a:rPr lang="cs-CZ" dirty="0"/>
              <a:t>Prezidentka Asociace pro rozvoj trhu nemovitostí</a:t>
            </a:r>
          </a:p>
          <a:p>
            <a:pPr marL="0" indent="0">
              <a:buNone/>
            </a:pP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745" y="320400"/>
            <a:ext cx="1440000" cy="5382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6FA9CB-D759-4C40-A873-DDD31668A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565" y="6015514"/>
            <a:ext cx="1629390" cy="605386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6A4E774-235D-42CC-A126-8B12DF76E2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65" y="4175790"/>
            <a:ext cx="1629390" cy="71285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DB683E3-1EA7-2C44-A628-24B869BF3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0565" y="5224039"/>
            <a:ext cx="1629389" cy="4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ŽELEZNICE JE ZELENÁ</a:t>
            </a:r>
            <a:endParaRPr lang="en-US" dirty="0"/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1FA8A734-0E3E-46A3-9211-CAE56F5D578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2198" r="219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56F71F12-47BC-4357-8E8B-02D24FA691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r="12329"/>
          <a:stretch>
            <a:fillRect/>
          </a:stretch>
        </p:blipFill>
        <p:spPr>
          <a:xfrm>
            <a:off x="934435" y="1655805"/>
            <a:ext cx="3500271" cy="3098032"/>
          </a:xfrm>
        </p:spPr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810DF45F-2F17-42B6-8C84-006708BF76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2346"/>
          <a:stretch>
            <a:fillRect/>
          </a:stretch>
        </p:blipFill>
        <p:spPr>
          <a:xfrm>
            <a:off x="4505437" y="1655805"/>
            <a:ext cx="3500271" cy="309803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AC24DF-67D4-41D9-88C1-AD0237C07CA9}"/>
              </a:ext>
            </a:extLst>
          </p:cNvPr>
          <p:cNvSpPr txBox="1"/>
          <p:nvPr/>
        </p:nvSpPr>
        <p:spPr>
          <a:xfrm>
            <a:off x="923241" y="5074057"/>
            <a:ext cx="6774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chemeClr val="tx2"/>
                </a:solidFill>
              </a:rPr>
              <a:t>Generace Y &amp; Z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prstClr val="black"/>
                </a:solidFill>
              </a:rPr>
              <a:t>Zvýšený důraz na ekologii = preference ekologických forem dopravy, za kterou považují i vlaky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prstClr val="black"/>
                </a:solidFill>
              </a:rPr>
              <a:t>Snížená potřeba vlastnit hmotné statky =  nástup sdílené ekonomiky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prstClr val="black"/>
                </a:solidFill>
              </a:rPr>
              <a:t>Snížená dostupnost bydlení ve městech</a:t>
            </a:r>
            <a:r>
              <a:rPr lang="en-US" sz="1200" dirty="0">
                <a:solidFill>
                  <a:prstClr val="black"/>
                </a:solidFill>
              </a:rPr>
              <a:t> = </a:t>
            </a:r>
            <a:r>
              <a:rPr lang="cs-CZ" sz="1200" dirty="0">
                <a:solidFill>
                  <a:prstClr val="black"/>
                </a:solidFill>
              </a:rPr>
              <a:t>zvýšená potřeba dojíždění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prstClr val="black"/>
                </a:solidFill>
              </a:rPr>
              <a:t>Nádraží = širší centra měst – snadná dostupnost za prací i zábavou</a:t>
            </a:r>
          </a:p>
          <a:p>
            <a:r>
              <a:rPr lang="cs-CZ" sz="1200" b="1" dirty="0">
                <a:solidFill>
                  <a:prstClr val="black"/>
                </a:solidFill>
              </a:rPr>
              <a:t>Kombinace výše uvedených faktorů =  nárůst cestování po železnici</a:t>
            </a:r>
          </a:p>
        </p:txBody>
      </p:sp>
    </p:spTree>
    <p:extLst>
      <p:ext uri="{BB962C8B-B14F-4D97-AF65-F5344CB8AC3E}">
        <p14:creationId xmlns:p14="http://schemas.microsoft.com/office/powerpoint/2010/main" val="12564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69493" y="5055067"/>
            <a:ext cx="7530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cs-CZ" sz="3600" b="1" dirty="0">
                <a:solidFill>
                  <a:schemeClr val="bg1"/>
                </a:solidFill>
              </a:rPr>
              <a:t>NEJEN PARDUBICE SI ZASLOUŽÍ MODERNÍ DOPRAVNÍ TERMINÁL 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46F45D9-65EF-433B-93CF-79FE5DDBA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768" b="137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55482D1-7FB0-4FD0-9FE2-3CE385A59DBA}"/>
              </a:ext>
            </a:extLst>
          </p:cNvPr>
          <p:cNvSpPr txBox="1"/>
          <p:nvPr/>
        </p:nvSpPr>
        <p:spPr>
          <a:xfrm>
            <a:off x="4266293" y="5416214"/>
            <a:ext cx="7530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cs-CZ" sz="3600" b="1" dirty="0">
                <a:solidFill>
                  <a:schemeClr val="bg1"/>
                </a:solidFill>
              </a:rPr>
              <a:t>NEJEN PARDUBICE SI ZASLOUŽÍ MODERNÍ DOPRAVNÍ TERMINÁL 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644400-6DA7-4D14-8686-53EDF4708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068" y="494616"/>
            <a:ext cx="143878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5BCBDA11-B7DD-4273-9C7B-B611DC7455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" r="11"/>
          <a:stretch>
            <a:fillRect/>
          </a:stretch>
        </p:blipFill>
        <p:spPr>
          <a:xfrm>
            <a:off x="5588065" y="323848"/>
            <a:ext cx="6278497" cy="4874317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EE6A5E0-96E8-4069-B89F-8D8B9497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99" y="705600"/>
            <a:ext cx="3910461" cy="2723400"/>
          </a:xfrm>
        </p:spPr>
        <p:txBody>
          <a:bodyPr/>
          <a:lstStyle/>
          <a:p>
            <a:r>
              <a:rPr lang="cs-CZ" dirty="0"/>
              <a:t>NÁDRAŽÍ, PRVNÍ KATEDRÁLY PRŮMYSLOVÉHO VĚKU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DA41B4-F8F4-48EB-BB89-346E6A86B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599" y="3988704"/>
            <a:ext cx="4811652" cy="2521423"/>
          </a:xfrm>
        </p:spPr>
        <p:txBody>
          <a:bodyPr/>
          <a:lstStyle/>
          <a:p>
            <a:r>
              <a:rPr lang="cs-CZ" b="1" dirty="0"/>
              <a:t>VIZE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alternativa k ostatním formám dopravy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služba cestujícím i ostatní veřejnosti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ochrana kulturního dědictví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komerční přínosy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synergické efekty</a:t>
            </a:r>
          </a:p>
          <a:p>
            <a:endParaRPr lang="cs-CZ" dirty="0"/>
          </a:p>
          <a:p>
            <a:endParaRPr lang="cs-CZ" dirty="0"/>
          </a:p>
          <a:p>
            <a:pPr algn="r"/>
            <a:r>
              <a:rPr lang="en-GB" sz="1050" i="1" dirty="0"/>
              <a:t>Burgos Railway Station </a:t>
            </a:r>
            <a:r>
              <a:rPr lang="en-GB" sz="1050" i="1" dirty="0" err="1"/>
              <a:t>Refurbishmen</a:t>
            </a:r>
            <a:r>
              <a:rPr lang="cs-CZ" sz="1050" i="1" dirty="0"/>
              <a:t>t, SPAIN / </a:t>
            </a:r>
            <a:r>
              <a:rPr lang="cs-CZ" sz="1050" i="1" dirty="0" err="1"/>
              <a:t>Photographs</a:t>
            </a:r>
            <a:r>
              <a:rPr lang="cs-CZ" sz="1050" i="1" dirty="0"/>
              <a:t>: Mariela </a:t>
            </a:r>
            <a:r>
              <a:rPr lang="cs-CZ" sz="1050" i="1" dirty="0" err="1"/>
              <a:t>Apollonio</a:t>
            </a:r>
            <a:r>
              <a:rPr lang="cs-CZ" sz="1050" i="1" dirty="0"/>
              <a:t> / Source: www.archdaily.com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1204D8-468D-4485-90F1-A36F8E881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5283940"/>
            <a:ext cx="5770562" cy="12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VLAKOVÉ NÁDRAŽÍ – NOVÝ CHRÁM MODERNÍHO VĚKU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650562" y="4714386"/>
            <a:ext cx="3017838" cy="1791389"/>
          </a:xfrm>
        </p:spPr>
        <p:txBody>
          <a:bodyPr/>
          <a:lstStyle/>
          <a:p>
            <a:r>
              <a:rPr lang="cs-CZ" b="1" dirty="0"/>
              <a:t>OBECNÁ FAKTA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skvělá pozice v rámci města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kvalitní dobová architektura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velkorysý veřejný před-prostor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velkorysý vnitřní prostor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společenská funkce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7574AD19-0650-4B4A-AA88-0709894E11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b="5342"/>
          <a:stretch>
            <a:fillRect/>
          </a:stretch>
        </p:blipFill>
        <p:spPr/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5B2D438-E634-43DD-BE97-C58FD98FE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1"/>
          <a:stretch/>
        </p:blipFill>
        <p:spPr>
          <a:xfrm>
            <a:off x="3851655" y="311152"/>
            <a:ext cx="8007527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Fantova budova,  SUROVÝ DIAMANT          MEZI NÁDRAŽNÍMI BUDOVAMI</a:t>
            </a:r>
            <a:endParaRPr lang="en-GB" dirty="0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305AFF7F-F964-456C-9069-C14EAA26CD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7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design </a:t>
            </a:r>
            <a:r>
              <a:rPr lang="cs-CZ" dirty="0" err="1"/>
              <a:t>fantovy</a:t>
            </a:r>
            <a:r>
              <a:rPr lang="cs-CZ" dirty="0"/>
              <a:t> budovy</a:t>
            </a:r>
            <a:br>
              <a:rPr lang="cs-CZ" dirty="0"/>
            </a:br>
            <a:endParaRPr lang="en-GB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650562" y="3660374"/>
            <a:ext cx="3017838" cy="2811021"/>
          </a:xfrm>
        </p:spPr>
        <p:txBody>
          <a:bodyPr/>
          <a:lstStyle/>
          <a:p>
            <a:r>
              <a:rPr lang="cs-CZ" b="1" dirty="0"/>
              <a:t>DOPORUČENÁ FUNKČNĚ-PROVOZNÍ ŘEŠENÍ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/>
              <a:t>Sál 1 (sloupový sál): </a:t>
            </a:r>
            <a:r>
              <a:rPr lang="cs-CZ" dirty="0"/>
              <a:t>kombinace coworkingového prostoru a business </a:t>
            </a:r>
            <a:r>
              <a:rPr lang="cs-CZ" dirty="0" err="1"/>
              <a:t>lounge</a:t>
            </a:r>
            <a:r>
              <a:rPr lang="cs-CZ" dirty="0"/>
              <a:t> salonku + oddělená zasedací místnost s vlastním sociálním zázemím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/>
              <a:t>Sál 2 (hala): </a:t>
            </a:r>
            <a:r>
              <a:rPr lang="cs-CZ" dirty="0"/>
              <a:t>sál pro konferenční účely a jiné společenské akce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1050" i="1" dirty="0"/>
              <a:t>Foto: </a:t>
            </a:r>
            <a:r>
              <a:rPr lang="cs-CZ" sz="1050" i="1" dirty="0" err="1"/>
              <a:t>Regus</a:t>
            </a:r>
            <a:r>
              <a:rPr lang="cs-CZ" sz="1050" i="1" dirty="0"/>
              <a:t>, kombinace salonku a coworkingu,</a:t>
            </a:r>
            <a:r>
              <a:rPr lang="fr-FR" sz="1050" i="1" dirty="0"/>
              <a:t> </a:t>
            </a:r>
            <a:r>
              <a:rPr lang="cs-CZ" sz="1050" i="1" dirty="0"/>
              <a:t>Paříž, </a:t>
            </a:r>
            <a:r>
              <a:rPr lang="fr-FR" sz="1050" i="1" dirty="0"/>
              <a:t>Salon Grand Voyageur na Gare du Nord</a:t>
            </a:r>
            <a:endParaRPr lang="en-GB" sz="1050" i="1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2CEEC17C-38C3-428A-BD4C-D2558E432B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98" r="169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design hlavního nádraží v </a:t>
            </a:r>
            <a:r>
              <a:rPr lang="cs-CZ" dirty="0" err="1"/>
              <a:t>pardubicích</a:t>
            </a:r>
            <a:endParaRPr lang="cs-CZ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651600" y="4246781"/>
            <a:ext cx="3017838" cy="2263346"/>
          </a:xfrm>
        </p:spPr>
        <p:txBody>
          <a:bodyPr/>
          <a:lstStyle/>
          <a:p>
            <a:r>
              <a:rPr lang="cs-CZ" b="1" dirty="0"/>
              <a:t>MULTIMODÁLNÍ UZEL VEŘEJNÉ DOPRAVY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Projekt</a:t>
            </a:r>
            <a:r>
              <a:rPr lang="en-GB" dirty="0"/>
              <a:t>: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Realizace</a:t>
            </a:r>
            <a:r>
              <a:rPr lang="en-GB" dirty="0"/>
              <a:t>: 2017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Moderní architektura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Respekt k původnímu objektu</a:t>
            </a:r>
          </a:p>
          <a:p>
            <a:endParaRPr lang="cs-CZ" dirty="0"/>
          </a:p>
          <a:p>
            <a:endParaRPr lang="cs-CZ" dirty="0"/>
          </a:p>
          <a:p>
            <a:pPr algn="r"/>
            <a:r>
              <a:rPr lang="en-GB" sz="1050" i="1" dirty="0" err="1"/>
              <a:t>Foto</a:t>
            </a:r>
            <a:r>
              <a:rPr lang="en-GB" sz="1050" i="1" dirty="0"/>
              <a:t>: Tomáš </a:t>
            </a:r>
            <a:r>
              <a:rPr lang="en-GB" sz="1050" i="1" dirty="0" err="1"/>
              <a:t>Kubelka</a:t>
            </a:r>
            <a:endParaRPr lang="en-GB" sz="1050" i="1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B1A3266D-5B28-4407-B149-A46D93C2BE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7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6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DESIGN HLAVNÍHO NÁDRAŽÍ V PARDUBICÍCH</a:t>
            </a:r>
            <a:endParaRPr lang="en-GB" dirty="0"/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82BF660B-59A1-42F7-A613-55D6DEDDFDAB}"/>
              </a:ext>
            </a:extLst>
          </p:cNvPr>
          <p:cNvSpPr txBox="1">
            <a:spLocks/>
          </p:cNvSpPr>
          <p:nvPr/>
        </p:nvSpPr>
        <p:spPr>
          <a:xfrm>
            <a:off x="651599" y="2492087"/>
            <a:ext cx="3016801" cy="4008104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HISTORICK</a:t>
            </a:r>
            <a:r>
              <a:rPr lang="cs-CZ" b="1" dirty="0"/>
              <a:t>Á</a:t>
            </a:r>
            <a:r>
              <a:rPr lang="en-US" b="1" dirty="0"/>
              <a:t> BUDOVA</a:t>
            </a:r>
            <a:endParaRPr lang="cs-CZ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en-GB" dirty="0" err="1"/>
              <a:t>utor</a:t>
            </a:r>
            <a:r>
              <a:rPr lang="en-GB" dirty="0"/>
              <a:t>: Karel </a:t>
            </a:r>
            <a:r>
              <a:rPr lang="en-GB" dirty="0" err="1"/>
              <a:t>Řepa</a:t>
            </a:r>
            <a:r>
              <a:rPr lang="en-GB" dirty="0"/>
              <a:t>, Karel </a:t>
            </a:r>
            <a:r>
              <a:rPr lang="en-GB" dirty="0" err="1"/>
              <a:t>Kalvoda</a:t>
            </a:r>
            <a:r>
              <a:rPr lang="cs-CZ" dirty="0"/>
              <a:t>, Josef Danda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Výzdoba: Richard </a:t>
            </a:r>
            <a:r>
              <a:rPr lang="cs-CZ" dirty="0" err="1"/>
              <a:t>Lander</a:t>
            </a:r>
            <a:r>
              <a:rPr lang="cs-CZ" dirty="0"/>
              <a:t>, Jaroslav Moravec (mozaiky)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R</a:t>
            </a:r>
            <a:r>
              <a:rPr lang="en-GB" dirty="0" err="1"/>
              <a:t>ealizace</a:t>
            </a:r>
            <a:r>
              <a:rPr lang="en-GB" dirty="0"/>
              <a:t>: 1947 – 1958 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Kulturní památka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Potenciál pro rekonstrukci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D</a:t>
            </a:r>
            <a:r>
              <a:rPr lang="en-US" dirty="0" err="1"/>
              <a:t>oporu</a:t>
            </a:r>
            <a:r>
              <a:rPr lang="cs-CZ" dirty="0" err="1"/>
              <a:t>čení</a:t>
            </a:r>
            <a:r>
              <a:rPr lang="cs-CZ" dirty="0"/>
              <a:t>: designové sjednocení průčelí obchodních jednotek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Zvýšení standardu nabízených obchodů a služeb,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cs-CZ" dirty="0"/>
              <a:t>zšíření nabízeného s</a:t>
            </a:r>
            <a:r>
              <a:rPr lang="en-US" dirty="0" err="1"/>
              <a:t>ortimentu</a:t>
            </a:r>
            <a:r>
              <a:rPr lang="en-US" dirty="0"/>
              <a:t>, </a:t>
            </a:r>
            <a:r>
              <a:rPr lang="cs-CZ" dirty="0"/>
              <a:t>zvážit zpřístupnění galerií nad retailovými jednotkami, využití pro zaměstnance, propagace kraje </a:t>
            </a:r>
            <a:r>
              <a:rPr lang="en-GB" dirty="0"/>
              <a:t>&amp;</a:t>
            </a:r>
            <a:r>
              <a:rPr lang="cs-CZ" dirty="0"/>
              <a:t> železnice</a:t>
            </a:r>
          </a:p>
          <a:p>
            <a:endParaRPr lang="cs-CZ" sz="1050" i="1" dirty="0"/>
          </a:p>
          <a:p>
            <a:pPr algn="r"/>
            <a:r>
              <a:rPr lang="cs-CZ" sz="1050" i="1" dirty="0"/>
              <a:t>Foto: </a:t>
            </a:r>
            <a:r>
              <a:rPr lang="cs-CZ" sz="1050" i="1" dirty="0" err="1"/>
              <a:t>Knight</a:t>
            </a:r>
            <a:r>
              <a:rPr lang="cs-CZ" sz="1050" i="1" dirty="0"/>
              <a:t> Frank</a:t>
            </a:r>
          </a:p>
          <a:p>
            <a:endParaRPr lang="en-GB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AC205AD-103D-4680-87BB-FBE9A096E4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" r="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Nádraží jako dopravní uzel budoucnosti</a:t>
            </a:r>
            <a:endParaRPr lang="en-GB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650875" y="4301703"/>
            <a:ext cx="3017838" cy="2170217"/>
          </a:xfrm>
        </p:spPr>
        <p:txBody>
          <a:bodyPr/>
          <a:lstStyle/>
          <a:p>
            <a:r>
              <a:rPr lang="cs-CZ" b="1" dirty="0"/>
              <a:t>WIEN, HAUPTBANHOF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2007 – 2014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Investice: </a:t>
            </a:r>
            <a:r>
              <a:rPr lang="en-GB" dirty="0"/>
              <a:t>€987m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Investor: </a:t>
            </a:r>
            <a:r>
              <a:rPr lang="en-GB" dirty="0"/>
              <a:t>Austrian Federal Railways (ÖBB), </a:t>
            </a:r>
            <a:r>
              <a:rPr lang="cs-CZ" dirty="0"/>
              <a:t>město Vídeň</a:t>
            </a:r>
            <a:r>
              <a:rPr lang="en-GB" dirty="0">
                <a:highlight>
                  <a:srgbClr val="FFFFFF"/>
                </a:highlight>
              </a:rPr>
              <a:t>, European Union sources.</a:t>
            </a:r>
            <a:endParaRPr lang="cs-CZ" dirty="0">
              <a:highlight>
                <a:srgbClr val="FFFFFF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>
              <a:highlight>
                <a:srgbClr val="FFFFFF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>
              <a:highlight>
                <a:srgbClr val="FFFFFF"/>
              </a:highlight>
            </a:endParaRPr>
          </a:p>
          <a:p>
            <a:pPr algn="r"/>
            <a:r>
              <a:rPr lang="cs-CZ" sz="1050" i="1" dirty="0">
                <a:highlight>
                  <a:srgbClr val="FFFFFF"/>
                </a:highlight>
              </a:rPr>
              <a:t>Foto: </a:t>
            </a:r>
            <a:r>
              <a:rPr lang="en-GB" sz="1050" i="1" dirty="0"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https://www.hauptbahnhofcity.wien/</a:t>
            </a:r>
            <a:endParaRPr lang="cs-CZ" sz="1050" i="1" dirty="0">
              <a:highlight>
                <a:srgbClr val="FFFFFF"/>
              </a:highlight>
            </a:endParaRPr>
          </a:p>
          <a:p>
            <a:endParaRPr lang="en-GB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BA3FD11E-F94C-49DF-8B38-005036A1E9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3774" r="13774"/>
          <a:stretch>
            <a:fillRect/>
          </a:stretch>
        </p:blipFill>
        <p:spPr>
          <a:xfrm>
            <a:off x="3859035" y="320771"/>
            <a:ext cx="8007528" cy="62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Nádraží jako </a:t>
            </a:r>
            <a:r>
              <a:rPr lang="cs-CZ" dirty="0" err="1"/>
              <a:t>modernÍ</a:t>
            </a:r>
            <a:r>
              <a:rPr lang="cs-CZ" dirty="0"/>
              <a:t> dopravní terminály</a:t>
            </a:r>
            <a:endParaRPr lang="en-US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0014358-6BF1-466F-9FD6-0D9B09DB3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0" r="21760"/>
          <a:stretch>
            <a:fillRect/>
          </a:stretch>
        </p:blipFill>
        <p:spPr>
          <a:xfrm>
            <a:off x="651599" y="2130361"/>
            <a:ext cx="3500271" cy="3098032"/>
          </a:xfrm>
        </p:spPr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81D9C8A7-C27E-4A6E-87CD-E1DE1C7B6F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5748"/>
          <a:stretch>
            <a:fillRect/>
          </a:stretch>
        </p:blipFill>
        <p:spPr>
          <a:xfrm>
            <a:off x="4370085" y="2130361"/>
            <a:ext cx="3500271" cy="3098032"/>
          </a:xfrm>
        </p:spPr>
      </p:pic>
      <p:pic>
        <p:nvPicPr>
          <p:cNvPr id="21" name="Zástupný symbol obrázku 20">
            <a:extLst>
              <a:ext uri="{FF2B5EF4-FFF2-40B4-BE49-F238E27FC236}">
                <a16:creationId xmlns:a16="http://schemas.microsoft.com/office/drawing/2014/main" id="{5722DACB-0062-412A-B048-22417C315F2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r="17064"/>
          <a:stretch>
            <a:fillRect/>
          </a:stretch>
        </p:blipFill>
        <p:spPr>
          <a:xfrm>
            <a:off x="8076439" y="2130361"/>
            <a:ext cx="3500271" cy="3098032"/>
          </a:xfrm>
        </p:spPr>
      </p:pic>
    </p:spTree>
    <p:extLst>
      <p:ext uri="{BB962C8B-B14F-4D97-AF65-F5344CB8AC3E}">
        <p14:creationId xmlns:p14="http://schemas.microsoft.com/office/powerpoint/2010/main" val="30594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Knight Fra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0103A"/>
      </a:accent1>
      <a:accent2>
        <a:srgbClr val="2A6EBB"/>
      </a:accent2>
      <a:accent3>
        <a:srgbClr val="0094B3"/>
      </a:accent3>
      <a:accent4>
        <a:srgbClr val="69923A"/>
      </a:accent4>
      <a:accent5>
        <a:srgbClr val="CE8E00"/>
      </a:accent5>
      <a:accent6>
        <a:srgbClr val="7C109A"/>
      </a:accent6>
      <a:hlink>
        <a:srgbClr val="9D6670"/>
      </a:hlink>
      <a:folHlink>
        <a:srgbClr val="93509E"/>
      </a:folHlink>
    </a:clrScheme>
    <a:fontScheme name="Knight Fr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night Frank 16x9 PPT Template 1.potx" id="{03441654-F9D4-4694-8A64-4ECC18FE6E25}" vid="{E4F72D2E-9898-4C8E-90C2-8B5CA54FE907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64FE49EA983347BC7C3FA7254FCFE8" ma:contentTypeVersion="12" ma:contentTypeDescription="Vytvoří nový dokument" ma:contentTypeScope="" ma:versionID="0c3a50f40feb0f2f35fe67b047648976">
  <xsd:schema xmlns:xsd="http://www.w3.org/2001/XMLSchema" xmlns:xs="http://www.w3.org/2001/XMLSchema" xmlns:p="http://schemas.microsoft.com/office/2006/metadata/properties" xmlns:ns2="a4add95d-39ba-4e9e-ad16-6bcdeabd52aa" xmlns:ns3="28157356-507e-468c-95e5-14d7b67a9df3" targetNamespace="http://schemas.microsoft.com/office/2006/metadata/properties" ma:root="true" ma:fieldsID="859781ea61f1f623dd1f0981d0cdbf64" ns2:_="" ns3:_="">
    <xsd:import namespace="a4add95d-39ba-4e9e-ad16-6bcdeabd52aa"/>
    <xsd:import namespace="28157356-507e-468c-95e5-14d7b67a9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dd95d-39ba-4e9e-ad16-6bcdeabd5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57356-507e-468c-95e5-14d7b67a9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7F6521-76B3-446C-B287-B5285E393E4A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a4add95d-39ba-4e9e-ad16-6bcdeabd52aa"/>
    <ds:schemaRef ds:uri="http://schemas.microsoft.com/office/infopath/2007/PartnerControls"/>
    <ds:schemaRef ds:uri="28157356-507e-468c-95e5-14d7b67a9df3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A30E2DD-446E-42FC-957B-7DF74D5069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96FE76-C42D-4594-A6C0-1371445C39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dd95d-39ba-4e9e-ad16-6bcdeabd52aa"/>
    <ds:schemaRef ds:uri="28157356-507e-468c-95e5-14d7b67a9d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Knight Frank 16x9 PPT Template 1</Template>
  <TotalTime>1</TotalTime>
  <Words>400</Words>
  <Application>Microsoft Macintosh PowerPoint</Application>
  <PresentationFormat>Širokoúhlá obrazovka</PresentationFormat>
  <Paragraphs>82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Source Sans Pro</vt:lpstr>
      <vt:lpstr>Motiv Office</vt:lpstr>
      <vt:lpstr>Vlastní návrh</vt:lpstr>
      <vt:lpstr>Prezentace aplikace PowerPoint</vt:lpstr>
      <vt:lpstr>NÁDRAŽÍ, PRVNÍ KATEDRÁLY PRŮMYSLOVÉHO VĚKU</vt:lpstr>
      <vt:lpstr>VLAKOVÉ NÁDRAŽÍ – NOVÝ CHRÁM MODERNÍHO VĚKU</vt:lpstr>
      <vt:lpstr>Fantova budova,  SUROVÝ DIAMANT          MEZI NÁDRAŽNÍMI BUDOVAMI</vt:lpstr>
      <vt:lpstr>Nový design fantovy budovy </vt:lpstr>
      <vt:lpstr>Nový design hlavního nádraží v pardubicích</vt:lpstr>
      <vt:lpstr>NOVÝ DESIGN HLAVNÍHO NÁDRAŽÍ V PARDUBICÍCH</vt:lpstr>
      <vt:lpstr>Nádraží jako dopravní uzel budoucnosti</vt:lpstr>
      <vt:lpstr>Nádraží jako modernÍ dopravní terminály</vt:lpstr>
      <vt:lpstr>ŽELEZNICE JE ZELENÁ</vt:lpstr>
      <vt:lpstr>Prezentace aplikace PowerPoint</vt:lpstr>
    </vt:vector>
  </TitlesOfParts>
  <Company>LANDesk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 Šindelářová</dc:creator>
  <cp:lastModifiedBy>Radek Mašík</cp:lastModifiedBy>
  <cp:revision>159</cp:revision>
  <cp:lastPrinted>2020-09-22T09:51:42Z</cp:lastPrinted>
  <dcterms:created xsi:type="dcterms:W3CDTF">2020-08-14T12:40:13Z</dcterms:created>
  <dcterms:modified xsi:type="dcterms:W3CDTF">2020-09-23T13:19:44Z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0x0101007264FE49EA983347BC7C3FA7254FCFE8</vt:lpwstr>
  </property>
</Properties>
</file>